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3" r:id="rId3"/>
    <p:sldId id="258" r:id="rId4"/>
    <p:sldId id="260" r:id="rId5"/>
    <p:sldId id="259" r:id="rId6"/>
    <p:sldId id="262" r:id="rId7"/>
    <p:sldId id="265" r:id="rId8"/>
    <p:sldId id="264" r:id="rId9"/>
    <p:sldId id="267" r:id="rId10"/>
    <p:sldId id="266" r:id="rId11"/>
    <p:sldId id="268" r:id="rId12"/>
    <p:sldId id="2923" r:id="rId13"/>
    <p:sldId id="282" r:id="rId14"/>
    <p:sldId id="272" r:id="rId15"/>
    <p:sldId id="279" r:id="rId16"/>
    <p:sldId id="276" r:id="rId17"/>
    <p:sldId id="277" r:id="rId18"/>
    <p:sldId id="280" r:id="rId19"/>
    <p:sldId id="278" r:id="rId20"/>
    <p:sldId id="281" r:id="rId21"/>
    <p:sldId id="283" r:id="rId22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27B57C-90B4-38BB-535D-D0A78F2935A9}" name="Office 1 - Carocci Editore S.p.A." initials="O1CES" userId="Office 1 - Carocci Editore S.p.A.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30D"/>
    <a:srgbClr val="44949E"/>
    <a:srgbClr val="82A1CC"/>
    <a:srgbClr val="A96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06C819-BED1-4E6F-886C-50A811115A9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B7D2AA9-650F-49DB-939B-F09B25B0BE10}">
      <dgm:prSet phldrT="[Testo]"/>
      <dgm:spPr/>
      <dgm:t>
        <a:bodyPr/>
        <a:lstStyle/>
        <a:p>
          <a:r>
            <a:rPr lang="it-IT" dirty="0"/>
            <a:t>HPV-DNA Test</a:t>
          </a:r>
        </a:p>
      </dgm:t>
    </dgm:pt>
    <dgm:pt modelId="{AD8FD68D-2ACC-489D-9042-221FC78AD8CD}" type="parTrans" cxnId="{98FC052C-0BCD-4326-9A25-519AAFD098CD}">
      <dgm:prSet/>
      <dgm:spPr/>
      <dgm:t>
        <a:bodyPr/>
        <a:lstStyle/>
        <a:p>
          <a:endParaRPr lang="it-IT"/>
        </a:p>
      </dgm:t>
    </dgm:pt>
    <dgm:pt modelId="{FE342E0B-634D-447B-8C6A-93BD037A37DF}" type="sibTrans" cxnId="{98FC052C-0BCD-4326-9A25-519AAFD098CD}">
      <dgm:prSet/>
      <dgm:spPr/>
      <dgm:t>
        <a:bodyPr/>
        <a:lstStyle/>
        <a:p>
          <a:endParaRPr lang="it-IT"/>
        </a:p>
      </dgm:t>
    </dgm:pt>
    <dgm:pt modelId="{2A6135D9-A1DC-4048-9E7B-6F1779954112}">
      <dgm:prSet phldrT="[Testo]"/>
      <dgm:spPr/>
      <dgm:t>
        <a:bodyPr/>
        <a:lstStyle/>
        <a:p>
          <a:r>
            <a:rPr lang="it-IT" dirty="0"/>
            <a:t>POSITIVO</a:t>
          </a:r>
        </a:p>
      </dgm:t>
    </dgm:pt>
    <dgm:pt modelId="{E68AC917-853D-40BD-B0C0-E1091094A94D}" type="parTrans" cxnId="{6A890FEB-5A07-444C-A4C9-BFA92C066B0A}">
      <dgm:prSet/>
      <dgm:spPr/>
      <dgm:t>
        <a:bodyPr/>
        <a:lstStyle/>
        <a:p>
          <a:endParaRPr lang="it-IT"/>
        </a:p>
      </dgm:t>
    </dgm:pt>
    <dgm:pt modelId="{8047F84E-1695-475B-A98A-F2C44629EA54}" type="sibTrans" cxnId="{6A890FEB-5A07-444C-A4C9-BFA92C066B0A}">
      <dgm:prSet/>
      <dgm:spPr/>
      <dgm:t>
        <a:bodyPr/>
        <a:lstStyle/>
        <a:p>
          <a:endParaRPr lang="it-IT"/>
        </a:p>
      </dgm:t>
    </dgm:pt>
    <dgm:pt modelId="{1A87F60D-E4BE-41DA-9936-25777BBA664F}">
      <dgm:prSet phldrT="[Testo]"/>
      <dgm:spPr/>
      <dgm:t>
        <a:bodyPr/>
        <a:lstStyle/>
        <a:p>
          <a:r>
            <a:rPr lang="it-IT" dirty="0"/>
            <a:t>Si esegue </a:t>
          </a:r>
          <a:br>
            <a:rPr lang="it-IT" dirty="0"/>
          </a:br>
          <a:r>
            <a:rPr lang="it-IT" dirty="0"/>
            <a:t>Pap-Test</a:t>
          </a:r>
        </a:p>
      </dgm:t>
    </dgm:pt>
    <dgm:pt modelId="{AD352463-52FF-44B7-9A21-7B97740BA44C}" type="parTrans" cxnId="{DFB1A130-69AD-49FA-A8CE-C1AB2793D64E}">
      <dgm:prSet/>
      <dgm:spPr/>
      <dgm:t>
        <a:bodyPr/>
        <a:lstStyle/>
        <a:p>
          <a:endParaRPr lang="it-IT"/>
        </a:p>
      </dgm:t>
    </dgm:pt>
    <dgm:pt modelId="{2E4DA108-E38F-41A9-B38F-C5937D1E8BFF}" type="sibTrans" cxnId="{DFB1A130-69AD-49FA-A8CE-C1AB2793D64E}">
      <dgm:prSet/>
      <dgm:spPr/>
      <dgm:t>
        <a:bodyPr/>
        <a:lstStyle/>
        <a:p>
          <a:endParaRPr lang="it-IT"/>
        </a:p>
      </dgm:t>
    </dgm:pt>
    <dgm:pt modelId="{BB8BF33D-B6F2-4C52-BFA0-9F70DCADBD2B}">
      <dgm:prSet phldrT="[Testo]"/>
      <dgm:spPr/>
      <dgm:t>
        <a:bodyPr/>
        <a:lstStyle/>
        <a:p>
          <a:r>
            <a:rPr lang="it-IT" dirty="0"/>
            <a:t>NEGATIVO</a:t>
          </a:r>
        </a:p>
      </dgm:t>
    </dgm:pt>
    <dgm:pt modelId="{A0A796BF-DC1F-4DF2-A352-FAB61E816D69}" type="parTrans" cxnId="{2EC35B1C-A286-42A9-9A5E-BDAEE02B40BD}">
      <dgm:prSet/>
      <dgm:spPr/>
      <dgm:t>
        <a:bodyPr/>
        <a:lstStyle/>
        <a:p>
          <a:endParaRPr lang="it-IT"/>
        </a:p>
      </dgm:t>
    </dgm:pt>
    <dgm:pt modelId="{F03B4EBB-1705-47FA-8BC5-8BD764862661}" type="sibTrans" cxnId="{2EC35B1C-A286-42A9-9A5E-BDAEE02B40BD}">
      <dgm:prSet/>
      <dgm:spPr/>
      <dgm:t>
        <a:bodyPr/>
        <a:lstStyle/>
        <a:p>
          <a:endParaRPr lang="it-IT"/>
        </a:p>
      </dgm:t>
    </dgm:pt>
    <dgm:pt modelId="{923CBDE6-BC32-4F01-BF32-A0250A21C6DF}">
      <dgm:prSet phldrT="[Testo]"/>
      <dgm:spPr/>
      <dgm:t>
        <a:bodyPr/>
        <a:lstStyle/>
        <a:p>
          <a:r>
            <a:rPr lang="it-IT" dirty="0"/>
            <a:t>Si ripete dopo </a:t>
          </a:r>
          <a:br>
            <a:rPr lang="it-IT" dirty="0"/>
          </a:br>
          <a:r>
            <a:rPr lang="it-IT" dirty="0"/>
            <a:t>5 anni</a:t>
          </a:r>
        </a:p>
      </dgm:t>
    </dgm:pt>
    <dgm:pt modelId="{0C741BEC-862F-4393-A29F-0D3FB2692540}" type="parTrans" cxnId="{89F2E926-34E2-47F2-8A3B-A59CA877DB7C}">
      <dgm:prSet/>
      <dgm:spPr/>
      <dgm:t>
        <a:bodyPr/>
        <a:lstStyle/>
        <a:p>
          <a:endParaRPr lang="it-IT"/>
        </a:p>
      </dgm:t>
    </dgm:pt>
    <dgm:pt modelId="{E1AB8CA9-036C-4AA3-8AA2-BDDFCD283A29}" type="sibTrans" cxnId="{89F2E926-34E2-47F2-8A3B-A59CA877DB7C}">
      <dgm:prSet/>
      <dgm:spPr/>
      <dgm:t>
        <a:bodyPr/>
        <a:lstStyle/>
        <a:p>
          <a:endParaRPr lang="it-IT"/>
        </a:p>
      </dgm:t>
    </dgm:pt>
    <dgm:pt modelId="{AEB2122E-5A2E-463E-842F-4BEC2B076CF0}">
      <dgm:prSet/>
      <dgm:spPr/>
      <dgm:t>
        <a:bodyPr/>
        <a:lstStyle/>
        <a:p>
          <a:r>
            <a:rPr lang="it-IT" dirty="0"/>
            <a:t>POSITIVO</a:t>
          </a:r>
        </a:p>
      </dgm:t>
    </dgm:pt>
    <dgm:pt modelId="{4A7638E0-0F15-4FAE-B259-DE2F1D41699C}" type="parTrans" cxnId="{31C6540B-25D8-4397-86AD-28CF90AA25CA}">
      <dgm:prSet/>
      <dgm:spPr/>
      <dgm:t>
        <a:bodyPr/>
        <a:lstStyle/>
        <a:p>
          <a:endParaRPr lang="it-IT"/>
        </a:p>
      </dgm:t>
    </dgm:pt>
    <dgm:pt modelId="{96138730-FC15-444D-B1C5-4F860EEE664B}" type="sibTrans" cxnId="{31C6540B-25D8-4397-86AD-28CF90AA25CA}">
      <dgm:prSet/>
      <dgm:spPr/>
      <dgm:t>
        <a:bodyPr/>
        <a:lstStyle/>
        <a:p>
          <a:endParaRPr lang="it-IT"/>
        </a:p>
      </dgm:t>
    </dgm:pt>
    <dgm:pt modelId="{0336F835-67D0-431E-8B5D-D679394C839F}">
      <dgm:prSet/>
      <dgm:spPr/>
      <dgm:t>
        <a:bodyPr/>
        <a:lstStyle/>
        <a:p>
          <a:r>
            <a:rPr lang="it-IT" dirty="0"/>
            <a:t>NEGATIVO</a:t>
          </a:r>
        </a:p>
      </dgm:t>
    </dgm:pt>
    <dgm:pt modelId="{69EF6CC2-47D7-4FFF-9FB5-422D5F555812}" type="parTrans" cxnId="{A53DB6B3-11B6-419C-889C-D6D2BA92D9D7}">
      <dgm:prSet/>
      <dgm:spPr/>
      <dgm:t>
        <a:bodyPr/>
        <a:lstStyle/>
        <a:p>
          <a:endParaRPr lang="it-IT"/>
        </a:p>
      </dgm:t>
    </dgm:pt>
    <dgm:pt modelId="{4B7983C2-4460-4934-8293-13EFFEF59738}" type="sibTrans" cxnId="{A53DB6B3-11B6-419C-889C-D6D2BA92D9D7}">
      <dgm:prSet/>
      <dgm:spPr/>
      <dgm:t>
        <a:bodyPr/>
        <a:lstStyle/>
        <a:p>
          <a:endParaRPr lang="it-IT"/>
        </a:p>
      </dgm:t>
    </dgm:pt>
    <dgm:pt modelId="{E464556C-45A8-4F3E-9287-67AAA28D3CB8}">
      <dgm:prSet/>
      <dgm:spPr/>
      <dgm:t>
        <a:bodyPr/>
        <a:lstStyle/>
        <a:p>
          <a:r>
            <a:rPr lang="it-IT" dirty="0"/>
            <a:t>Si ripete </a:t>
          </a:r>
        </a:p>
        <a:p>
          <a:r>
            <a:rPr lang="it-IT" dirty="0"/>
            <a:t>HPV-Test a </a:t>
          </a:r>
          <a:br>
            <a:rPr lang="it-IT" dirty="0"/>
          </a:br>
          <a:r>
            <a:rPr lang="it-IT" dirty="0"/>
            <a:t>1 anno</a:t>
          </a:r>
        </a:p>
      </dgm:t>
    </dgm:pt>
    <dgm:pt modelId="{4524F517-B2D3-4AA1-9367-965A8CDFEAD6}" type="parTrans" cxnId="{DA330B56-D4A0-4E5B-879B-A5C487BF47AD}">
      <dgm:prSet/>
      <dgm:spPr/>
      <dgm:t>
        <a:bodyPr/>
        <a:lstStyle/>
        <a:p>
          <a:endParaRPr lang="it-IT"/>
        </a:p>
      </dgm:t>
    </dgm:pt>
    <dgm:pt modelId="{291B8C81-72EF-43D1-8BCE-B333285AC5BB}" type="sibTrans" cxnId="{DA330B56-D4A0-4E5B-879B-A5C487BF47AD}">
      <dgm:prSet/>
      <dgm:spPr/>
      <dgm:t>
        <a:bodyPr/>
        <a:lstStyle/>
        <a:p>
          <a:endParaRPr lang="it-IT"/>
        </a:p>
      </dgm:t>
    </dgm:pt>
    <dgm:pt modelId="{62EE8D2E-C17B-4D9A-BA48-1AA2B93CE1DB}">
      <dgm:prSet/>
      <dgm:spPr/>
      <dgm:t>
        <a:bodyPr/>
        <a:lstStyle/>
        <a:p>
          <a:r>
            <a:rPr lang="it-IT" dirty="0"/>
            <a:t>COLPOSCOPIA</a:t>
          </a:r>
        </a:p>
      </dgm:t>
    </dgm:pt>
    <dgm:pt modelId="{E3A70FE7-86C8-4FA8-AC9D-3D4FF606F615}" type="parTrans" cxnId="{8B512EF7-4BCC-4A64-AF37-EDC443DFDE4B}">
      <dgm:prSet/>
      <dgm:spPr/>
      <dgm:t>
        <a:bodyPr/>
        <a:lstStyle/>
        <a:p>
          <a:endParaRPr lang="it-IT"/>
        </a:p>
      </dgm:t>
    </dgm:pt>
    <dgm:pt modelId="{9824DD53-EDDE-4DC1-B2C5-DA9A941C9561}" type="sibTrans" cxnId="{8B512EF7-4BCC-4A64-AF37-EDC443DFDE4B}">
      <dgm:prSet/>
      <dgm:spPr/>
      <dgm:t>
        <a:bodyPr/>
        <a:lstStyle/>
        <a:p>
          <a:endParaRPr lang="it-IT"/>
        </a:p>
      </dgm:t>
    </dgm:pt>
    <dgm:pt modelId="{9DD227E7-A00E-41CC-8BDA-A621F448F7F9}" type="pres">
      <dgm:prSet presAssocID="{F106C819-BED1-4E6F-886C-50A811115A9B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75E771A6-889F-4C37-826E-5BC3AB984B9B}" type="pres">
      <dgm:prSet presAssocID="{CB7D2AA9-650F-49DB-939B-F09B25B0BE10}" presName="hierRoot1" presStyleCnt="0"/>
      <dgm:spPr/>
    </dgm:pt>
    <dgm:pt modelId="{28934A4F-E72A-43DD-9742-C129C305CEC9}" type="pres">
      <dgm:prSet presAssocID="{CB7D2AA9-650F-49DB-939B-F09B25B0BE10}" presName="composite" presStyleCnt="0"/>
      <dgm:spPr/>
    </dgm:pt>
    <dgm:pt modelId="{5D6B4CAA-0968-4D42-9C18-C29F95E53BC7}" type="pres">
      <dgm:prSet presAssocID="{CB7D2AA9-650F-49DB-939B-F09B25B0BE10}" presName="background" presStyleLbl="node0" presStyleIdx="0" presStyleCnt="1"/>
      <dgm:spPr/>
    </dgm:pt>
    <dgm:pt modelId="{F2C2E703-FD9E-4F2B-9906-828D814A42E4}" type="pres">
      <dgm:prSet presAssocID="{CB7D2AA9-650F-49DB-939B-F09B25B0BE10}" presName="text" presStyleLbl="fgAcc0" presStyleIdx="0" presStyleCnt="1" custLinFactNeighborX="-4960" custLinFactNeighborY="-3904">
        <dgm:presLayoutVars>
          <dgm:chPref val="3"/>
        </dgm:presLayoutVars>
      </dgm:prSet>
      <dgm:spPr/>
    </dgm:pt>
    <dgm:pt modelId="{26867F4C-C2D8-43F1-AAE6-A574E9C13265}" type="pres">
      <dgm:prSet presAssocID="{CB7D2AA9-650F-49DB-939B-F09B25B0BE10}" presName="hierChild2" presStyleCnt="0"/>
      <dgm:spPr/>
    </dgm:pt>
    <dgm:pt modelId="{CF0C7F95-EAE9-46F3-BBB2-AB5F677604B7}" type="pres">
      <dgm:prSet presAssocID="{E68AC917-853D-40BD-B0C0-E1091094A94D}" presName="Name10" presStyleLbl="parChTrans1D2" presStyleIdx="0" presStyleCnt="2"/>
      <dgm:spPr/>
    </dgm:pt>
    <dgm:pt modelId="{FBAEAD90-D196-47DF-BDE4-1B3C0E5AF327}" type="pres">
      <dgm:prSet presAssocID="{2A6135D9-A1DC-4048-9E7B-6F1779954112}" presName="hierRoot2" presStyleCnt="0"/>
      <dgm:spPr/>
    </dgm:pt>
    <dgm:pt modelId="{6363284B-893F-46D6-9E98-BECE83AF15EF}" type="pres">
      <dgm:prSet presAssocID="{2A6135D9-A1DC-4048-9E7B-6F1779954112}" presName="composite2" presStyleCnt="0"/>
      <dgm:spPr/>
    </dgm:pt>
    <dgm:pt modelId="{D5108682-774F-4022-B1E5-A9E20F93202F}" type="pres">
      <dgm:prSet presAssocID="{2A6135D9-A1DC-4048-9E7B-6F1779954112}" presName="background2" presStyleLbl="node2" presStyleIdx="0" presStyleCnt="2"/>
      <dgm:spPr/>
    </dgm:pt>
    <dgm:pt modelId="{AA0951BB-944C-4414-8DAF-E8CAD0254332}" type="pres">
      <dgm:prSet presAssocID="{2A6135D9-A1DC-4048-9E7B-6F1779954112}" presName="text2" presStyleLbl="fgAcc2" presStyleIdx="0" presStyleCnt="2">
        <dgm:presLayoutVars>
          <dgm:chPref val="3"/>
        </dgm:presLayoutVars>
      </dgm:prSet>
      <dgm:spPr/>
    </dgm:pt>
    <dgm:pt modelId="{74906535-F58B-4558-8A35-06AADDC26A56}" type="pres">
      <dgm:prSet presAssocID="{2A6135D9-A1DC-4048-9E7B-6F1779954112}" presName="hierChild3" presStyleCnt="0"/>
      <dgm:spPr/>
    </dgm:pt>
    <dgm:pt modelId="{490D7BE2-355B-4A79-AFD4-20DC1813C406}" type="pres">
      <dgm:prSet presAssocID="{AD352463-52FF-44B7-9A21-7B97740BA44C}" presName="Name17" presStyleLbl="parChTrans1D3" presStyleIdx="0" presStyleCnt="2"/>
      <dgm:spPr/>
    </dgm:pt>
    <dgm:pt modelId="{FD7BF8C3-F5CB-4EDB-8C7D-02A8C5D6FEA6}" type="pres">
      <dgm:prSet presAssocID="{1A87F60D-E4BE-41DA-9936-25777BBA664F}" presName="hierRoot3" presStyleCnt="0"/>
      <dgm:spPr/>
    </dgm:pt>
    <dgm:pt modelId="{59879B37-327B-484F-ADE5-15B28C46A3C7}" type="pres">
      <dgm:prSet presAssocID="{1A87F60D-E4BE-41DA-9936-25777BBA664F}" presName="composite3" presStyleCnt="0"/>
      <dgm:spPr/>
    </dgm:pt>
    <dgm:pt modelId="{B56B45E1-6036-4FEA-85D8-EAE1C527892E}" type="pres">
      <dgm:prSet presAssocID="{1A87F60D-E4BE-41DA-9936-25777BBA664F}" presName="background3" presStyleLbl="node3" presStyleIdx="0" presStyleCnt="2"/>
      <dgm:spPr/>
    </dgm:pt>
    <dgm:pt modelId="{D1E1EA94-7F57-448C-982A-C71DE6E164E6}" type="pres">
      <dgm:prSet presAssocID="{1A87F60D-E4BE-41DA-9936-25777BBA664F}" presName="text3" presStyleLbl="fgAcc3" presStyleIdx="0" presStyleCnt="2">
        <dgm:presLayoutVars>
          <dgm:chPref val="3"/>
        </dgm:presLayoutVars>
      </dgm:prSet>
      <dgm:spPr/>
    </dgm:pt>
    <dgm:pt modelId="{6A71F221-7BB6-4BF2-9436-D8210651065B}" type="pres">
      <dgm:prSet presAssocID="{1A87F60D-E4BE-41DA-9936-25777BBA664F}" presName="hierChild4" presStyleCnt="0"/>
      <dgm:spPr/>
    </dgm:pt>
    <dgm:pt modelId="{56660209-E2D8-4B65-95CA-946CAF3EDCF3}" type="pres">
      <dgm:prSet presAssocID="{4A7638E0-0F15-4FAE-B259-DE2F1D41699C}" presName="Name23" presStyleLbl="parChTrans1D4" presStyleIdx="0" presStyleCnt="4"/>
      <dgm:spPr/>
    </dgm:pt>
    <dgm:pt modelId="{F1F6507F-C6C3-43DF-B645-06743B5DF2B0}" type="pres">
      <dgm:prSet presAssocID="{AEB2122E-5A2E-463E-842F-4BEC2B076CF0}" presName="hierRoot4" presStyleCnt="0"/>
      <dgm:spPr/>
    </dgm:pt>
    <dgm:pt modelId="{90DA5070-A661-4A71-BEFD-A91B96E3366E}" type="pres">
      <dgm:prSet presAssocID="{AEB2122E-5A2E-463E-842F-4BEC2B076CF0}" presName="composite4" presStyleCnt="0"/>
      <dgm:spPr/>
    </dgm:pt>
    <dgm:pt modelId="{524EC9F3-124E-4925-A799-5E43E91FB181}" type="pres">
      <dgm:prSet presAssocID="{AEB2122E-5A2E-463E-842F-4BEC2B076CF0}" presName="background4" presStyleLbl="node4" presStyleIdx="0" presStyleCnt="4"/>
      <dgm:spPr/>
    </dgm:pt>
    <dgm:pt modelId="{ACEED9C6-FA34-4D4E-8988-FED525314F43}" type="pres">
      <dgm:prSet presAssocID="{AEB2122E-5A2E-463E-842F-4BEC2B076CF0}" presName="text4" presStyleLbl="fgAcc4" presStyleIdx="0" presStyleCnt="4">
        <dgm:presLayoutVars>
          <dgm:chPref val="3"/>
        </dgm:presLayoutVars>
      </dgm:prSet>
      <dgm:spPr/>
    </dgm:pt>
    <dgm:pt modelId="{EF522F6F-9472-4938-9E39-25890EACD578}" type="pres">
      <dgm:prSet presAssocID="{AEB2122E-5A2E-463E-842F-4BEC2B076CF0}" presName="hierChild5" presStyleCnt="0"/>
      <dgm:spPr/>
    </dgm:pt>
    <dgm:pt modelId="{05BDF32A-336F-4A9B-A8F2-1D60EAF665CF}" type="pres">
      <dgm:prSet presAssocID="{E3A70FE7-86C8-4FA8-AC9D-3D4FF606F615}" presName="Name23" presStyleLbl="parChTrans1D4" presStyleIdx="1" presStyleCnt="4"/>
      <dgm:spPr/>
    </dgm:pt>
    <dgm:pt modelId="{FF24DADA-7541-4F31-92F9-0BCF514E7747}" type="pres">
      <dgm:prSet presAssocID="{62EE8D2E-C17B-4D9A-BA48-1AA2B93CE1DB}" presName="hierRoot4" presStyleCnt="0"/>
      <dgm:spPr/>
    </dgm:pt>
    <dgm:pt modelId="{0FB5731D-B04C-4F69-BFAA-F0CA8928EC64}" type="pres">
      <dgm:prSet presAssocID="{62EE8D2E-C17B-4D9A-BA48-1AA2B93CE1DB}" presName="composite4" presStyleCnt="0"/>
      <dgm:spPr/>
    </dgm:pt>
    <dgm:pt modelId="{78600AAD-8816-46A6-943F-B516C4382371}" type="pres">
      <dgm:prSet presAssocID="{62EE8D2E-C17B-4D9A-BA48-1AA2B93CE1DB}" presName="background4" presStyleLbl="node4" presStyleIdx="1" presStyleCnt="4"/>
      <dgm:spPr/>
    </dgm:pt>
    <dgm:pt modelId="{FA40F645-9221-4315-BEDF-16F7B89B62E4}" type="pres">
      <dgm:prSet presAssocID="{62EE8D2E-C17B-4D9A-BA48-1AA2B93CE1DB}" presName="text4" presStyleLbl="fgAcc4" presStyleIdx="1" presStyleCnt="4">
        <dgm:presLayoutVars>
          <dgm:chPref val="3"/>
        </dgm:presLayoutVars>
      </dgm:prSet>
      <dgm:spPr/>
    </dgm:pt>
    <dgm:pt modelId="{D36AA71D-C794-450B-A8E1-7450AA092984}" type="pres">
      <dgm:prSet presAssocID="{62EE8D2E-C17B-4D9A-BA48-1AA2B93CE1DB}" presName="hierChild5" presStyleCnt="0"/>
      <dgm:spPr/>
    </dgm:pt>
    <dgm:pt modelId="{01461AB1-FA57-4501-840B-A74C2A6EF6EF}" type="pres">
      <dgm:prSet presAssocID="{69EF6CC2-47D7-4FFF-9FB5-422D5F555812}" presName="Name23" presStyleLbl="parChTrans1D4" presStyleIdx="2" presStyleCnt="4"/>
      <dgm:spPr/>
    </dgm:pt>
    <dgm:pt modelId="{145E5F7B-FCD3-4AAE-818D-AB5D7488253E}" type="pres">
      <dgm:prSet presAssocID="{0336F835-67D0-431E-8B5D-D679394C839F}" presName="hierRoot4" presStyleCnt="0"/>
      <dgm:spPr/>
    </dgm:pt>
    <dgm:pt modelId="{AFB2DFA5-021C-4A60-9B0A-420A956CCEC8}" type="pres">
      <dgm:prSet presAssocID="{0336F835-67D0-431E-8B5D-D679394C839F}" presName="composite4" presStyleCnt="0"/>
      <dgm:spPr/>
    </dgm:pt>
    <dgm:pt modelId="{6EA211E1-BA48-4CFB-88AE-41B83A2D9173}" type="pres">
      <dgm:prSet presAssocID="{0336F835-67D0-431E-8B5D-D679394C839F}" presName="background4" presStyleLbl="node4" presStyleIdx="2" presStyleCnt="4"/>
      <dgm:spPr/>
    </dgm:pt>
    <dgm:pt modelId="{4E284FF5-3F22-41E8-B5C5-982E43FCBAE4}" type="pres">
      <dgm:prSet presAssocID="{0336F835-67D0-431E-8B5D-D679394C839F}" presName="text4" presStyleLbl="fgAcc4" presStyleIdx="2" presStyleCnt="4">
        <dgm:presLayoutVars>
          <dgm:chPref val="3"/>
        </dgm:presLayoutVars>
      </dgm:prSet>
      <dgm:spPr/>
    </dgm:pt>
    <dgm:pt modelId="{2D7BBAA5-AF9F-47A9-808B-A250701AE89D}" type="pres">
      <dgm:prSet presAssocID="{0336F835-67D0-431E-8B5D-D679394C839F}" presName="hierChild5" presStyleCnt="0"/>
      <dgm:spPr/>
    </dgm:pt>
    <dgm:pt modelId="{36FA9193-8C00-421D-8C2A-569DAD67C24E}" type="pres">
      <dgm:prSet presAssocID="{4524F517-B2D3-4AA1-9367-965A8CDFEAD6}" presName="Name23" presStyleLbl="parChTrans1D4" presStyleIdx="3" presStyleCnt="4"/>
      <dgm:spPr/>
    </dgm:pt>
    <dgm:pt modelId="{318C7D37-5E47-4460-92AE-2956B1EF2109}" type="pres">
      <dgm:prSet presAssocID="{E464556C-45A8-4F3E-9287-67AAA28D3CB8}" presName="hierRoot4" presStyleCnt="0"/>
      <dgm:spPr/>
    </dgm:pt>
    <dgm:pt modelId="{CBE1F67A-666E-4F80-A375-0F827389CDE6}" type="pres">
      <dgm:prSet presAssocID="{E464556C-45A8-4F3E-9287-67AAA28D3CB8}" presName="composite4" presStyleCnt="0"/>
      <dgm:spPr/>
    </dgm:pt>
    <dgm:pt modelId="{066A7F19-3709-4480-BD9B-BA4AB6792BC9}" type="pres">
      <dgm:prSet presAssocID="{E464556C-45A8-4F3E-9287-67AAA28D3CB8}" presName="background4" presStyleLbl="node4" presStyleIdx="3" presStyleCnt="4"/>
      <dgm:spPr/>
    </dgm:pt>
    <dgm:pt modelId="{2DACBEE2-3842-42CB-B31B-97300075B4D0}" type="pres">
      <dgm:prSet presAssocID="{E464556C-45A8-4F3E-9287-67AAA28D3CB8}" presName="text4" presStyleLbl="fgAcc4" presStyleIdx="3" presStyleCnt="4" custLinFactNeighborX="898">
        <dgm:presLayoutVars>
          <dgm:chPref val="3"/>
        </dgm:presLayoutVars>
      </dgm:prSet>
      <dgm:spPr/>
    </dgm:pt>
    <dgm:pt modelId="{8832D144-E542-44C2-B985-F79AE9824A69}" type="pres">
      <dgm:prSet presAssocID="{E464556C-45A8-4F3E-9287-67AAA28D3CB8}" presName="hierChild5" presStyleCnt="0"/>
      <dgm:spPr/>
    </dgm:pt>
    <dgm:pt modelId="{2790755F-0AEB-48C5-91D1-5949CD190534}" type="pres">
      <dgm:prSet presAssocID="{A0A796BF-DC1F-4DF2-A352-FAB61E816D69}" presName="Name10" presStyleLbl="parChTrans1D2" presStyleIdx="1" presStyleCnt="2"/>
      <dgm:spPr/>
    </dgm:pt>
    <dgm:pt modelId="{BE826F53-8E4D-4727-8C78-250571970957}" type="pres">
      <dgm:prSet presAssocID="{BB8BF33D-B6F2-4C52-BFA0-9F70DCADBD2B}" presName="hierRoot2" presStyleCnt="0"/>
      <dgm:spPr/>
    </dgm:pt>
    <dgm:pt modelId="{C26A99E5-A8FF-4790-912A-A9D3E7121CB8}" type="pres">
      <dgm:prSet presAssocID="{BB8BF33D-B6F2-4C52-BFA0-9F70DCADBD2B}" presName="composite2" presStyleCnt="0"/>
      <dgm:spPr/>
    </dgm:pt>
    <dgm:pt modelId="{6A7CF9EB-FC58-467C-832E-C83D7AD84A52}" type="pres">
      <dgm:prSet presAssocID="{BB8BF33D-B6F2-4C52-BFA0-9F70DCADBD2B}" presName="background2" presStyleLbl="node2" presStyleIdx="1" presStyleCnt="2"/>
      <dgm:spPr/>
    </dgm:pt>
    <dgm:pt modelId="{F1E7DECC-09FB-4A7F-9AF9-FFA295390594}" type="pres">
      <dgm:prSet presAssocID="{BB8BF33D-B6F2-4C52-BFA0-9F70DCADBD2B}" presName="text2" presStyleLbl="fgAcc2" presStyleIdx="1" presStyleCnt="2">
        <dgm:presLayoutVars>
          <dgm:chPref val="3"/>
        </dgm:presLayoutVars>
      </dgm:prSet>
      <dgm:spPr/>
    </dgm:pt>
    <dgm:pt modelId="{D4A7858A-846D-4B7F-BFE7-9A9AA7E73794}" type="pres">
      <dgm:prSet presAssocID="{BB8BF33D-B6F2-4C52-BFA0-9F70DCADBD2B}" presName="hierChild3" presStyleCnt="0"/>
      <dgm:spPr/>
    </dgm:pt>
    <dgm:pt modelId="{8B2F3B43-B6B9-4066-A989-CC29C544C407}" type="pres">
      <dgm:prSet presAssocID="{0C741BEC-862F-4393-A29F-0D3FB2692540}" presName="Name17" presStyleLbl="parChTrans1D3" presStyleIdx="1" presStyleCnt="2"/>
      <dgm:spPr/>
    </dgm:pt>
    <dgm:pt modelId="{8E821117-A1B9-4334-AF90-814F7DB25916}" type="pres">
      <dgm:prSet presAssocID="{923CBDE6-BC32-4F01-BF32-A0250A21C6DF}" presName="hierRoot3" presStyleCnt="0"/>
      <dgm:spPr/>
    </dgm:pt>
    <dgm:pt modelId="{ECA2FEEC-138C-44CC-AA01-0E77C50E7856}" type="pres">
      <dgm:prSet presAssocID="{923CBDE6-BC32-4F01-BF32-A0250A21C6DF}" presName="composite3" presStyleCnt="0"/>
      <dgm:spPr/>
    </dgm:pt>
    <dgm:pt modelId="{6C99033B-2F1C-44E7-B099-01B76DB695D8}" type="pres">
      <dgm:prSet presAssocID="{923CBDE6-BC32-4F01-BF32-A0250A21C6DF}" presName="background3" presStyleLbl="node3" presStyleIdx="1" presStyleCnt="2"/>
      <dgm:spPr/>
    </dgm:pt>
    <dgm:pt modelId="{248F578F-E33F-4C55-B0F3-6514962A6E83}" type="pres">
      <dgm:prSet presAssocID="{923CBDE6-BC32-4F01-BF32-A0250A21C6DF}" presName="text3" presStyleLbl="fgAcc3" presStyleIdx="1" presStyleCnt="2">
        <dgm:presLayoutVars>
          <dgm:chPref val="3"/>
        </dgm:presLayoutVars>
      </dgm:prSet>
      <dgm:spPr/>
    </dgm:pt>
    <dgm:pt modelId="{55A45A90-AB2E-4357-B8FE-D2D0F4498FE3}" type="pres">
      <dgm:prSet presAssocID="{923CBDE6-BC32-4F01-BF32-A0250A21C6DF}" presName="hierChild4" presStyleCnt="0"/>
      <dgm:spPr/>
    </dgm:pt>
  </dgm:ptLst>
  <dgm:cxnLst>
    <dgm:cxn modelId="{4160EE04-0427-494D-ACD3-E9FD7682D994}" type="presOf" srcId="{BB8BF33D-B6F2-4C52-BFA0-9F70DCADBD2B}" destId="{F1E7DECC-09FB-4A7F-9AF9-FFA295390594}" srcOrd="0" destOrd="0" presId="urn:microsoft.com/office/officeart/2005/8/layout/hierarchy1"/>
    <dgm:cxn modelId="{31C6540B-25D8-4397-86AD-28CF90AA25CA}" srcId="{1A87F60D-E4BE-41DA-9936-25777BBA664F}" destId="{AEB2122E-5A2E-463E-842F-4BEC2B076CF0}" srcOrd="0" destOrd="0" parTransId="{4A7638E0-0F15-4FAE-B259-DE2F1D41699C}" sibTransId="{96138730-FC15-444D-B1C5-4F860EEE664B}"/>
    <dgm:cxn modelId="{41A6AB11-8BF5-4167-BE25-D3765DCDA143}" type="presOf" srcId="{AEB2122E-5A2E-463E-842F-4BEC2B076CF0}" destId="{ACEED9C6-FA34-4D4E-8988-FED525314F43}" srcOrd="0" destOrd="0" presId="urn:microsoft.com/office/officeart/2005/8/layout/hierarchy1"/>
    <dgm:cxn modelId="{1BDCAD18-569F-4E76-8B63-DEC0ECAC3A9E}" type="presOf" srcId="{E464556C-45A8-4F3E-9287-67AAA28D3CB8}" destId="{2DACBEE2-3842-42CB-B31B-97300075B4D0}" srcOrd="0" destOrd="0" presId="urn:microsoft.com/office/officeart/2005/8/layout/hierarchy1"/>
    <dgm:cxn modelId="{2EC35B1C-A286-42A9-9A5E-BDAEE02B40BD}" srcId="{CB7D2AA9-650F-49DB-939B-F09B25B0BE10}" destId="{BB8BF33D-B6F2-4C52-BFA0-9F70DCADBD2B}" srcOrd="1" destOrd="0" parTransId="{A0A796BF-DC1F-4DF2-A352-FAB61E816D69}" sibTransId="{F03B4EBB-1705-47FA-8BC5-8BD764862661}"/>
    <dgm:cxn modelId="{89F2E926-34E2-47F2-8A3B-A59CA877DB7C}" srcId="{BB8BF33D-B6F2-4C52-BFA0-9F70DCADBD2B}" destId="{923CBDE6-BC32-4F01-BF32-A0250A21C6DF}" srcOrd="0" destOrd="0" parTransId="{0C741BEC-862F-4393-A29F-0D3FB2692540}" sibTransId="{E1AB8CA9-036C-4AA3-8AA2-BDDFCD283A29}"/>
    <dgm:cxn modelId="{98FC052C-0BCD-4326-9A25-519AAFD098CD}" srcId="{F106C819-BED1-4E6F-886C-50A811115A9B}" destId="{CB7D2AA9-650F-49DB-939B-F09B25B0BE10}" srcOrd="0" destOrd="0" parTransId="{AD8FD68D-2ACC-489D-9042-221FC78AD8CD}" sibTransId="{FE342E0B-634D-447B-8C6A-93BD037A37DF}"/>
    <dgm:cxn modelId="{CEB74C2E-EC76-4356-9426-9591AFBA59F4}" type="presOf" srcId="{A0A796BF-DC1F-4DF2-A352-FAB61E816D69}" destId="{2790755F-0AEB-48C5-91D1-5949CD190534}" srcOrd="0" destOrd="0" presId="urn:microsoft.com/office/officeart/2005/8/layout/hierarchy1"/>
    <dgm:cxn modelId="{DFB1A130-69AD-49FA-A8CE-C1AB2793D64E}" srcId="{2A6135D9-A1DC-4048-9E7B-6F1779954112}" destId="{1A87F60D-E4BE-41DA-9936-25777BBA664F}" srcOrd="0" destOrd="0" parTransId="{AD352463-52FF-44B7-9A21-7B97740BA44C}" sibTransId="{2E4DA108-E38F-41A9-B38F-C5937D1E8BFF}"/>
    <dgm:cxn modelId="{F285FF33-C663-458D-AE07-8AD90FD4E5C0}" type="presOf" srcId="{4524F517-B2D3-4AA1-9367-965A8CDFEAD6}" destId="{36FA9193-8C00-421D-8C2A-569DAD67C24E}" srcOrd="0" destOrd="0" presId="urn:microsoft.com/office/officeart/2005/8/layout/hierarchy1"/>
    <dgm:cxn modelId="{F9C8804B-A66E-4340-8A1E-6488F727C3B6}" type="presOf" srcId="{CB7D2AA9-650F-49DB-939B-F09B25B0BE10}" destId="{F2C2E703-FD9E-4F2B-9906-828D814A42E4}" srcOrd="0" destOrd="0" presId="urn:microsoft.com/office/officeart/2005/8/layout/hierarchy1"/>
    <dgm:cxn modelId="{D52F036C-7F3B-4D0A-891D-9DEA835E1249}" type="presOf" srcId="{2A6135D9-A1DC-4048-9E7B-6F1779954112}" destId="{AA0951BB-944C-4414-8DAF-E8CAD0254332}" srcOrd="0" destOrd="0" presId="urn:microsoft.com/office/officeart/2005/8/layout/hierarchy1"/>
    <dgm:cxn modelId="{11266055-21F3-448D-8678-D24A80187586}" type="presOf" srcId="{AD352463-52FF-44B7-9A21-7B97740BA44C}" destId="{490D7BE2-355B-4A79-AFD4-20DC1813C406}" srcOrd="0" destOrd="0" presId="urn:microsoft.com/office/officeart/2005/8/layout/hierarchy1"/>
    <dgm:cxn modelId="{DA330B56-D4A0-4E5B-879B-A5C487BF47AD}" srcId="{0336F835-67D0-431E-8B5D-D679394C839F}" destId="{E464556C-45A8-4F3E-9287-67AAA28D3CB8}" srcOrd="0" destOrd="0" parTransId="{4524F517-B2D3-4AA1-9367-965A8CDFEAD6}" sibTransId="{291B8C81-72EF-43D1-8BCE-B333285AC5BB}"/>
    <dgm:cxn modelId="{BCEDAB82-562E-4812-8E11-FAA468D7207B}" type="presOf" srcId="{4A7638E0-0F15-4FAE-B259-DE2F1D41699C}" destId="{56660209-E2D8-4B65-95CA-946CAF3EDCF3}" srcOrd="0" destOrd="0" presId="urn:microsoft.com/office/officeart/2005/8/layout/hierarchy1"/>
    <dgm:cxn modelId="{EB915989-2852-43B7-977C-6AD8EEE5A9C8}" type="presOf" srcId="{923CBDE6-BC32-4F01-BF32-A0250A21C6DF}" destId="{248F578F-E33F-4C55-B0F3-6514962A6E83}" srcOrd="0" destOrd="0" presId="urn:microsoft.com/office/officeart/2005/8/layout/hierarchy1"/>
    <dgm:cxn modelId="{FBB0CC8B-341D-4BDB-BBAA-8A8117788F5F}" type="presOf" srcId="{E3A70FE7-86C8-4FA8-AC9D-3D4FF606F615}" destId="{05BDF32A-336F-4A9B-A8F2-1D60EAF665CF}" srcOrd="0" destOrd="0" presId="urn:microsoft.com/office/officeart/2005/8/layout/hierarchy1"/>
    <dgm:cxn modelId="{9FE44292-623F-443B-ADB7-B9E895F1C5AF}" type="presOf" srcId="{69EF6CC2-47D7-4FFF-9FB5-422D5F555812}" destId="{01461AB1-FA57-4501-840B-A74C2A6EF6EF}" srcOrd="0" destOrd="0" presId="urn:microsoft.com/office/officeart/2005/8/layout/hierarchy1"/>
    <dgm:cxn modelId="{B28FA4A5-6C2E-4FDF-8869-4C23DE4E90CA}" type="presOf" srcId="{E68AC917-853D-40BD-B0C0-E1091094A94D}" destId="{CF0C7F95-EAE9-46F3-BBB2-AB5F677604B7}" srcOrd="0" destOrd="0" presId="urn:microsoft.com/office/officeart/2005/8/layout/hierarchy1"/>
    <dgm:cxn modelId="{A19632B1-62AD-4342-8BFE-3F8C1B93B06D}" type="presOf" srcId="{0C741BEC-862F-4393-A29F-0D3FB2692540}" destId="{8B2F3B43-B6B9-4066-A989-CC29C544C407}" srcOrd="0" destOrd="0" presId="urn:microsoft.com/office/officeart/2005/8/layout/hierarchy1"/>
    <dgm:cxn modelId="{A53DB6B3-11B6-419C-889C-D6D2BA92D9D7}" srcId="{1A87F60D-E4BE-41DA-9936-25777BBA664F}" destId="{0336F835-67D0-431E-8B5D-D679394C839F}" srcOrd="1" destOrd="0" parTransId="{69EF6CC2-47D7-4FFF-9FB5-422D5F555812}" sibTransId="{4B7983C2-4460-4934-8293-13EFFEF59738}"/>
    <dgm:cxn modelId="{BB4DE7B7-1321-4C23-AC01-6F1BFA27E898}" type="presOf" srcId="{0336F835-67D0-431E-8B5D-D679394C839F}" destId="{4E284FF5-3F22-41E8-B5C5-982E43FCBAE4}" srcOrd="0" destOrd="0" presId="urn:microsoft.com/office/officeart/2005/8/layout/hierarchy1"/>
    <dgm:cxn modelId="{670BA7C1-DC65-47F4-81BD-F535A261A43D}" type="presOf" srcId="{1A87F60D-E4BE-41DA-9936-25777BBA664F}" destId="{D1E1EA94-7F57-448C-982A-C71DE6E164E6}" srcOrd="0" destOrd="0" presId="urn:microsoft.com/office/officeart/2005/8/layout/hierarchy1"/>
    <dgm:cxn modelId="{C60912D4-0691-4677-99D6-602826402BC1}" type="presOf" srcId="{62EE8D2E-C17B-4D9A-BA48-1AA2B93CE1DB}" destId="{FA40F645-9221-4315-BEDF-16F7B89B62E4}" srcOrd="0" destOrd="0" presId="urn:microsoft.com/office/officeart/2005/8/layout/hierarchy1"/>
    <dgm:cxn modelId="{6A890FEB-5A07-444C-A4C9-BFA92C066B0A}" srcId="{CB7D2AA9-650F-49DB-939B-F09B25B0BE10}" destId="{2A6135D9-A1DC-4048-9E7B-6F1779954112}" srcOrd="0" destOrd="0" parTransId="{E68AC917-853D-40BD-B0C0-E1091094A94D}" sibTransId="{8047F84E-1695-475B-A98A-F2C44629EA54}"/>
    <dgm:cxn modelId="{CEE2D1F6-43C7-42B9-BAFA-29C07BC322E0}" type="presOf" srcId="{F106C819-BED1-4E6F-886C-50A811115A9B}" destId="{9DD227E7-A00E-41CC-8BDA-A621F448F7F9}" srcOrd="0" destOrd="0" presId="urn:microsoft.com/office/officeart/2005/8/layout/hierarchy1"/>
    <dgm:cxn modelId="{8B512EF7-4BCC-4A64-AF37-EDC443DFDE4B}" srcId="{AEB2122E-5A2E-463E-842F-4BEC2B076CF0}" destId="{62EE8D2E-C17B-4D9A-BA48-1AA2B93CE1DB}" srcOrd="0" destOrd="0" parTransId="{E3A70FE7-86C8-4FA8-AC9D-3D4FF606F615}" sibTransId="{9824DD53-EDDE-4DC1-B2C5-DA9A941C9561}"/>
    <dgm:cxn modelId="{0C9C8405-1BC1-4366-BB01-4BC683A08187}" type="presParOf" srcId="{9DD227E7-A00E-41CC-8BDA-A621F448F7F9}" destId="{75E771A6-889F-4C37-826E-5BC3AB984B9B}" srcOrd="0" destOrd="0" presId="urn:microsoft.com/office/officeart/2005/8/layout/hierarchy1"/>
    <dgm:cxn modelId="{7889CDC9-84AA-4EB4-9DEC-4B16B745F70C}" type="presParOf" srcId="{75E771A6-889F-4C37-826E-5BC3AB984B9B}" destId="{28934A4F-E72A-43DD-9742-C129C305CEC9}" srcOrd="0" destOrd="0" presId="urn:microsoft.com/office/officeart/2005/8/layout/hierarchy1"/>
    <dgm:cxn modelId="{93122B72-3FF4-47E0-BBD3-95196F62536B}" type="presParOf" srcId="{28934A4F-E72A-43DD-9742-C129C305CEC9}" destId="{5D6B4CAA-0968-4D42-9C18-C29F95E53BC7}" srcOrd="0" destOrd="0" presId="urn:microsoft.com/office/officeart/2005/8/layout/hierarchy1"/>
    <dgm:cxn modelId="{39C9E2D4-D433-4422-9669-58D6B69CF6F2}" type="presParOf" srcId="{28934A4F-E72A-43DD-9742-C129C305CEC9}" destId="{F2C2E703-FD9E-4F2B-9906-828D814A42E4}" srcOrd="1" destOrd="0" presId="urn:microsoft.com/office/officeart/2005/8/layout/hierarchy1"/>
    <dgm:cxn modelId="{CDACD9E9-3922-494A-8525-1EA1E7E1A819}" type="presParOf" srcId="{75E771A6-889F-4C37-826E-5BC3AB984B9B}" destId="{26867F4C-C2D8-43F1-AAE6-A574E9C13265}" srcOrd="1" destOrd="0" presId="urn:microsoft.com/office/officeart/2005/8/layout/hierarchy1"/>
    <dgm:cxn modelId="{F618240B-378E-4476-8A06-3A7862455EAC}" type="presParOf" srcId="{26867F4C-C2D8-43F1-AAE6-A574E9C13265}" destId="{CF0C7F95-EAE9-46F3-BBB2-AB5F677604B7}" srcOrd="0" destOrd="0" presId="urn:microsoft.com/office/officeart/2005/8/layout/hierarchy1"/>
    <dgm:cxn modelId="{F70AF6BD-47FB-4AED-BE11-B1962F60D360}" type="presParOf" srcId="{26867F4C-C2D8-43F1-AAE6-A574E9C13265}" destId="{FBAEAD90-D196-47DF-BDE4-1B3C0E5AF327}" srcOrd="1" destOrd="0" presId="urn:microsoft.com/office/officeart/2005/8/layout/hierarchy1"/>
    <dgm:cxn modelId="{DBDEB63E-E33B-499F-A00A-85BF74280B77}" type="presParOf" srcId="{FBAEAD90-D196-47DF-BDE4-1B3C0E5AF327}" destId="{6363284B-893F-46D6-9E98-BECE83AF15EF}" srcOrd="0" destOrd="0" presId="urn:microsoft.com/office/officeart/2005/8/layout/hierarchy1"/>
    <dgm:cxn modelId="{60E0B724-0152-4DC9-BD97-FD2AA35BBDAC}" type="presParOf" srcId="{6363284B-893F-46D6-9E98-BECE83AF15EF}" destId="{D5108682-774F-4022-B1E5-A9E20F93202F}" srcOrd="0" destOrd="0" presId="urn:microsoft.com/office/officeart/2005/8/layout/hierarchy1"/>
    <dgm:cxn modelId="{778A9AB3-44D1-4439-B21B-F5E748B56424}" type="presParOf" srcId="{6363284B-893F-46D6-9E98-BECE83AF15EF}" destId="{AA0951BB-944C-4414-8DAF-E8CAD0254332}" srcOrd="1" destOrd="0" presId="urn:microsoft.com/office/officeart/2005/8/layout/hierarchy1"/>
    <dgm:cxn modelId="{82FC0A2C-E029-4486-ACE3-8B957DC76021}" type="presParOf" srcId="{FBAEAD90-D196-47DF-BDE4-1B3C0E5AF327}" destId="{74906535-F58B-4558-8A35-06AADDC26A56}" srcOrd="1" destOrd="0" presId="urn:microsoft.com/office/officeart/2005/8/layout/hierarchy1"/>
    <dgm:cxn modelId="{6D0C3BDB-5EFE-4B3D-BB6F-B51E90F1B7EE}" type="presParOf" srcId="{74906535-F58B-4558-8A35-06AADDC26A56}" destId="{490D7BE2-355B-4A79-AFD4-20DC1813C406}" srcOrd="0" destOrd="0" presId="urn:microsoft.com/office/officeart/2005/8/layout/hierarchy1"/>
    <dgm:cxn modelId="{044851C0-C1BE-4883-80F8-13913A9CA650}" type="presParOf" srcId="{74906535-F58B-4558-8A35-06AADDC26A56}" destId="{FD7BF8C3-F5CB-4EDB-8C7D-02A8C5D6FEA6}" srcOrd="1" destOrd="0" presId="urn:microsoft.com/office/officeart/2005/8/layout/hierarchy1"/>
    <dgm:cxn modelId="{9108CD4C-F934-4ADE-9758-E7D3F4FD5460}" type="presParOf" srcId="{FD7BF8C3-F5CB-4EDB-8C7D-02A8C5D6FEA6}" destId="{59879B37-327B-484F-ADE5-15B28C46A3C7}" srcOrd="0" destOrd="0" presId="urn:microsoft.com/office/officeart/2005/8/layout/hierarchy1"/>
    <dgm:cxn modelId="{12331D6B-13C8-4C25-9377-C7BBBA35CAF0}" type="presParOf" srcId="{59879B37-327B-484F-ADE5-15B28C46A3C7}" destId="{B56B45E1-6036-4FEA-85D8-EAE1C527892E}" srcOrd="0" destOrd="0" presId="urn:microsoft.com/office/officeart/2005/8/layout/hierarchy1"/>
    <dgm:cxn modelId="{03B532CC-7878-4E78-BCF3-9D078F2B39CE}" type="presParOf" srcId="{59879B37-327B-484F-ADE5-15B28C46A3C7}" destId="{D1E1EA94-7F57-448C-982A-C71DE6E164E6}" srcOrd="1" destOrd="0" presId="urn:microsoft.com/office/officeart/2005/8/layout/hierarchy1"/>
    <dgm:cxn modelId="{D569B666-5429-4499-A652-276E6815DB70}" type="presParOf" srcId="{FD7BF8C3-F5CB-4EDB-8C7D-02A8C5D6FEA6}" destId="{6A71F221-7BB6-4BF2-9436-D8210651065B}" srcOrd="1" destOrd="0" presId="urn:microsoft.com/office/officeart/2005/8/layout/hierarchy1"/>
    <dgm:cxn modelId="{CF16C4F6-8848-4415-B4AC-F3B38C5387EA}" type="presParOf" srcId="{6A71F221-7BB6-4BF2-9436-D8210651065B}" destId="{56660209-E2D8-4B65-95CA-946CAF3EDCF3}" srcOrd="0" destOrd="0" presId="urn:microsoft.com/office/officeart/2005/8/layout/hierarchy1"/>
    <dgm:cxn modelId="{38C13D3B-29D6-4133-8704-C34F8D507C72}" type="presParOf" srcId="{6A71F221-7BB6-4BF2-9436-D8210651065B}" destId="{F1F6507F-C6C3-43DF-B645-06743B5DF2B0}" srcOrd="1" destOrd="0" presId="urn:microsoft.com/office/officeart/2005/8/layout/hierarchy1"/>
    <dgm:cxn modelId="{60E20FC4-8CC7-4C86-9302-7CEDC5E04B35}" type="presParOf" srcId="{F1F6507F-C6C3-43DF-B645-06743B5DF2B0}" destId="{90DA5070-A661-4A71-BEFD-A91B96E3366E}" srcOrd="0" destOrd="0" presId="urn:microsoft.com/office/officeart/2005/8/layout/hierarchy1"/>
    <dgm:cxn modelId="{DA0C4C85-9D74-43AE-8F71-39F0D42D9C1C}" type="presParOf" srcId="{90DA5070-A661-4A71-BEFD-A91B96E3366E}" destId="{524EC9F3-124E-4925-A799-5E43E91FB181}" srcOrd="0" destOrd="0" presId="urn:microsoft.com/office/officeart/2005/8/layout/hierarchy1"/>
    <dgm:cxn modelId="{B316B788-C5F3-48EE-90B3-70A68109B988}" type="presParOf" srcId="{90DA5070-A661-4A71-BEFD-A91B96E3366E}" destId="{ACEED9C6-FA34-4D4E-8988-FED525314F43}" srcOrd="1" destOrd="0" presId="urn:microsoft.com/office/officeart/2005/8/layout/hierarchy1"/>
    <dgm:cxn modelId="{25AE0256-E064-4BE2-BB06-F407957819B7}" type="presParOf" srcId="{F1F6507F-C6C3-43DF-B645-06743B5DF2B0}" destId="{EF522F6F-9472-4938-9E39-25890EACD578}" srcOrd="1" destOrd="0" presId="urn:microsoft.com/office/officeart/2005/8/layout/hierarchy1"/>
    <dgm:cxn modelId="{4786FA40-AD25-409F-BBCA-D91FBF7D9F9F}" type="presParOf" srcId="{EF522F6F-9472-4938-9E39-25890EACD578}" destId="{05BDF32A-336F-4A9B-A8F2-1D60EAF665CF}" srcOrd="0" destOrd="0" presId="urn:microsoft.com/office/officeart/2005/8/layout/hierarchy1"/>
    <dgm:cxn modelId="{A185E92C-1C4C-4457-A75A-A2EAE0E24E48}" type="presParOf" srcId="{EF522F6F-9472-4938-9E39-25890EACD578}" destId="{FF24DADA-7541-4F31-92F9-0BCF514E7747}" srcOrd="1" destOrd="0" presId="urn:microsoft.com/office/officeart/2005/8/layout/hierarchy1"/>
    <dgm:cxn modelId="{40F0CA03-0EA3-4833-BA45-A9ED9E542A50}" type="presParOf" srcId="{FF24DADA-7541-4F31-92F9-0BCF514E7747}" destId="{0FB5731D-B04C-4F69-BFAA-F0CA8928EC64}" srcOrd="0" destOrd="0" presId="urn:microsoft.com/office/officeart/2005/8/layout/hierarchy1"/>
    <dgm:cxn modelId="{4D8F31AD-D732-42B6-BD4B-319FEDF9224B}" type="presParOf" srcId="{0FB5731D-B04C-4F69-BFAA-F0CA8928EC64}" destId="{78600AAD-8816-46A6-943F-B516C4382371}" srcOrd="0" destOrd="0" presId="urn:microsoft.com/office/officeart/2005/8/layout/hierarchy1"/>
    <dgm:cxn modelId="{5CFA1563-DE55-40D0-85B7-5C9A25D946CD}" type="presParOf" srcId="{0FB5731D-B04C-4F69-BFAA-F0CA8928EC64}" destId="{FA40F645-9221-4315-BEDF-16F7B89B62E4}" srcOrd="1" destOrd="0" presId="urn:microsoft.com/office/officeart/2005/8/layout/hierarchy1"/>
    <dgm:cxn modelId="{B9B99D6E-8890-4D72-9971-17F253F17339}" type="presParOf" srcId="{FF24DADA-7541-4F31-92F9-0BCF514E7747}" destId="{D36AA71D-C794-450B-A8E1-7450AA092984}" srcOrd="1" destOrd="0" presId="urn:microsoft.com/office/officeart/2005/8/layout/hierarchy1"/>
    <dgm:cxn modelId="{8342DF9A-54A5-443C-A749-59F8808D25B4}" type="presParOf" srcId="{6A71F221-7BB6-4BF2-9436-D8210651065B}" destId="{01461AB1-FA57-4501-840B-A74C2A6EF6EF}" srcOrd="2" destOrd="0" presId="urn:microsoft.com/office/officeart/2005/8/layout/hierarchy1"/>
    <dgm:cxn modelId="{FF71057F-D3C5-4B65-AF50-134C58FB589D}" type="presParOf" srcId="{6A71F221-7BB6-4BF2-9436-D8210651065B}" destId="{145E5F7B-FCD3-4AAE-818D-AB5D7488253E}" srcOrd="3" destOrd="0" presId="urn:microsoft.com/office/officeart/2005/8/layout/hierarchy1"/>
    <dgm:cxn modelId="{E955C472-6E0E-40DF-8E03-E207578377A3}" type="presParOf" srcId="{145E5F7B-FCD3-4AAE-818D-AB5D7488253E}" destId="{AFB2DFA5-021C-4A60-9B0A-420A956CCEC8}" srcOrd="0" destOrd="0" presId="urn:microsoft.com/office/officeart/2005/8/layout/hierarchy1"/>
    <dgm:cxn modelId="{728BCE84-D4C9-4B82-AD37-B0CBF745FB2C}" type="presParOf" srcId="{AFB2DFA5-021C-4A60-9B0A-420A956CCEC8}" destId="{6EA211E1-BA48-4CFB-88AE-41B83A2D9173}" srcOrd="0" destOrd="0" presId="urn:microsoft.com/office/officeart/2005/8/layout/hierarchy1"/>
    <dgm:cxn modelId="{8A522D01-3EB7-450D-BF81-6AAE94A87D77}" type="presParOf" srcId="{AFB2DFA5-021C-4A60-9B0A-420A956CCEC8}" destId="{4E284FF5-3F22-41E8-B5C5-982E43FCBAE4}" srcOrd="1" destOrd="0" presId="urn:microsoft.com/office/officeart/2005/8/layout/hierarchy1"/>
    <dgm:cxn modelId="{BA56FE6A-3D8B-46B7-B155-19449D36AD92}" type="presParOf" srcId="{145E5F7B-FCD3-4AAE-818D-AB5D7488253E}" destId="{2D7BBAA5-AF9F-47A9-808B-A250701AE89D}" srcOrd="1" destOrd="0" presId="urn:microsoft.com/office/officeart/2005/8/layout/hierarchy1"/>
    <dgm:cxn modelId="{7306360F-1016-47B1-84C3-E0BB1A2180E7}" type="presParOf" srcId="{2D7BBAA5-AF9F-47A9-808B-A250701AE89D}" destId="{36FA9193-8C00-421D-8C2A-569DAD67C24E}" srcOrd="0" destOrd="0" presId="urn:microsoft.com/office/officeart/2005/8/layout/hierarchy1"/>
    <dgm:cxn modelId="{29D870BA-B622-46A6-BAA0-29B63F67A776}" type="presParOf" srcId="{2D7BBAA5-AF9F-47A9-808B-A250701AE89D}" destId="{318C7D37-5E47-4460-92AE-2956B1EF2109}" srcOrd="1" destOrd="0" presId="urn:microsoft.com/office/officeart/2005/8/layout/hierarchy1"/>
    <dgm:cxn modelId="{D3610CB3-1EBB-4C06-BA84-BDACEC36C114}" type="presParOf" srcId="{318C7D37-5E47-4460-92AE-2956B1EF2109}" destId="{CBE1F67A-666E-4F80-A375-0F827389CDE6}" srcOrd="0" destOrd="0" presId="urn:microsoft.com/office/officeart/2005/8/layout/hierarchy1"/>
    <dgm:cxn modelId="{DC049C0D-560F-46C0-AAF6-D7186B456B33}" type="presParOf" srcId="{CBE1F67A-666E-4F80-A375-0F827389CDE6}" destId="{066A7F19-3709-4480-BD9B-BA4AB6792BC9}" srcOrd="0" destOrd="0" presId="urn:microsoft.com/office/officeart/2005/8/layout/hierarchy1"/>
    <dgm:cxn modelId="{37EF6E7E-26DE-4898-A7F1-60EFDE7D874E}" type="presParOf" srcId="{CBE1F67A-666E-4F80-A375-0F827389CDE6}" destId="{2DACBEE2-3842-42CB-B31B-97300075B4D0}" srcOrd="1" destOrd="0" presId="urn:microsoft.com/office/officeart/2005/8/layout/hierarchy1"/>
    <dgm:cxn modelId="{888C2786-1716-4080-9251-9E85C98436A4}" type="presParOf" srcId="{318C7D37-5E47-4460-92AE-2956B1EF2109}" destId="{8832D144-E542-44C2-B985-F79AE9824A69}" srcOrd="1" destOrd="0" presId="urn:microsoft.com/office/officeart/2005/8/layout/hierarchy1"/>
    <dgm:cxn modelId="{DD7F8EEE-1347-458C-9920-9337D6B4C4A3}" type="presParOf" srcId="{26867F4C-C2D8-43F1-AAE6-A574E9C13265}" destId="{2790755F-0AEB-48C5-91D1-5949CD190534}" srcOrd="2" destOrd="0" presId="urn:microsoft.com/office/officeart/2005/8/layout/hierarchy1"/>
    <dgm:cxn modelId="{FBB55973-F368-4C9B-9080-393F5A73F9E0}" type="presParOf" srcId="{26867F4C-C2D8-43F1-AAE6-A574E9C13265}" destId="{BE826F53-8E4D-4727-8C78-250571970957}" srcOrd="3" destOrd="0" presId="urn:microsoft.com/office/officeart/2005/8/layout/hierarchy1"/>
    <dgm:cxn modelId="{08CC74F5-9CD0-42B1-8F30-5B278EFB7712}" type="presParOf" srcId="{BE826F53-8E4D-4727-8C78-250571970957}" destId="{C26A99E5-A8FF-4790-912A-A9D3E7121CB8}" srcOrd="0" destOrd="0" presId="urn:microsoft.com/office/officeart/2005/8/layout/hierarchy1"/>
    <dgm:cxn modelId="{A0976922-CA50-44F8-96AF-ED8418A3CADA}" type="presParOf" srcId="{C26A99E5-A8FF-4790-912A-A9D3E7121CB8}" destId="{6A7CF9EB-FC58-467C-832E-C83D7AD84A52}" srcOrd="0" destOrd="0" presId="urn:microsoft.com/office/officeart/2005/8/layout/hierarchy1"/>
    <dgm:cxn modelId="{8DD65D1F-153C-4CD4-8C23-C7C441B7C106}" type="presParOf" srcId="{C26A99E5-A8FF-4790-912A-A9D3E7121CB8}" destId="{F1E7DECC-09FB-4A7F-9AF9-FFA295390594}" srcOrd="1" destOrd="0" presId="urn:microsoft.com/office/officeart/2005/8/layout/hierarchy1"/>
    <dgm:cxn modelId="{98F43990-46B4-447B-A8C2-462FB4763C07}" type="presParOf" srcId="{BE826F53-8E4D-4727-8C78-250571970957}" destId="{D4A7858A-846D-4B7F-BFE7-9A9AA7E73794}" srcOrd="1" destOrd="0" presId="urn:microsoft.com/office/officeart/2005/8/layout/hierarchy1"/>
    <dgm:cxn modelId="{B7D64643-C3AC-41B0-B24B-167817DF8731}" type="presParOf" srcId="{D4A7858A-846D-4B7F-BFE7-9A9AA7E73794}" destId="{8B2F3B43-B6B9-4066-A989-CC29C544C407}" srcOrd="0" destOrd="0" presId="urn:microsoft.com/office/officeart/2005/8/layout/hierarchy1"/>
    <dgm:cxn modelId="{E208F2DF-F73A-4139-A8A7-109013ED4936}" type="presParOf" srcId="{D4A7858A-846D-4B7F-BFE7-9A9AA7E73794}" destId="{8E821117-A1B9-4334-AF90-814F7DB25916}" srcOrd="1" destOrd="0" presId="urn:microsoft.com/office/officeart/2005/8/layout/hierarchy1"/>
    <dgm:cxn modelId="{E9096870-871A-4439-8AB5-532361CF7F8D}" type="presParOf" srcId="{8E821117-A1B9-4334-AF90-814F7DB25916}" destId="{ECA2FEEC-138C-44CC-AA01-0E77C50E7856}" srcOrd="0" destOrd="0" presId="urn:microsoft.com/office/officeart/2005/8/layout/hierarchy1"/>
    <dgm:cxn modelId="{8F5CED45-64F0-4F7C-BF6A-9461824F8CD9}" type="presParOf" srcId="{ECA2FEEC-138C-44CC-AA01-0E77C50E7856}" destId="{6C99033B-2F1C-44E7-B099-01B76DB695D8}" srcOrd="0" destOrd="0" presId="urn:microsoft.com/office/officeart/2005/8/layout/hierarchy1"/>
    <dgm:cxn modelId="{E97B995D-ED39-4334-AAB2-CE667D9B0131}" type="presParOf" srcId="{ECA2FEEC-138C-44CC-AA01-0E77C50E7856}" destId="{248F578F-E33F-4C55-B0F3-6514962A6E83}" srcOrd="1" destOrd="0" presId="urn:microsoft.com/office/officeart/2005/8/layout/hierarchy1"/>
    <dgm:cxn modelId="{6F2FDADF-BE72-464F-A4B3-A0E3EAF04DBF}" type="presParOf" srcId="{8E821117-A1B9-4334-AF90-814F7DB25916}" destId="{55A45A90-AB2E-4357-B8FE-D2D0F4498FE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0FF733-90C7-4813-B0A7-612FA3668066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4" csCatId="colorful" phldr="1"/>
      <dgm:spPr/>
    </dgm:pt>
    <dgm:pt modelId="{EE1ABD2B-4DF5-419A-A206-EC5A501C3A4D}">
      <dgm:prSet phldrT="[Testo]" custT="1"/>
      <dgm:spPr>
        <a:solidFill>
          <a:srgbClr val="F9B30D"/>
        </a:solidFill>
      </dgm:spPr>
      <dgm:t>
        <a:bodyPr/>
        <a:lstStyle/>
        <a:p>
          <a:r>
            <a:rPr lang="it-IT" sz="2000" dirty="0"/>
            <a:t>RAPPORTO DI FIDUCIA</a:t>
          </a:r>
        </a:p>
        <a:p>
          <a:r>
            <a:rPr lang="it-IT" sz="1400" dirty="0"/>
            <a:t>CHE PERMETTE UNA MIGLIORE E PIÙ LIBERA COMUNICAZIONE MEDICO-PAZIENTE</a:t>
          </a:r>
        </a:p>
      </dgm:t>
    </dgm:pt>
    <dgm:pt modelId="{E9EC29E3-9C25-4722-AD29-61477AD75077}" type="parTrans" cxnId="{1479D135-5FED-433E-96E1-2DAE6E0191BB}">
      <dgm:prSet/>
      <dgm:spPr/>
      <dgm:t>
        <a:bodyPr/>
        <a:lstStyle/>
        <a:p>
          <a:endParaRPr lang="it-IT"/>
        </a:p>
      </dgm:t>
    </dgm:pt>
    <dgm:pt modelId="{D266BED4-D123-4E70-972A-3CC1EE27EB85}" type="sibTrans" cxnId="{1479D135-5FED-433E-96E1-2DAE6E0191BB}">
      <dgm:prSet/>
      <dgm:spPr/>
      <dgm:t>
        <a:bodyPr/>
        <a:lstStyle/>
        <a:p>
          <a:endParaRPr lang="it-IT"/>
        </a:p>
      </dgm:t>
    </dgm:pt>
    <dgm:pt modelId="{BA9AF1A9-9404-4D29-9ADE-5B0F122D1D4F}">
      <dgm:prSet phldrT="[Testo]" custT="1"/>
      <dgm:spPr>
        <a:solidFill>
          <a:srgbClr val="A968A8"/>
        </a:solidFill>
      </dgm:spPr>
      <dgm:t>
        <a:bodyPr/>
        <a:lstStyle/>
        <a:p>
          <a:r>
            <a:rPr lang="it-IT" sz="2000" dirty="0"/>
            <a:t>CORRETTA INFORMAZIONE</a:t>
          </a:r>
        </a:p>
        <a:p>
          <a:r>
            <a:rPr lang="it-IT" sz="1400" dirty="0"/>
            <a:t>RIGUARDO AI RISCHI </a:t>
          </a:r>
          <a:br>
            <a:rPr lang="it-IT" sz="1400" dirty="0"/>
          </a:br>
          <a:r>
            <a:rPr lang="it-IT" sz="1400" dirty="0"/>
            <a:t>DELL’INFEZIONE DA HPV</a:t>
          </a:r>
        </a:p>
      </dgm:t>
    </dgm:pt>
    <dgm:pt modelId="{2CAC6FC5-E285-42D1-B8C2-D8E4BAFA4175}" type="parTrans" cxnId="{40648585-838F-4E66-8EE7-84973EB64743}">
      <dgm:prSet/>
      <dgm:spPr/>
      <dgm:t>
        <a:bodyPr/>
        <a:lstStyle/>
        <a:p>
          <a:endParaRPr lang="it-IT"/>
        </a:p>
      </dgm:t>
    </dgm:pt>
    <dgm:pt modelId="{0066EB22-8D35-4333-9088-6124E4C22B06}" type="sibTrans" cxnId="{40648585-838F-4E66-8EE7-84973EB64743}">
      <dgm:prSet/>
      <dgm:spPr/>
      <dgm:t>
        <a:bodyPr/>
        <a:lstStyle/>
        <a:p>
          <a:endParaRPr lang="it-IT"/>
        </a:p>
      </dgm:t>
    </dgm:pt>
    <dgm:pt modelId="{FAA289B4-0C2B-46FB-890D-8BD62D45D205}">
      <dgm:prSet phldrT="[Testo]" custT="1"/>
      <dgm:spPr>
        <a:solidFill>
          <a:srgbClr val="82A1CC"/>
        </a:solidFill>
      </dgm:spPr>
      <dgm:t>
        <a:bodyPr/>
        <a:lstStyle/>
        <a:p>
          <a:r>
            <a:rPr lang="it-IT" sz="2000" dirty="0"/>
            <a:t>MOTIVAZIONE</a:t>
          </a:r>
        </a:p>
        <a:p>
          <a:r>
            <a:rPr lang="it-IT" sz="1400" dirty="0"/>
            <a:t>ALLA PARTECIPAZIONE AI PROGRAMMI DI SCREENING E PREVENZIONE</a:t>
          </a:r>
          <a:endParaRPr lang="it-IT" sz="1600" dirty="0"/>
        </a:p>
      </dgm:t>
    </dgm:pt>
    <dgm:pt modelId="{89DB98B3-F95A-40A6-9446-82E7ACD73EEA}" type="parTrans" cxnId="{A7FCBBB6-43CB-418F-9AE8-CCAE02CB44FE}">
      <dgm:prSet/>
      <dgm:spPr/>
      <dgm:t>
        <a:bodyPr/>
        <a:lstStyle/>
        <a:p>
          <a:endParaRPr lang="it-IT"/>
        </a:p>
      </dgm:t>
    </dgm:pt>
    <dgm:pt modelId="{406864CB-529F-4D58-A8ED-18E3BD816497}" type="sibTrans" cxnId="{A7FCBBB6-43CB-418F-9AE8-CCAE02CB44FE}">
      <dgm:prSet/>
      <dgm:spPr/>
      <dgm:t>
        <a:bodyPr/>
        <a:lstStyle/>
        <a:p>
          <a:endParaRPr lang="it-IT"/>
        </a:p>
      </dgm:t>
    </dgm:pt>
    <dgm:pt modelId="{1E5685EF-4C7F-471F-A870-190156E6DD3A}" type="pres">
      <dgm:prSet presAssocID="{6B0FF733-90C7-4813-B0A7-612FA3668066}" presName="linearFlow" presStyleCnt="0">
        <dgm:presLayoutVars>
          <dgm:dir/>
          <dgm:resizeHandles val="exact"/>
        </dgm:presLayoutVars>
      </dgm:prSet>
      <dgm:spPr/>
    </dgm:pt>
    <dgm:pt modelId="{4D133689-42D1-4B82-B5E8-037B39BB159D}" type="pres">
      <dgm:prSet presAssocID="{EE1ABD2B-4DF5-419A-A206-EC5A501C3A4D}" presName="comp" presStyleCnt="0"/>
      <dgm:spPr/>
    </dgm:pt>
    <dgm:pt modelId="{1F88B3E0-5345-43AB-AEAB-3EEDBCB290A7}" type="pres">
      <dgm:prSet presAssocID="{EE1ABD2B-4DF5-419A-A206-EC5A501C3A4D}" presName="rect2" presStyleLbl="node1" presStyleIdx="0" presStyleCnt="3" custScaleX="129801">
        <dgm:presLayoutVars>
          <dgm:bulletEnabled val="1"/>
        </dgm:presLayoutVars>
      </dgm:prSet>
      <dgm:spPr/>
    </dgm:pt>
    <dgm:pt modelId="{970FAE4B-C9B2-4251-999F-87F784065AE8}" type="pres">
      <dgm:prSet presAssocID="{EE1ABD2B-4DF5-419A-A206-EC5A501C3A4D}" presName="rect1" presStyleLbl="lnNode1" presStyleIdx="0" presStyleCnt="3" custLinFactNeighborX="-29488" custLinFactNeighborY="-2033"/>
      <dgm:spPr>
        <a:solidFill>
          <a:srgbClr val="F9B30D"/>
        </a:solidFill>
      </dgm:spPr>
      <dgm:extLst>
        <a:ext uri="{E40237B7-FDA0-4F09-8148-C483321AD2D9}">
          <dgm14:cNvPr xmlns:dgm14="http://schemas.microsoft.com/office/drawing/2010/diagram" id="0" name="" descr="Stretta di mano con riempimento a tinta unita"/>
        </a:ext>
      </dgm:extLst>
    </dgm:pt>
    <dgm:pt modelId="{EDE098C5-E4F2-4E10-A2E3-C63C1FFB9E0A}" type="pres">
      <dgm:prSet presAssocID="{D266BED4-D123-4E70-972A-3CC1EE27EB85}" presName="sibTrans" presStyleCnt="0"/>
      <dgm:spPr/>
    </dgm:pt>
    <dgm:pt modelId="{D96909D1-695C-465C-8532-EE9719EC9A39}" type="pres">
      <dgm:prSet presAssocID="{BA9AF1A9-9404-4D29-9ADE-5B0F122D1D4F}" presName="comp" presStyleCnt="0"/>
      <dgm:spPr/>
    </dgm:pt>
    <dgm:pt modelId="{F4C3EFA0-D426-4628-BCE9-98B65158E374}" type="pres">
      <dgm:prSet presAssocID="{BA9AF1A9-9404-4D29-9ADE-5B0F122D1D4F}" presName="rect2" presStyleLbl="node1" presStyleIdx="1" presStyleCnt="3" custScaleX="131733" custLinFactNeighborX="-11915">
        <dgm:presLayoutVars>
          <dgm:bulletEnabled val="1"/>
        </dgm:presLayoutVars>
      </dgm:prSet>
      <dgm:spPr/>
    </dgm:pt>
    <dgm:pt modelId="{CD2C911A-E9B0-48EC-A841-8D30C8A12E4B}" type="pres">
      <dgm:prSet presAssocID="{BA9AF1A9-9404-4D29-9ADE-5B0F122D1D4F}" presName="rect1" presStyleLbl="lnNode1" presStyleIdx="1" presStyleCnt="3" custLinFactNeighborX="4053" custLinFactNeighborY="-1622"/>
      <dgm:spPr>
        <a:solidFill>
          <a:srgbClr val="A968A8"/>
        </a:solidFill>
      </dgm:spPr>
      <dgm:extLst>
        <a:ext uri="{E40237B7-FDA0-4F09-8148-C483321AD2D9}">
          <dgm14:cNvPr xmlns:dgm14="http://schemas.microsoft.com/office/drawing/2010/diagram" id="0" name="" descr="Lente di ingrandimento con riempimento a tinta unita"/>
        </a:ext>
      </dgm:extLst>
    </dgm:pt>
    <dgm:pt modelId="{3F735E4A-1A54-4C98-8924-C8E3E9A0131C}" type="pres">
      <dgm:prSet presAssocID="{0066EB22-8D35-4333-9088-6124E4C22B06}" presName="sibTrans" presStyleCnt="0"/>
      <dgm:spPr/>
    </dgm:pt>
    <dgm:pt modelId="{2E513662-1704-4473-8521-D3DE7EDDCEDF}" type="pres">
      <dgm:prSet presAssocID="{FAA289B4-0C2B-46FB-890D-8BD62D45D205}" presName="comp" presStyleCnt="0"/>
      <dgm:spPr/>
    </dgm:pt>
    <dgm:pt modelId="{8ED919C1-9FF8-40F0-9494-DF3ACE4F3777}" type="pres">
      <dgm:prSet presAssocID="{FAA289B4-0C2B-46FB-890D-8BD62D45D205}" presName="rect2" presStyleLbl="node1" presStyleIdx="2" presStyleCnt="3" custScaleX="132271" custLinFactNeighborX="322" custLinFactNeighborY="-4272">
        <dgm:presLayoutVars>
          <dgm:bulletEnabled val="1"/>
        </dgm:presLayoutVars>
      </dgm:prSet>
      <dgm:spPr/>
    </dgm:pt>
    <dgm:pt modelId="{4195DD7B-2C6C-401F-AF08-2A34F8C92159}" type="pres">
      <dgm:prSet presAssocID="{FAA289B4-0C2B-46FB-890D-8BD62D45D205}" presName="rect1" presStyleLbl="lnNode1" presStyleIdx="2" presStyleCnt="3" custLinFactNeighborX="-28050" custLinFactNeighborY="-3560"/>
      <dgm:spPr>
        <a:solidFill>
          <a:srgbClr val="82A1CC"/>
        </a:solidFill>
      </dgm:spPr>
      <dgm:extLst>
        <a:ext uri="{E40237B7-FDA0-4F09-8148-C483321AD2D9}">
          <dgm14:cNvPr xmlns:dgm14="http://schemas.microsoft.com/office/drawing/2010/diagram" id="0" name="" descr="Segna Pollice su con riempimento a tinta unita"/>
        </a:ext>
      </dgm:extLst>
    </dgm:pt>
  </dgm:ptLst>
  <dgm:cxnLst>
    <dgm:cxn modelId="{BDA6E92A-BA10-4655-9DE2-60E10EC42F66}" type="presOf" srcId="{6B0FF733-90C7-4813-B0A7-612FA3668066}" destId="{1E5685EF-4C7F-471F-A870-190156E6DD3A}" srcOrd="0" destOrd="0" presId="urn:microsoft.com/office/officeart/2008/layout/AlternatingPictureBlocks"/>
    <dgm:cxn modelId="{5E9B4E30-E2D8-4AA1-9966-C79F5FA508D6}" type="presOf" srcId="{EE1ABD2B-4DF5-419A-A206-EC5A501C3A4D}" destId="{1F88B3E0-5345-43AB-AEAB-3EEDBCB290A7}" srcOrd="0" destOrd="0" presId="urn:microsoft.com/office/officeart/2008/layout/AlternatingPictureBlocks"/>
    <dgm:cxn modelId="{1479D135-5FED-433E-96E1-2DAE6E0191BB}" srcId="{6B0FF733-90C7-4813-B0A7-612FA3668066}" destId="{EE1ABD2B-4DF5-419A-A206-EC5A501C3A4D}" srcOrd="0" destOrd="0" parTransId="{E9EC29E3-9C25-4722-AD29-61477AD75077}" sibTransId="{D266BED4-D123-4E70-972A-3CC1EE27EB85}"/>
    <dgm:cxn modelId="{7D96D85A-10E6-43D7-BFE0-B8DB6702224C}" type="presOf" srcId="{BA9AF1A9-9404-4D29-9ADE-5B0F122D1D4F}" destId="{F4C3EFA0-D426-4628-BCE9-98B65158E374}" srcOrd="0" destOrd="0" presId="urn:microsoft.com/office/officeart/2008/layout/AlternatingPictureBlocks"/>
    <dgm:cxn modelId="{40648585-838F-4E66-8EE7-84973EB64743}" srcId="{6B0FF733-90C7-4813-B0A7-612FA3668066}" destId="{BA9AF1A9-9404-4D29-9ADE-5B0F122D1D4F}" srcOrd="1" destOrd="0" parTransId="{2CAC6FC5-E285-42D1-B8C2-D8E4BAFA4175}" sibTransId="{0066EB22-8D35-4333-9088-6124E4C22B06}"/>
    <dgm:cxn modelId="{8B268F95-156B-4D9B-83C3-3503B1DDEFDF}" type="presOf" srcId="{FAA289B4-0C2B-46FB-890D-8BD62D45D205}" destId="{8ED919C1-9FF8-40F0-9494-DF3ACE4F3777}" srcOrd="0" destOrd="0" presId="urn:microsoft.com/office/officeart/2008/layout/AlternatingPictureBlocks"/>
    <dgm:cxn modelId="{A7FCBBB6-43CB-418F-9AE8-CCAE02CB44FE}" srcId="{6B0FF733-90C7-4813-B0A7-612FA3668066}" destId="{FAA289B4-0C2B-46FB-890D-8BD62D45D205}" srcOrd="2" destOrd="0" parTransId="{89DB98B3-F95A-40A6-9446-82E7ACD73EEA}" sibTransId="{406864CB-529F-4D58-A8ED-18E3BD816497}"/>
    <dgm:cxn modelId="{34DFAE46-92A4-43B1-BC4A-B7A55578A2AC}" type="presParOf" srcId="{1E5685EF-4C7F-471F-A870-190156E6DD3A}" destId="{4D133689-42D1-4B82-B5E8-037B39BB159D}" srcOrd="0" destOrd="0" presId="urn:microsoft.com/office/officeart/2008/layout/AlternatingPictureBlocks"/>
    <dgm:cxn modelId="{BF8AABE7-6645-4836-8D51-A98EEF58AB5E}" type="presParOf" srcId="{4D133689-42D1-4B82-B5E8-037B39BB159D}" destId="{1F88B3E0-5345-43AB-AEAB-3EEDBCB290A7}" srcOrd="0" destOrd="0" presId="urn:microsoft.com/office/officeart/2008/layout/AlternatingPictureBlocks"/>
    <dgm:cxn modelId="{654928BF-65C4-4E08-A946-D14ECADA4C0C}" type="presParOf" srcId="{4D133689-42D1-4B82-B5E8-037B39BB159D}" destId="{970FAE4B-C9B2-4251-999F-87F784065AE8}" srcOrd="1" destOrd="0" presId="urn:microsoft.com/office/officeart/2008/layout/AlternatingPictureBlocks"/>
    <dgm:cxn modelId="{CAA85286-4787-41EC-A7B0-71B999E6C2FA}" type="presParOf" srcId="{1E5685EF-4C7F-471F-A870-190156E6DD3A}" destId="{EDE098C5-E4F2-4E10-A2E3-C63C1FFB9E0A}" srcOrd="1" destOrd="0" presId="urn:microsoft.com/office/officeart/2008/layout/AlternatingPictureBlocks"/>
    <dgm:cxn modelId="{0AB2F813-4D05-47D3-8D50-3FEF2F0483BE}" type="presParOf" srcId="{1E5685EF-4C7F-471F-A870-190156E6DD3A}" destId="{D96909D1-695C-465C-8532-EE9719EC9A39}" srcOrd="2" destOrd="0" presId="urn:microsoft.com/office/officeart/2008/layout/AlternatingPictureBlocks"/>
    <dgm:cxn modelId="{58174CED-A3F6-485D-B565-30B39E0AABB0}" type="presParOf" srcId="{D96909D1-695C-465C-8532-EE9719EC9A39}" destId="{F4C3EFA0-D426-4628-BCE9-98B65158E374}" srcOrd="0" destOrd="0" presId="urn:microsoft.com/office/officeart/2008/layout/AlternatingPictureBlocks"/>
    <dgm:cxn modelId="{72621581-FAB9-4FBB-96A5-704A1C0B4CF8}" type="presParOf" srcId="{D96909D1-695C-465C-8532-EE9719EC9A39}" destId="{CD2C911A-E9B0-48EC-A841-8D30C8A12E4B}" srcOrd="1" destOrd="0" presId="urn:microsoft.com/office/officeart/2008/layout/AlternatingPictureBlocks"/>
    <dgm:cxn modelId="{C14981B6-0D69-4D58-847E-5FDA0330649A}" type="presParOf" srcId="{1E5685EF-4C7F-471F-A870-190156E6DD3A}" destId="{3F735E4A-1A54-4C98-8924-C8E3E9A0131C}" srcOrd="3" destOrd="0" presId="urn:microsoft.com/office/officeart/2008/layout/AlternatingPictureBlocks"/>
    <dgm:cxn modelId="{53175455-A9B0-44F1-B011-41A82DC2B97E}" type="presParOf" srcId="{1E5685EF-4C7F-471F-A870-190156E6DD3A}" destId="{2E513662-1704-4473-8521-D3DE7EDDCEDF}" srcOrd="4" destOrd="0" presId="urn:microsoft.com/office/officeart/2008/layout/AlternatingPictureBlocks"/>
    <dgm:cxn modelId="{C1991B79-1CD2-4427-A51B-0C26DFBD4808}" type="presParOf" srcId="{2E513662-1704-4473-8521-D3DE7EDDCEDF}" destId="{8ED919C1-9FF8-40F0-9494-DF3ACE4F3777}" srcOrd="0" destOrd="0" presId="urn:microsoft.com/office/officeart/2008/layout/AlternatingPictureBlocks"/>
    <dgm:cxn modelId="{B8B6A381-68E1-4AF6-84C3-9BB2EC44B58E}" type="presParOf" srcId="{2E513662-1704-4473-8521-D3DE7EDDCEDF}" destId="{4195DD7B-2C6C-401F-AF08-2A34F8C9215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F3B43-B6B9-4066-A989-CC29C544C407}">
      <dsp:nvSpPr>
        <dsp:cNvPr id="0" name=""/>
        <dsp:cNvSpPr/>
      </dsp:nvSpPr>
      <dsp:spPr>
        <a:xfrm>
          <a:off x="752397" y="1339901"/>
          <a:ext cx="91440" cy="249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4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0755F-0AEB-48C5-91D1-5949CD190534}">
      <dsp:nvSpPr>
        <dsp:cNvPr id="0" name=""/>
        <dsp:cNvSpPr/>
      </dsp:nvSpPr>
      <dsp:spPr>
        <a:xfrm>
          <a:off x="798117" y="524449"/>
          <a:ext cx="481668" cy="270744"/>
        </a:xfrm>
        <a:custGeom>
          <a:avLst/>
          <a:gdLst/>
          <a:ahLst/>
          <a:cxnLst/>
          <a:rect l="0" t="0" r="0" b="0"/>
          <a:pathLst>
            <a:path>
              <a:moveTo>
                <a:pt x="481668" y="0"/>
              </a:moveTo>
              <a:lnTo>
                <a:pt x="481668" y="191278"/>
              </a:lnTo>
              <a:lnTo>
                <a:pt x="0" y="191278"/>
              </a:lnTo>
              <a:lnTo>
                <a:pt x="0" y="2707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A9193-8C00-421D-8C2A-569DAD67C24E}">
      <dsp:nvSpPr>
        <dsp:cNvPr id="0" name=""/>
        <dsp:cNvSpPr/>
      </dsp:nvSpPr>
      <dsp:spPr>
        <a:xfrm>
          <a:off x="1276613" y="2928274"/>
          <a:ext cx="91440" cy="249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012"/>
              </a:lnTo>
              <a:lnTo>
                <a:pt x="53423" y="170012"/>
              </a:lnTo>
              <a:lnTo>
                <a:pt x="53423" y="2494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61AB1-FA57-4501-840B-A74C2A6EF6EF}">
      <dsp:nvSpPr>
        <dsp:cNvPr id="0" name=""/>
        <dsp:cNvSpPr/>
      </dsp:nvSpPr>
      <dsp:spPr>
        <a:xfrm>
          <a:off x="1322333" y="2134088"/>
          <a:ext cx="524215" cy="249478"/>
        </a:xfrm>
        <a:custGeom>
          <a:avLst/>
          <a:gdLst/>
          <a:ahLst/>
          <a:cxnLst/>
          <a:rect l="0" t="0" r="0" b="0"/>
          <a:pathLst>
            <a:path>
              <a:moveTo>
                <a:pt x="524215" y="0"/>
              </a:moveTo>
              <a:lnTo>
                <a:pt x="524215" y="170012"/>
              </a:lnTo>
              <a:lnTo>
                <a:pt x="0" y="170012"/>
              </a:lnTo>
              <a:lnTo>
                <a:pt x="0" y="2494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DF32A-336F-4A9B-A8F2-1D60EAF665CF}">
      <dsp:nvSpPr>
        <dsp:cNvPr id="0" name=""/>
        <dsp:cNvSpPr/>
      </dsp:nvSpPr>
      <dsp:spPr>
        <a:xfrm>
          <a:off x="2325044" y="2928274"/>
          <a:ext cx="91440" cy="249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4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60209-E2D8-4B65-95CA-946CAF3EDCF3}">
      <dsp:nvSpPr>
        <dsp:cNvPr id="0" name=""/>
        <dsp:cNvSpPr/>
      </dsp:nvSpPr>
      <dsp:spPr>
        <a:xfrm>
          <a:off x="1846548" y="2134088"/>
          <a:ext cx="524215" cy="249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12"/>
              </a:lnTo>
              <a:lnTo>
                <a:pt x="524215" y="170012"/>
              </a:lnTo>
              <a:lnTo>
                <a:pt x="524215" y="2494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D7BE2-355B-4A79-AFD4-20DC1813C406}">
      <dsp:nvSpPr>
        <dsp:cNvPr id="0" name=""/>
        <dsp:cNvSpPr/>
      </dsp:nvSpPr>
      <dsp:spPr>
        <a:xfrm>
          <a:off x="1800828" y="1339901"/>
          <a:ext cx="91440" cy="249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4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C7F95-EAE9-46F3-BBB2-AB5F677604B7}">
      <dsp:nvSpPr>
        <dsp:cNvPr id="0" name=""/>
        <dsp:cNvSpPr/>
      </dsp:nvSpPr>
      <dsp:spPr>
        <a:xfrm>
          <a:off x="1279786" y="524449"/>
          <a:ext cx="566762" cy="270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278"/>
              </a:lnTo>
              <a:lnTo>
                <a:pt x="566762" y="191278"/>
              </a:lnTo>
              <a:lnTo>
                <a:pt x="566762" y="2707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B4CAA-0968-4D42-9C18-C29F95E53BC7}">
      <dsp:nvSpPr>
        <dsp:cNvPr id="0" name=""/>
        <dsp:cNvSpPr/>
      </dsp:nvSpPr>
      <dsp:spPr>
        <a:xfrm>
          <a:off x="850882" y="-20257"/>
          <a:ext cx="857807" cy="544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2E703-FD9E-4F2B-9906-828D814A42E4}">
      <dsp:nvSpPr>
        <dsp:cNvPr id="0" name=""/>
        <dsp:cNvSpPr/>
      </dsp:nvSpPr>
      <dsp:spPr>
        <a:xfrm>
          <a:off x="946194" y="70288"/>
          <a:ext cx="857807" cy="544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HPV-DNA Test</a:t>
          </a:r>
        </a:p>
      </dsp:txBody>
      <dsp:txXfrm>
        <a:off x="962148" y="86242"/>
        <a:ext cx="825899" cy="512799"/>
      </dsp:txXfrm>
    </dsp:sp>
    <dsp:sp modelId="{D5108682-774F-4022-B1E5-A9E20F93202F}">
      <dsp:nvSpPr>
        <dsp:cNvPr id="0" name=""/>
        <dsp:cNvSpPr/>
      </dsp:nvSpPr>
      <dsp:spPr>
        <a:xfrm>
          <a:off x="1417645" y="795194"/>
          <a:ext cx="857807" cy="544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951BB-944C-4414-8DAF-E8CAD0254332}">
      <dsp:nvSpPr>
        <dsp:cNvPr id="0" name=""/>
        <dsp:cNvSpPr/>
      </dsp:nvSpPr>
      <dsp:spPr>
        <a:xfrm>
          <a:off x="1512957" y="885740"/>
          <a:ext cx="857807" cy="544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POSITIVO</a:t>
          </a:r>
        </a:p>
      </dsp:txBody>
      <dsp:txXfrm>
        <a:off x="1528911" y="901694"/>
        <a:ext cx="825899" cy="512799"/>
      </dsp:txXfrm>
    </dsp:sp>
    <dsp:sp modelId="{B56B45E1-6036-4FEA-85D8-EAE1C527892E}">
      <dsp:nvSpPr>
        <dsp:cNvPr id="0" name=""/>
        <dsp:cNvSpPr/>
      </dsp:nvSpPr>
      <dsp:spPr>
        <a:xfrm>
          <a:off x="1417645" y="1589380"/>
          <a:ext cx="857807" cy="544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1EA94-7F57-448C-982A-C71DE6E164E6}">
      <dsp:nvSpPr>
        <dsp:cNvPr id="0" name=""/>
        <dsp:cNvSpPr/>
      </dsp:nvSpPr>
      <dsp:spPr>
        <a:xfrm>
          <a:off x="1512957" y="1679926"/>
          <a:ext cx="857807" cy="544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Si esegue </a:t>
          </a:r>
          <a:br>
            <a:rPr lang="it-IT" sz="900" kern="1200" dirty="0"/>
          </a:br>
          <a:r>
            <a:rPr lang="it-IT" sz="900" kern="1200" dirty="0"/>
            <a:t>Pap-Test</a:t>
          </a:r>
        </a:p>
      </dsp:txBody>
      <dsp:txXfrm>
        <a:off x="1528911" y="1695880"/>
        <a:ext cx="825899" cy="512799"/>
      </dsp:txXfrm>
    </dsp:sp>
    <dsp:sp modelId="{524EC9F3-124E-4925-A799-5E43E91FB181}">
      <dsp:nvSpPr>
        <dsp:cNvPr id="0" name=""/>
        <dsp:cNvSpPr/>
      </dsp:nvSpPr>
      <dsp:spPr>
        <a:xfrm>
          <a:off x="1941860" y="2383567"/>
          <a:ext cx="857807" cy="544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ED9C6-FA34-4D4E-8988-FED525314F43}">
      <dsp:nvSpPr>
        <dsp:cNvPr id="0" name=""/>
        <dsp:cNvSpPr/>
      </dsp:nvSpPr>
      <dsp:spPr>
        <a:xfrm>
          <a:off x="2037172" y="2474113"/>
          <a:ext cx="857807" cy="544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POSITIVO</a:t>
          </a:r>
        </a:p>
      </dsp:txBody>
      <dsp:txXfrm>
        <a:off x="2053126" y="2490067"/>
        <a:ext cx="825899" cy="512799"/>
      </dsp:txXfrm>
    </dsp:sp>
    <dsp:sp modelId="{78600AAD-8816-46A6-943F-B516C4382371}">
      <dsp:nvSpPr>
        <dsp:cNvPr id="0" name=""/>
        <dsp:cNvSpPr/>
      </dsp:nvSpPr>
      <dsp:spPr>
        <a:xfrm>
          <a:off x="1941860" y="3177753"/>
          <a:ext cx="857807" cy="544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0F645-9221-4315-BEDF-16F7B89B62E4}">
      <dsp:nvSpPr>
        <dsp:cNvPr id="0" name=""/>
        <dsp:cNvSpPr/>
      </dsp:nvSpPr>
      <dsp:spPr>
        <a:xfrm>
          <a:off x="2037172" y="3268299"/>
          <a:ext cx="857807" cy="544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COLPOSCOPIA</a:t>
          </a:r>
        </a:p>
      </dsp:txBody>
      <dsp:txXfrm>
        <a:off x="2053126" y="3284253"/>
        <a:ext cx="825899" cy="512799"/>
      </dsp:txXfrm>
    </dsp:sp>
    <dsp:sp modelId="{6EA211E1-BA48-4CFB-88AE-41B83A2D9173}">
      <dsp:nvSpPr>
        <dsp:cNvPr id="0" name=""/>
        <dsp:cNvSpPr/>
      </dsp:nvSpPr>
      <dsp:spPr>
        <a:xfrm>
          <a:off x="893429" y="2383567"/>
          <a:ext cx="857807" cy="544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84FF5-3F22-41E8-B5C5-982E43FCBAE4}">
      <dsp:nvSpPr>
        <dsp:cNvPr id="0" name=""/>
        <dsp:cNvSpPr/>
      </dsp:nvSpPr>
      <dsp:spPr>
        <a:xfrm>
          <a:off x="988741" y="2474113"/>
          <a:ext cx="857807" cy="544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NEGATIVO</a:t>
          </a:r>
        </a:p>
      </dsp:txBody>
      <dsp:txXfrm>
        <a:off x="1004695" y="2490067"/>
        <a:ext cx="825899" cy="512799"/>
      </dsp:txXfrm>
    </dsp:sp>
    <dsp:sp modelId="{066A7F19-3709-4480-BD9B-BA4AB6792BC9}">
      <dsp:nvSpPr>
        <dsp:cNvPr id="0" name=""/>
        <dsp:cNvSpPr/>
      </dsp:nvSpPr>
      <dsp:spPr>
        <a:xfrm>
          <a:off x="901132" y="3177753"/>
          <a:ext cx="857807" cy="544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CBEE2-3842-42CB-B31B-97300075B4D0}">
      <dsp:nvSpPr>
        <dsp:cNvPr id="0" name=""/>
        <dsp:cNvSpPr/>
      </dsp:nvSpPr>
      <dsp:spPr>
        <a:xfrm>
          <a:off x="996444" y="3268299"/>
          <a:ext cx="857807" cy="544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Si ripete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HPV-Test a </a:t>
          </a:r>
          <a:br>
            <a:rPr lang="it-IT" sz="900" kern="1200" dirty="0"/>
          </a:br>
          <a:r>
            <a:rPr lang="it-IT" sz="900" kern="1200" dirty="0"/>
            <a:t>1 anno</a:t>
          </a:r>
        </a:p>
      </dsp:txBody>
      <dsp:txXfrm>
        <a:off x="1012398" y="3284253"/>
        <a:ext cx="825899" cy="512799"/>
      </dsp:txXfrm>
    </dsp:sp>
    <dsp:sp modelId="{6A7CF9EB-FC58-467C-832E-C83D7AD84A52}">
      <dsp:nvSpPr>
        <dsp:cNvPr id="0" name=""/>
        <dsp:cNvSpPr/>
      </dsp:nvSpPr>
      <dsp:spPr>
        <a:xfrm>
          <a:off x="369214" y="795194"/>
          <a:ext cx="857807" cy="544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7DECC-09FB-4A7F-9AF9-FFA295390594}">
      <dsp:nvSpPr>
        <dsp:cNvPr id="0" name=""/>
        <dsp:cNvSpPr/>
      </dsp:nvSpPr>
      <dsp:spPr>
        <a:xfrm>
          <a:off x="464526" y="885740"/>
          <a:ext cx="857807" cy="544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NEGATIVO</a:t>
          </a:r>
        </a:p>
      </dsp:txBody>
      <dsp:txXfrm>
        <a:off x="480480" y="901694"/>
        <a:ext cx="825899" cy="512799"/>
      </dsp:txXfrm>
    </dsp:sp>
    <dsp:sp modelId="{6C99033B-2F1C-44E7-B099-01B76DB695D8}">
      <dsp:nvSpPr>
        <dsp:cNvPr id="0" name=""/>
        <dsp:cNvSpPr/>
      </dsp:nvSpPr>
      <dsp:spPr>
        <a:xfrm>
          <a:off x="369214" y="1589380"/>
          <a:ext cx="857807" cy="544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F578F-E33F-4C55-B0F3-6514962A6E83}">
      <dsp:nvSpPr>
        <dsp:cNvPr id="0" name=""/>
        <dsp:cNvSpPr/>
      </dsp:nvSpPr>
      <dsp:spPr>
        <a:xfrm>
          <a:off x="464526" y="1679926"/>
          <a:ext cx="857807" cy="544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Si ripete dopo </a:t>
          </a:r>
          <a:br>
            <a:rPr lang="it-IT" sz="900" kern="1200" dirty="0"/>
          </a:br>
          <a:r>
            <a:rPr lang="it-IT" sz="900" kern="1200" dirty="0"/>
            <a:t>5 anni</a:t>
          </a:r>
        </a:p>
      </dsp:txBody>
      <dsp:txXfrm>
        <a:off x="480480" y="1695880"/>
        <a:ext cx="825899" cy="512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B3E0-5345-43AB-AEAB-3EEDBCB290A7}">
      <dsp:nvSpPr>
        <dsp:cNvPr id="0" name=""/>
        <dsp:cNvSpPr/>
      </dsp:nvSpPr>
      <dsp:spPr>
        <a:xfrm>
          <a:off x="1200575" y="1194"/>
          <a:ext cx="2972229" cy="1035655"/>
        </a:xfrm>
        <a:prstGeom prst="rect">
          <a:avLst/>
        </a:prstGeom>
        <a:solidFill>
          <a:srgbClr val="F9B30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RAPPORTO DI FIDUCIA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CHE PERMETTE UNA MIGLIORE E PIÙ LIBERA COMUNICAZIONE MEDICO-PAZIENTE</a:t>
          </a:r>
        </a:p>
      </dsp:txBody>
      <dsp:txXfrm>
        <a:off x="1200575" y="1194"/>
        <a:ext cx="2972229" cy="1035655"/>
      </dsp:txXfrm>
    </dsp:sp>
    <dsp:sp modelId="{970FAE4B-C9B2-4251-999F-87F784065AE8}">
      <dsp:nvSpPr>
        <dsp:cNvPr id="0" name=""/>
        <dsp:cNvSpPr/>
      </dsp:nvSpPr>
      <dsp:spPr>
        <a:xfrm>
          <a:off x="111602" y="0"/>
          <a:ext cx="1025299" cy="1035655"/>
        </a:xfrm>
        <a:prstGeom prst="rect">
          <a:avLst/>
        </a:prstGeom>
        <a:solidFill>
          <a:srgbClr val="F9B30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3EFA0-D426-4628-BCE9-98B65158E374}">
      <dsp:nvSpPr>
        <dsp:cNvPr id="0" name=""/>
        <dsp:cNvSpPr/>
      </dsp:nvSpPr>
      <dsp:spPr>
        <a:xfrm>
          <a:off x="130049" y="1207733"/>
          <a:ext cx="3016468" cy="1035655"/>
        </a:xfrm>
        <a:prstGeom prst="rect">
          <a:avLst/>
        </a:prstGeom>
        <a:solidFill>
          <a:srgbClr val="A968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CORRETTA INFORMAZIONE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RIGUARDO AI RISCHI </a:t>
          </a:r>
          <a:br>
            <a:rPr lang="it-IT" sz="1400" kern="1200" dirty="0"/>
          </a:br>
          <a:r>
            <a:rPr lang="it-IT" sz="1400" kern="1200" dirty="0"/>
            <a:t>DELL’INFEZIONE DA HPV</a:t>
          </a:r>
        </a:p>
      </dsp:txBody>
      <dsp:txXfrm>
        <a:off x="130049" y="1207733"/>
        <a:ext cx="3016468" cy="1035655"/>
      </dsp:txXfrm>
    </dsp:sp>
    <dsp:sp modelId="{CD2C911A-E9B0-48EC-A841-8D30C8A12E4B}">
      <dsp:nvSpPr>
        <dsp:cNvPr id="0" name=""/>
        <dsp:cNvSpPr/>
      </dsp:nvSpPr>
      <dsp:spPr>
        <a:xfrm>
          <a:off x="3200120" y="1190935"/>
          <a:ext cx="1025299" cy="1035655"/>
        </a:xfrm>
        <a:prstGeom prst="rect">
          <a:avLst/>
        </a:prstGeom>
        <a:solidFill>
          <a:srgbClr val="A968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919C1-9FF8-40F0-9494-DF3ACE4F3777}">
      <dsp:nvSpPr>
        <dsp:cNvPr id="0" name=""/>
        <dsp:cNvSpPr/>
      </dsp:nvSpPr>
      <dsp:spPr>
        <a:xfrm>
          <a:off x="1165529" y="2370029"/>
          <a:ext cx="3028788" cy="1035655"/>
        </a:xfrm>
        <a:prstGeom prst="rect">
          <a:avLst/>
        </a:prstGeom>
        <a:solidFill>
          <a:srgbClr val="82A1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MOTIVAZIONE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ALLA PARTECIPAZIONE AI PROGRAMMI DI SCREENING E PREVENZIONE</a:t>
          </a:r>
          <a:endParaRPr lang="it-IT" sz="1600" kern="1200" dirty="0"/>
        </a:p>
      </dsp:txBody>
      <dsp:txXfrm>
        <a:off x="1165529" y="2370029"/>
        <a:ext cx="3028788" cy="1035655"/>
      </dsp:txXfrm>
    </dsp:sp>
    <dsp:sp modelId="{4195DD7B-2C6C-401F-AF08-2A34F8C92159}">
      <dsp:nvSpPr>
        <dsp:cNvPr id="0" name=""/>
        <dsp:cNvSpPr/>
      </dsp:nvSpPr>
      <dsp:spPr>
        <a:xfrm>
          <a:off x="112206" y="2377403"/>
          <a:ext cx="1025299" cy="1035655"/>
        </a:xfrm>
        <a:prstGeom prst="rect">
          <a:avLst/>
        </a:prstGeom>
        <a:solidFill>
          <a:srgbClr val="82A1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12A51-7D59-4C9B-B895-8F1A068A8956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331E7-5084-44A5-B11D-C117FB47E7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56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331E7-5084-44A5-B11D-C117FB47E76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533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20BCB-4D7D-0989-682F-222C4B9FF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9463965-705C-4627-D7C8-1233332625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7BB238F-739F-A092-6974-26027EBF13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51318B-9FE9-3D2B-D416-1CD104BFC3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D5E47-71B4-2E4E-BC82-04F94A33F48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07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EA17-85F5-4669-BE10-D266341F3309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1756-1F2B-4045-8821-0C6A268797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84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EA17-85F5-4669-BE10-D266341F3309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1756-1F2B-4045-8821-0C6A268797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55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EA17-85F5-4669-BE10-D266341F3309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1756-1F2B-4045-8821-0C6A268797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75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EA17-85F5-4669-BE10-D266341F3309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1756-1F2B-4045-8821-0C6A268797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96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EA17-85F5-4669-BE10-D266341F3309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1756-1F2B-4045-8821-0C6A268797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0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EA17-85F5-4669-BE10-D266341F3309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1756-1F2B-4045-8821-0C6A268797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49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EA17-85F5-4669-BE10-D266341F3309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1756-1F2B-4045-8821-0C6A268797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00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EA17-85F5-4669-BE10-D266341F3309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1756-1F2B-4045-8821-0C6A268797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17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EA17-85F5-4669-BE10-D266341F3309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1756-1F2B-4045-8821-0C6A268797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92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EA17-85F5-4669-BE10-D266341F3309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1756-1F2B-4045-8821-0C6A268797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98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EA17-85F5-4669-BE10-D266341F3309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1756-1F2B-4045-8821-0C6A268797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2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8EA17-85F5-4669-BE10-D266341F3309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21756-1F2B-4045-8821-0C6A268797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70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2.xml"/><Relationship Id="rId12" Type="http://schemas.openxmlformats.org/officeDocument/2006/relationships/image" Target="../media/image8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6.svg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B17C84-22C0-3F4C-42BD-06CC6CC2F16D}"/>
              </a:ext>
            </a:extLst>
          </p:cNvPr>
          <p:cNvSpPr txBox="1"/>
          <p:nvPr/>
        </p:nvSpPr>
        <p:spPr>
          <a:xfrm>
            <a:off x="117986" y="3869247"/>
            <a:ext cx="889327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44949E"/>
                </a:solidFill>
              </a:rPr>
              <a:t>Applicazioni pratiche per lo screening e la vaccinazione anti-HPV in Medicina Generale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6806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64C579-D0D0-2346-6BA9-0E8131215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0624"/>
            <a:ext cx="6250781" cy="2924175"/>
          </a:xfrm>
        </p:spPr>
        <p:txBody>
          <a:bodyPr>
            <a:normAutofit/>
          </a:bodyPr>
          <a:lstStyle/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b="1" dirty="0"/>
              <a:t> </a:t>
            </a:r>
            <a:r>
              <a:rPr lang="it-IT" b="1" dirty="0">
                <a:solidFill>
                  <a:srgbClr val="82A1CC"/>
                </a:solidFill>
              </a:rPr>
              <a:t>Tenere sempre traccia sul database delle procedure</a:t>
            </a:r>
            <a:br>
              <a:rPr lang="it-IT" b="1" dirty="0">
                <a:solidFill>
                  <a:srgbClr val="82A1CC"/>
                </a:solidFill>
              </a:rPr>
            </a:br>
            <a:r>
              <a:rPr lang="it-IT" b="1" dirty="0">
                <a:solidFill>
                  <a:srgbClr val="82A1CC"/>
                </a:solidFill>
              </a:rPr>
              <a:t> di screening eseguite</a:t>
            </a:r>
            <a:r>
              <a:rPr lang="it-IT" dirty="0"/>
              <a:t>, con date ed esito:</a:t>
            </a:r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Pap-Test;</a:t>
            </a:r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HPV-DNA Test. </a:t>
            </a:r>
          </a:p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b="1" dirty="0"/>
              <a:t> </a:t>
            </a:r>
            <a:r>
              <a:rPr lang="it-IT" b="1" dirty="0">
                <a:solidFill>
                  <a:srgbClr val="82A1CC"/>
                </a:solidFill>
              </a:rPr>
              <a:t>Scadenzare con </a:t>
            </a:r>
            <a:r>
              <a:rPr lang="it-IT" b="1" dirty="0" err="1">
                <a:solidFill>
                  <a:srgbClr val="82A1CC"/>
                </a:solidFill>
              </a:rPr>
              <a:t>alert</a:t>
            </a:r>
            <a:r>
              <a:rPr lang="it-IT" b="1" dirty="0">
                <a:solidFill>
                  <a:srgbClr val="82A1CC"/>
                </a:solidFill>
              </a:rPr>
              <a:t> </a:t>
            </a:r>
            <a:r>
              <a:rPr lang="it-IT" dirty="0"/>
              <a:t>sul proprio gestionale</a:t>
            </a:r>
            <a:br>
              <a:rPr lang="it-IT" dirty="0"/>
            </a:br>
            <a:r>
              <a:rPr lang="it-IT" dirty="0"/>
              <a:t> i </a:t>
            </a:r>
            <a:r>
              <a:rPr lang="it-IT" b="1" dirty="0">
                <a:solidFill>
                  <a:srgbClr val="82A1CC"/>
                </a:solidFill>
              </a:rPr>
              <a:t>test negativi per riprogrammare</a:t>
            </a:r>
            <a:br>
              <a:rPr lang="it-IT" b="1" dirty="0">
                <a:solidFill>
                  <a:srgbClr val="82A1CC"/>
                </a:solidFill>
              </a:rPr>
            </a:br>
            <a:r>
              <a:rPr lang="it-IT" b="1" dirty="0">
                <a:solidFill>
                  <a:srgbClr val="82A1CC"/>
                </a:solidFill>
              </a:rPr>
              <a:t> tempestivamente il successivo</a:t>
            </a:r>
            <a:r>
              <a:rPr lang="it-IT" dirty="0"/>
              <a:t>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B09B17D-EAE7-E603-C5AD-65E0C0DA972E}"/>
              </a:ext>
            </a:extLst>
          </p:cNvPr>
          <p:cNvSpPr txBox="1"/>
          <p:nvPr/>
        </p:nvSpPr>
        <p:spPr>
          <a:xfrm>
            <a:off x="571558" y="94282"/>
            <a:ext cx="8093977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>
              <a:buClr>
                <a:srgbClr val="000000"/>
              </a:buClr>
            </a:pPr>
            <a:r>
              <a:rPr lang="it-IT" sz="2200" b="1" dirty="0">
                <a:solidFill>
                  <a:srgbClr val="F9B30D"/>
                </a:solidFill>
                <a:cs typeface="Arial"/>
                <a:sym typeface="Webdings" panose="05030102010509060703" pitchFamily="18" charset="2"/>
              </a:rPr>
              <a:t> </a:t>
            </a:r>
            <a:r>
              <a:rPr lang="it-IT" sz="2200" b="1" dirty="0">
                <a:solidFill>
                  <a:srgbClr val="44949E"/>
                </a:solidFill>
                <a:cs typeface="Arial"/>
                <a:sym typeface="Arial"/>
              </a:rPr>
              <a:t>Lo screening in Medicina Generale: cosa fare</a:t>
            </a:r>
            <a:endParaRPr lang="it-IT" sz="2200" b="1" dirty="0">
              <a:solidFill>
                <a:srgbClr val="44949E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" name="Elemento grafico 3" descr="Calendario giornaliero con riempimento a tinta unita">
            <a:extLst>
              <a:ext uri="{FF2B5EF4-FFF2-40B4-BE49-F238E27FC236}">
                <a16:creationId xmlns:a16="http://schemas.microsoft.com/office/drawing/2014/main" id="{15D3EBF2-7E18-758B-7C92-EDB046A16AF6}"/>
              </a:ext>
            </a:extLst>
          </p:cNvPr>
          <p:cNvGrpSpPr/>
          <p:nvPr/>
        </p:nvGrpSpPr>
        <p:grpSpPr>
          <a:xfrm>
            <a:off x="6722269" y="2207419"/>
            <a:ext cx="1669553" cy="1640976"/>
            <a:chOff x="6745784" y="2095201"/>
            <a:chExt cx="1467444" cy="1467444"/>
          </a:xfrm>
          <a:solidFill>
            <a:srgbClr val="000000"/>
          </a:solidFill>
        </p:grpSpPr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D83CCC3B-2C9D-80D3-74ED-0AAC03289647}"/>
                </a:ext>
              </a:extLst>
            </p:cNvPr>
            <p:cNvSpPr/>
            <p:nvPr/>
          </p:nvSpPr>
          <p:spPr>
            <a:xfrm>
              <a:off x="7004744" y="2095201"/>
              <a:ext cx="129480" cy="258960"/>
            </a:xfrm>
            <a:custGeom>
              <a:avLst/>
              <a:gdLst>
                <a:gd name="connsiteX0" fmla="*/ 64740 w 129480"/>
                <a:gd name="connsiteY0" fmla="*/ 258961 h 258960"/>
                <a:gd name="connsiteX1" fmla="*/ 129480 w 129480"/>
                <a:gd name="connsiteY1" fmla="*/ 194221 h 258960"/>
                <a:gd name="connsiteX2" fmla="*/ 129480 w 129480"/>
                <a:gd name="connsiteY2" fmla="*/ 64740 h 258960"/>
                <a:gd name="connsiteX3" fmla="*/ 64740 w 129480"/>
                <a:gd name="connsiteY3" fmla="*/ 0 h 258960"/>
                <a:gd name="connsiteX4" fmla="*/ 0 w 129480"/>
                <a:gd name="connsiteY4" fmla="*/ 64740 h 258960"/>
                <a:gd name="connsiteX5" fmla="*/ 0 w 129480"/>
                <a:gd name="connsiteY5" fmla="*/ 194221 h 258960"/>
                <a:gd name="connsiteX6" fmla="*/ 64740 w 129480"/>
                <a:gd name="connsiteY6" fmla="*/ 258961 h 25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80" h="258960">
                  <a:moveTo>
                    <a:pt x="64740" y="258961"/>
                  </a:moveTo>
                  <a:cubicBezTo>
                    <a:pt x="101426" y="258961"/>
                    <a:pt x="129480" y="230907"/>
                    <a:pt x="129480" y="194221"/>
                  </a:cubicBezTo>
                  <a:lnTo>
                    <a:pt x="129480" y="64740"/>
                  </a:lnTo>
                  <a:cubicBezTo>
                    <a:pt x="129480" y="28054"/>
                    <a:pt x="101426" y="0"/>
                    <a:pt x="64740" y="0"/>
                  </a:cubicBezTo>
                  <a:cubicBezTo>
                    <a:pt x="28054" y="0"/>
                    <a:pt x="0" y="28054"/>
                    <a:pt x="0" y="64740"/>
                  </a:cubicBezTo>
                  <a:lnTo>
                    <a:pt x="0" y="194221"/>
                  </a:lnTo>
                  <a:cubicBezTo>
                    <a:pt x="0" y="230907"/>
                    <a:pt x="28054" y="258961"/>
                    <a:pt x="64740" y="258961"/>
                  </a:cubicBezTo>
                  <a:close/>
                </a:path>
              </a:pathLst>
            </a:custGeom>
            <a:solidFill>
              <a:srgbClr val="F9B30D"/>
            </a:solidFill>
            <a:ln w="215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E46BD9E9-8355-DE53-0B1F-89C7BE0A0E14}"/>
                </a:ext>
              </a:extLst>
            </p:cNvPr>
            <p:cNvSpPr/>
            <p:nvPr/>
          </p:nvSpPr>
          <p:spPr>
            <a:xfrm>
              <a:off x="6745784" y="2613122"/>
              <a:ext cx="1467444" cy="949523"/>
            </a:xfrm>
            <a:custGeom>
              <a:avLst/>
              <a:gdLst>
                <a:gd name="connsiteX0" fmla="*/ 129480 w 1467444"/>
                <a:gd name="connsiteY0" fmla="*/ 647402 h 949523"/>
                <a:gd name="connsiteX1" fmla="*/ 474762 w 1467444"/>
                <a:gd name="connsiteY1" fmla="*/ 647402 h 949523"/>
                <a:gd name="connsiteX2" fmla="*/ 474762 w 1467444"/>
                <a:gd name="connsiteY2" fmla="*/ 820043 h 949523"/>
                <a:gd name="connsiteX3" fmla="*/ 129480 w 1467444"/>
                <a:gd name="connsiteY3" fmla="*/ 820043 h 949523"/>
                <a:gd name="connsiteX4" fmla="*/ 129480 w 1467444"/>
                <a:gd name="connsiteY4" fmla="*/ 647402 h 949523"/>
                <a:gd name="connsiteX5" fmla="*/ 129480 w 1467444"/>
                <a:gd name="connsiteY5" fmla="*/ 388441 h 949523"/>
                <a:gd name="connsiteX6" fmla="*/ 474762 w 1467444"/>
                <a:gd name="connsiteY6" fmla="*/ 388441 h 949523"/>
                <a:gd name="connsiteX7" fmla="*/ 474762 w 1467444"/>
                <a:gd name="connsiteY7" fmla="*/ 561082 h 949523"/>
                <a:gd name="connsiteX8" fmla="*/ 129480 w 1467444"/>
                <a:gd name="connsiteY8" fmla="*/ 561082 h 949523"/>
                <a:gd name="connsiteX9" fmla="*/ 129480 w 1467444"/>
                <a:gd name="connsiteY9" fmla="*/ 388441 h 949523"/>
                <a:gd name="connsiteX10" fmla="*/ 129480 w 1467444"/>
                <a:gd name="connsiteY10" fmla="*/ 129480 h 949523"/>
                <a:gd name="connsiteX11" fmla="*/ 474762 w 1467444"/>
                <a:gd name="connsiteY11" fmla="*/ 129480 h 949523"/>
                <a:gd name="connsiteX12" fmla="*/ 474762 w 1467444"/>
                <a:gd name="connsiteY12" fmla="*/ 302121 h 949523"/>
                <a:gd name="connsiteX13" fmla="*/ 129480 w 1467444"/>
                <a:gd name="connsiteY13" fmla="*/ 302121 h 949523"/>
                <a:gd name="connsiteX14" fmla="*/ 129480 w 1467444"/>
                <a:gd name="connsiteY14" fmla="*/ 129480 h 949523"/>
                <a:gd name="connsiteX15" fmla="*/ 906363 w 1467444"/>
                <a:gd name="connsiteY15" fmla="*/ 129480 h 949523"/>
                <a:gd name="connsiteX16" fmla="*/ 906363 w 1467444"/>
                <a:gd name="connsiteY16" fmla="*/ 302121 h 949523"/>
                <a:gd name="connsiteX17" fmla="*/ 561082 w 1467444"/>
                <a:gd name="connsiteY17" fmla="*/ 302121 h 949523"/>
                <a:gd name="connsiteX18" fmla="*/ 561082 w 1467444"/>
                <a:gd name="connsiteY18" fmla="*/ 129480 h 949523"/>
                <a:gd name="connsiteX19" fmla="*/ 906363 w 1467444"/>
                <a:gd name="connsiteY19" fmla="*/ 129480 h 949523"/>
                <a:gd name="connsiteX20" fmla="*/ 1337965 w 1467444"/>
                <a:gd name="connsiteY20" fmla="*/ 129480 h 949523"/>
                <a:gd name="connsiteX21" fmla="*/ 1337965 w 1467444"/>
                <a:gd name="connsiteY21" fmla="*/ 302121 h 949523"/>
                <a:gd name="connsiteX22" fmla="*/ 992683 w 1467444"/>
                <a:gd name="connsiteY22" fmla="*/ 302121 h 949523"/>
                <a:gd name="connsiteX23" fmla="*/ 992683 w 1467444"/>
                <a:gd name="connsiteY23" fmla="*/ 129480 h 949523"/>
                <a:gd name="connsiteX24" fmla="*/ 1337965 w 1467444"/>
                <a:gd name="connsiteY24" fmla="*/ 129480 h 949523"/>
                <a:gd name="connsiteX25" fmla="*/ 1337965 w 1467444"/>
                <a:gd name="connsiteY25" fmla="*/ 561082 h 949523"/>
                <a:gd name="connsiteX26" fmla="*/ 992683 w 1467444"/>
                <a:gd name="connsiteY26" fmla="*/ 561082 h 949523"/>
                <a:gd name="connsiteX27" fmla="*/ 992683 w 1467444"/>
                <a:gd name="connsiteY27" fmla="*/ 388441 h 949523"/>
                <a:gd name="connsiteX28" fmla="*/ 1337965 w 1467444"/>
                <a:gd name="connsiteY28" fmla="*/ 388441 h 949523"/>
                <a:gd name="connsiteX29" fmla="*/ 1337965 w 1467444"/>
                <a:gd name="connsiteY29" fmla="*/ 561082 h 949523"/>
                <a:gd name="connsiteX30" fmla="*/ 1337965 w 1467444"/>
                <a:gd name="connsiteY30" fmla="*/ 820043 h 949523"/>
                <a:gd name="connsiteX31" fmla="*/ 992683 w 1467444"/>
                <a:gd name="connsiteY31" fmla="*/ 820043 h 949523"/>
                <a:gd name="connsiteX32" fmla="*/ 992683 w 1467444"/>
                <a:gd name="connsiteY32" fmla="*/ 647402 h 949523"/>
                <a:gd name="connsiteX33" fmla="*/ 1337965 w 1467444"/>
                <a:gd name="connsiteY33" fmla="*/ 647402 h 949523"/>
                <a:gd name="connsiteX34" fmla="*/ 1337965 w 1467444"/>
                <a:gd name="connsiteY34" fmla="*/ 820043 h 949523"/>
                <a:gd name="connsiteX35" fmla="*/ 561082 w 1467444"/>
                <a:gd name="connsiteY35" fmla="*/ 561082 h 949523"/>
                <a:gd name="connsiteX36" fmla="*/ 561082 w 1467444"/>
                <a:gd name="connsiteY36" fmla="*/ 388441 h 949523"/>
                <a:gd name="connsiteX37" fmla="*/ 906363 w 1467444"/>
                <a:gd name="connsiteY37" fmla="*/ 388441 h 949523"/>
                <a:gd name="connsiteX38" fmla="*/ 906363 w 1467444"/>
                <a:gd name="connsiteY38" fmla="*/ 561082 h 949523"/>
                <a:gd name="connsiteX39" fmla="*/ 561082 w 1467444"/>
                <a:gd name="connsiteY39" fmla="*/ 561082 h 949523"/>
                <a:gd name="connsiteX40" fmla="*/ 561082 w 1467444"/>
                <a:gd name="connsiteY40" fmla="*/ 820043 h 949523"/>
                <a:gd name="connsiteX41" fmla="*/ 561082 w 1467444"/>
                <a:gd name="connsiteY41" fmla="*/ 647402 h 949523"/>
                <a:gd name="connsiteX42" fmla="*/ 906363 w 1467444"/>
                <a:gd name="connsiteY42" fmla="*/ 647402 h 949523"/>
                <a:gd name="connsiteX43" fmla="*/ 906363 w 1467444"/>
                <a:gd name="connsiteY43" fmla="*/ 820043 h 949523"/>
                <a:gd name="connsiteX44" fmla="*/ 561082 w 1467444"/>
                <a:gd name="connsiteY44" fmla="*/ 820043 h 949523"/>
                <a:gd name="connsiteX45" fmla="*/ 0 w 1467444"/>
                <a:gd name="connsiteY45" fmla="*/ 949523 h 949523"/>
                <a:gd name="connsiteX46" fmla="*/ 1467445 w 1467444"/>
                <a:gd name="connsiteY46" fmla="*/ 949523 h 949523"/>
                <a:gd name="connsiteX47" fmla="*/ 1467445 w 1467444"/>
                <a:gd name="connsiteY47" fmla="*/ 0 h 949523"/>
                <a:gd name="connsiteX48" fmla="*/ 0 w 1467444"/>
                <a:gd name="connsiteY48" fmla="*/ 0 h 949523"/>
                <a:gd name="connsiteX49" fmla="*/ 0 w 1467444"/>
                <a:gd name="connsiteY49" fmla="*/ 949523 h 94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467444" h="949523">
                  <a:moveTo>
                    <a:pt x="129480" y="647402"/>
                  </a:moveTo>
                  <a:lnTo>
                    <a:pt x="474762" y="647402"/>
                  </a:lnTo>
                  <a:lnTo>
                    <a:pt x="474762" y="820043"/>
                  </a:lnTo>
                  <a:lnTo>
                    <a:pt x="129480" y="820043"/>
                  </a:lnTo>
                  <a:lnTo>
                    <a:pt x="129480" y="647402"/>
                  </a:lnTo>
                  <a:close/>
                  <a:moveTo>
                    <a:pt x="129480" y="388441"/>
                  </a:moveTo>
                  <a:lnTo>
                    <a:pt x="474762" y="388441"/>
                  </a:lnTo>
                  <a:lnTo>
                    <a:pt x="474762" y="561082"/>
                  </a:lnTo>
                  <a:lnTo>
                    <a:pt x="129480" y="561082"/>
                  </a:lnTo>
                  <a:lnTo>
                    <a:pt x="129480" y="388441"/>
                  </a:lnTo>
                  <a:close/>
                  <a:moveTo>
                    <a:pt x="129480" y="129480"/>
                  </a:moveTo>
                  <a:lnTo>
                    <a:pt x="474762" y="129480"/>
                  </a:lnTo>
                  <a:lnTo>
                    <a:pt x="474762" y="302121"/>
                  </a:lnTo>
                  <a:lnTo>
                    <a:pt x="129480" y="302121"/>
                  </a:lnTo>
                  <a:lnTo>
                    <a:pt x="129480" y="129480"/>
                  </a:lnTo>
                  <a:close/>
                  <a:moveTo>
                    <a:pt x="906363" y="129480"/>
                  </a:moveTo>
                  <a:lnTo>
                    <a:pt x="906363" y="302121"/>
                  </a:lnTo>
                  <a:lnTo>
                    <a:pt x="561082" y="302121"/>
                  </a:lnTo>
                  <a:lnTo>
                    <a:pt x="561082" y="129480"/>
                  </a:lnTo>
                  <a:lnTo>
                    <a:pt x="906363" y="129480"/>
                  </a:lnTo>
                  <a:close/>
                  <a:moveTo>
                    <a:pt x="1337965" y="129480"/>
                  </a:moveTo>
                  <a:lnTo>
                    <a:pt x="1337965" y="302121"/>
                  </a:lnTo>
                  <a:lnTo>
                    <a:pt x="992683" y="302121"/>
                  </a:lnTo>
                  <a:lnTo>
                    <a:pt x="992683" y="129480"/>
                  </a:lnTo>
                  <a:lnTo>
                    <a:pt x="1337965" y="129480"/>
                  </a:lnTo>
                  <a:close/>
                  <a:moveTo>
                    <a:pt x="1337965" y="561082"/>
                  </a:moveTo>
                  <a:lnTo>
                    <a:pt x="992683" y="561082"/>
                  </a:lnTo>
                  <a:lnTo>
                    <a:pt x="992683" y="388441"/>
                  </a:lnTo>
                  <a:lnTo>
                    <a:pt x="1337965" y="388441"/>
                  </a:lnTo>
                  <a:lnTo>
                    <a:pt x="1337965" y="561082"/>
                  </a:lnTo>
                  <a:close/>
                  <a:moveTo>
                    <a:pt x="1337965" y="820043"/>
                  </a:moveTo>
                  <a:lnTo>
                    <a:pt x="992683" y="820043"/>
                  </a:lnTo>
                  <a:lnTo>
                    <a:pt x="992683" y="647402"/>
                  </a:lnTo>
                  <a:lnTo>
                    <a:pt x="1337965" y="647402"/>
                  </a:lnTo>
                  <a:lnTo>
                    <a:pt x="1337965" y="820043"/>
                  </a:lnTo>
                  <a:close/>
                  <a:moveTo>
                    <a:pt x="561082" y="561082"/>
                  </a:moveTo>
                  <a:lnTo>
                    <a:pt x="561082" y="388441"/>
                  </a:lnTo>
                  <a:lnTo>
                    <a:pt x="906363" y="388441"/>
                  </a:lnTo>
                  <a:lnTo>
                    <a:pt x="906363" y="561082"/>
                  </a:lnTo>
                  <a:lnTo>
                    <a:pt x="561082" y="561082"/>
                  </a:lnTo>
                  <a:close/>
                  <a:moveTo>
                    <a:pt x="561082" y="820043"/>
                  </a:moveTo>
                  <a:lnTo>
                    <a:pt x="561082" y="647402"/>
                  </a:lnTo>
                  <a:lnTo>
                    <a:pt x="906363" y="647402"/>
                  </a:lnTo>
                  <a:lnTo>
                    <a:pt x="906363" y="820043"/>
                  </a:lnTo>
                  <a:lnTo>
                    <a:pt x="561082" y="820043"/>
                  </a:lnTo>
                  <a:close/>
                  <a:moveTo>
                    <a:pt x="0" y="949523"/>
                  </a:moveTo>
                  <a:lnTo>
                    <a:pt x="1467445" y="949523"/>
                  </a:lnTo>
                  <a:lnTo>
                    <a:pt x="1467445" y="0"/>
                  </a:lnTo>
                  <a:lnTo>
                    <a:pt x="0" y="0"/>
                  </a:lnTo>
                  <a:lnTo>
                    <a:pt x="0" y="949523"/>
                  </a:lnTo>
                  <a:close/>
                </a:path>
              </a:pathLst>
            </a:custGeom>
            <a:solidFill>
              <a:srgbClr val="82A1CC"/>
            </a:solidFill>
            <a:ln w="215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A814F71E-F7CB-A509-D498-79B5FEA27352}"/>
                </a:ext>
              </a:extLst>
            </p:cNvPr>
            <p:cNvSpPr/>
            <p:nvPr/>
          </p:nvSpPr>
          <p:spPr>
            <a:xfrm>
              <a:off x="7824787" y="2095201"/>
              <a:ext cx="129480" cy="258960"/>
            </a:xfrm>
            <a:custGeom>
              <a:avLst/>
              <a:gdLst>
                <a:gd name="connsiteX0" fmla="*/ 64740 w 129480"/>
                <a:gd name="connsiteY0" fmla="*/ 258961 h 258960"/>
                <a:gd name="connsiteX1" fmla="*/ 129480 w 129480"/>
                <a:gd name="connsiteY1" fmla="*/ 194221 h 258960"/>
                <a:gd name="connsiteX2" fmla="*/ 129480 w 129480"/>
                <a:gd name="connsiteY2" fmla="*/ 64740 h 258960"/>
                <a:gd name="connsiteX3" fmla="*/ 64740 w 129480"/>
                <a:gd name="connsiteY3" fmla="*/ 0 h 258960"/>
                <a:gd name="connsiteX4" fmla="*/ 0 w 129480"/>
                <a:gd name="connsiteY4" fmla="*/ 64740 h 258960"/>
                <a:gd name="connsiteX5" fmla="*/ 0 w 129480"/>
                <a:gd name="connsiteY5" fmla="*/ 194221 h 258960"/>
                <a:gd name="connsiteX6" fmla="*/ 64740 w 129480"/>
                <a:gd name="connsiteY6" fmla="*/ 258961 h 25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80" h="258960">
                  <a:moveTo>
                    <a:pt x="64740" y="258961"/>
                  </a:moveTo>
                  <a:cubicBezTo>
                    <a:pt x="101426" y="258961"/>
                    <a:pt x="129480" y="230907"/>
                    <a:pt x="129480" y="194221"/>
                  </a:cubicBezTo>
                  <a:lnTo>
                    <a:pt x="129480" y="64740"/>
                  </a:lnTo>
                  <a:cubicBezTo>
                    <a:pt x="129480" y="28054"/>
                    <a:pt x="101426" y="0"/>
                    <a:pt x="64740" y="0"/>
                  </a:cubicBezTo>
                  <a:cubicBezTo>
                    <a:pt x="28054" y="0"/>
                    <a:pt x="0" y="28054"/>
                    <a:pt x="0" y="64740"/>
                  </a:cubicBezTo>
                  <a:lnTo>
                    <a:pt x="0" y="194221"/>
                  </a:lnTo>
                  <a:cubicBezTo>
                    <a:pt x="0" y="230907"/>
                    <a:pt x="28054" y="258961"/>
                    <a:pt x="64740" y="258961"/>
                  </a:cubicBezTo>
                  <a:close/>
                </a:path>
              </a:pathLst>
            </a:custGeom>
            <a:solidFill>
              <a:srgbClr val="F9B30D"/>
            </a:solidFill>
            <a:ln w="215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FE980B25-4320-2A0B-FC4A-E7C49834E32C}"/>
                </a:ext>
              </a:extLst>
            </p:cNvPr>
            <p:cNvSpPr/>
            <p:nvPr/>
          </p:nvSpPr>
          <p:spPr>
            <a:xfrm>
              <a:off x="6745784" y="2224681"/>
              <a:ext cx="1467444" cy="302121"/>
            </a:xfrm>
            <a:custGeom>
              <a:avLst/>
              <a:gdLst>
                <a:gd name="connsiteX0" fmla="*/ 1294804 w 1467444"/>
                <a:gd name="connsiteY0" fmla="*/ 0 h 302121"/>
                <a:gd name="connsiteX1" fmla="*/ 1294804 w 1467444"/>
                <a:gd name="connsiteY1" fmla="*/ 64740 h 302121"/>
                <a:gd name="connsiteX2" fmla="*/ 1143744 w 1467444"/>
                <a:gd name="connsiteY2" fmla="*/ 215801 h 302121"/>
                <a:gd name="connsiteX3" fmla="*/ 992683 w 1467444"/>
                <a:gd name="connsiteY3" fmla="*/ 64740 h 302121"/>
                <a:gd name="connsiteX4" fmla="*/ 992683 w 1467444"/>
                <a:gd name="connsiteY4" fmla="*/ 0 h 302121"/>
                <a:gd name="connsiteX5" fmla="*/ 474762 w 1467444"/>
                <a:gd name="connsiteY5" fmla="*/ 0 h 302121"/>
                <a:gd name="connsiteX6" fmla="*/ 474762 w 1467444"/>
                <a:gd name="connsiteY6" fmla="*/ 64740 h 302121"/>
                <a:gd name="connsiteX7" fmla="*/ 323701 w 1467444"/>
                <a:gd name="connsiteY7" fmla="*/ 215801 h 302121"/>
                <a:gd name="connsiteX8" fmla="*/ 172641 w 1467444"/>
                <a:gd name="connsiteY8" fmla="*/ 64740 h 302121"/>
                <a:gd name="connsiteX9" fmla="*/ 172641 w 1467444"/>
                <a:gd name="connsiteY9" fmla="*/ 0 h 302121"/>
                <a:gd name="connsiteX10" fmla="*/ 0 w 1467444"/>
                <a:gd name="connsiteY10" fmla="*/ 0 h 302121"/>
                <a:gd name="connsiteX11" fmla="*/ 0 w 1467444"/>
                <a:gd name="connsiteY11" fmla="*/ 302121 h 302121"/>
                <a:gd name="connsiteX12" fmla="*/ 1467445 w 1467444"/>
                <a:gd name="connsiteY12" fmla="*/ 302121 h 302121"/>
                <a:gd name="connsiteX13" fmla="*/ 1467445 w 1467444"/>
                <a:gd name="connsiteY13" fmla="*/ 0 h 302121"/>
                <a:gd name="connsiteX14" fmla="*/ 1294804 w 1467444"/>
                <a:gd name="connsiteY14" fmla="*/ 0 h 302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7444" h="302121">
                  <a:moveTo>
                    <a:pt x="1294804" y="0"/>
                  </a:moveTo>
                  <a:lnTo>
                    <a:pt x="1294804" y="64740"/>
                  </a:lnTo>
                  <a:cubicBezTo>
                    <a:pt x="1294804" y="148903"/>
                    <a:pt x="1227906" y="215801"/>
                    <a:pt x="1143744" y="215801"/>
                  </a:cubicBezTo>
                  <a:cubicBezTo>
                    <a:pt x="1059582" y="215801"/>
                    <a:pt x="992683" y="148903"/>
                    <a:pt x="992683" y="64740"/>
                  </a:cubicBezTo>
                  <a:lnTo>
                    <a:pt x="992683" y="0"/>
                  </a:lnTo>
                  <a:lnTo>
                    <a:pt x="474762" y="0"/>
                  </a:lnTo>
                  <a:lnTo>
                    <a:pt x="474762" y="64740"/>
                  </a:lnTo>
                  <a:cubicBezTo>
                    <a:pt x="474762" y="148903"/>
                    <a:pt x="407863" y="215801"/>
                    <a:pt x="323701" y="215801"/>
                  </a:cubicBezTo>
                  <a:cubicBezTo>
                    <a:pt x="239539" y="215801"/>
                    <a:pt x="172641" y="148903"/>
                    <a:pt x="172641" y="64740"/>
                  </a:cubicBezTo>
                  <a:lnTo>
                    <a:pt x="172641" y="0"/>
                  </a:lnTo>
                  <a:lnTo>
                    <a:pt x="0" y="0"/>
                  </a:lnTo>
                  <a:lnTo>
                    <a:pt x="0" y="302121"/>
                  </a:lnTo>
                  <a:lnTo>
                    <a:pt x="1467445" y="302121"/>
                  </a:lnTo>
                  <a:lnTo>
                    <a:pt x="1467445" y="0"/>
                  </a:lnTo>
                  <a:lnTo>
                    <a:pt x="1294804" y="0"/>
                  </a:lnTo>
                  <a:close/>
                </a:path>
              </a:pathLst>
            </a:custGeom>
            <a:solidFill>
              <a:srgbClr val="44949E"/>
            </a:solidFill>
            <a:ln w="215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66607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8A91A0-1075-F554-D6D7-49BA5C23A8B8}"/>
              </a:ext>
            </a:extLst>
          </p:cNvPr>
          <p:cNvSpPr txBox="1"/>
          <p:nvPr/>
        </p:nvSpPr>
        <p:spPr>
          <a:xfrm>
            <a:off x="571558" y="91592"/>
            <a:ext cx="8093977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>
              <a:buClr>
                <a:srgbClr val="000000"/>
              </a:buClr>
            </a:pPr>
            <a:r>
              <a:rPr lang="it-IT" sz="2200" b="1" dirty="0">
                <a:solidFill>
                  <a:srgbClr val="F9B30D"/>
                </a:solidFill>
                <a:cs typeface="Arial"/>
                <a:sym typeface="Webdings" panose="05030102010509060703" pitchFamily="18" charset="2"/>
              </a:rPr>
              <a:t> </a:t>
            </a:r>
            <a:r>
              <a:rPr lang="it-IT" sz="2200" b="1" dirty="0">
                <a:solidFill>
                  <a:srgbClr val="44949E"/>
                </a:solidFill>
                <a:cs typeface="Arial"/>
                <a:sym typeface="Arial"/>
              </a:rPr>
              <a:t>PNPV 2023-2025</a:t>
            </a:r>
            <a:endParaRPr lang="it-IT" sz="2200" b="1" dirty="0">
              <a:solidFill>
                <a:srgbClr val="44949E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42F3B6E-8F91-071A-549C-921740C0E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04" y="987574"/>
            <a:ext cx="8305875" cy="3600400"/>
          </a:xfrm>
          <a:prstGeom prst="rect">
            <a:avLst/>
          </a:prstGeom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8ED2AD7E-6097-E1BD-7CC3-1CF81F055308}"/>
              </a:ext>
            </a:extLst>
          </p:cNvPr>
          <p:cNvSpPr/>
          <p:nvPr/>
        </p:nvSpPr>
        <p:spPr>
          <a:xfrm>
            <a:off x="660173" y="3579862"/>
            <a:ext cx="8406127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6693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576EC-BEFC-C246-CE3F-339B7DC51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4E7E97F-8EDD-229D-1526-EA0C14FF4599}"/>
              </a:ext>
            </a:extLst>
          </p:cNvPr>
          <p:cNvSpPr txBox="1"/>
          <p:nvPr/>
        </p:nvSpPr>
        <p:spPr>
          <a:xfrm>
            <a:off x="805561" y="145093"/>
            <a:ext cx="804097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297781" algn="l"/>
              </a:tabLst>
            </a:pPr>
            <a:r>
              <a:rPr lang="it-IT" sz="2200" b="1" dirty="0">
                <a:solidFill>
                  <a:srgbClr val="F9B30D"/>
                </a:solidFill>
                <a:cs typeface="Arial"/>
                <a:sym typeface="Webdings" panose="05030102010509060703" pitchFamily="18" charset="2"/>
              </a:rPr>
              <a:t>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44949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La vaccinazione gratuita anti-HPV: a chi e quando?</a:t>
            </a:r>
            <a:endParaRPr lang="it-IT" sz="2200" b="1" dirty="0">
              <a:solidFill>
                <a:srgbClr val="44949E"/>
              </a:solidFill>
              <a:cs typeface="Arial"/>
            </a:endParaRP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FB352E9C-4493-F476-358B-7492BE01F36C}"/>
              </a:ext>
            </a:extLst>
          </p:cNvPr>
          <p:cNvSpPr/>
          <p:nvPr/>
        </p:nvSpPr>
        <p:spPr>
          <a:xfrm>
            <a:off x="1547158" y="651672"/>
            <a:ext cx="5973067" cy="728928"/>
          </a:xfrm>
          <a:prstGeom prst="roundRect">
            <a:avLst>
              <a:gd name="adj" fmla="val 50000"/>
            </a:avLst>
          </a:prstGeom>
          <a:solidFill>
            <a:srgbClr val="449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it-IT" sz="1400" b="1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                   Donne almeno fino a 26 anni </a:t>
            </a:r>
            <a:r>
              <a:rPr lang="it-IT" altLang="it-IT" sz="1400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anche utilizzando   </a:t>
            </a:r>
            <a:br>
              <a:rPr lang="it-IT" altLang="it-IT" sz="1400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</a:br>
            <a:r>
              <a:rPr lang="it-IT" altLang="it-IT" sz="1400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                   l’occasione opportuna della chiamata al primo screening </a:t>
            </a:r>
            <a:br>
              <a:rPr lang="it-IT" altLang="it-IT" sz="1400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</a:br>
            <a:r>
              <a:rPr lang="it-IT" altLang="it-IT" sz="1400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                   per la prevenzione dei tumori del collo dell’utero.</a:t>
            </a:r>
            <a:endParaRPr lang="it-IT" sz="1400" dirty="0"/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4A385770-6912-11ED-6659-8AA11B00E956}"/>
              </a:ext>
            </a:extLst>
          </p:cNvPr>
          <p:cNvSpPr/>
          <p:nvPr/>
        </p:nvSpPr>
        <p:spPr>
          <a:xfrm>
            <a:off x="1547158" y="1497487"/>
            <a:ext cx="5965315" cy="728928"/>
          </a:xfrm>
          <a:prstGeom prst="roundRect">
            <a:avLst>
              <a:gd name="adj" fmla="val 50000"/>
            </a:avLst>
          </a:prstGeom>
          <a:solidFill>
            <a:srgbClr val="449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it-IT" sz="1400" b="1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 		Uomini almeno fino a 18 anni inclusi* </a:t>
            </a:r>
            <a:r>
              <a:rPr lang="it-IT" altLang="it-IT" sz="1400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qualora </a:t>
            </a:r>
            <a:br>
              <a:rPr lang="it-IT" altLang="it-IT" sz="1400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</a:br>
            <a:r>
              <a:rPr lang="it-IT" altLang="it-IT" sz="1400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 		non siano stati precedentemente vaccinati o non </a:t>
            </a:r>
            <a:br>
              <a:rPr lang="it-IT" altLang="it-IT" sz="1400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</a:br>
            <a:r>
              <a:rPr lang="it-IT" altLang="it-IT" sz="1400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		 abbiano completato il ciclo vaccinale.</a:t>
            </a:r>
            <a:endParaRPr lang="it-IT" sz="1400" dirty="0"/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D5E78959-4BFA-D2DB-07F9-3953535AB578}"/>
              </a:ext>
            </a:extLst>
          </p:cNvPr>
          <p:cNvSpPr/>
          <p:nvPr/>
        </p:nvSpPr>
        <p:spPr>
          <a:xfrm>
            <a:off x="1547158" y="2315063"/>
            <a:ext cx="5973067" cy="1159141"/>
          </a:xfrm>
          <a:prstGeom prst="roundRect">
            <a:avLst>
              <a:gd name="adj" fmla="val 50000"/>
            </a:avLst>
          </a:prstGeom>
          <a:solidFill>
            <a:srgbClr val="449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it-IT" sz="1400" b="1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                  Donne che sono state trattate per lesioni di tipo </a:t>
            </a:r>
            <a:br>
              <a:rPr lang="it-IT" altLang="it-IT" sz="1400" b="1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</a:br>
            <a:r>
              <a:rPr lang="it-IT" altLang="it-IT" sz="1400" b="1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                  ClN2+ o di grado superiore</a:t>
            </a:r>
            <a:r>
              <a:rPr lang="it-IT" altLang="it-IT" sz="1400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. La vaccinazione potrà </a:t>
            </a:r>
            <a:br>
              <a:rPr lang="it-IT" altLang="it-IT" sz="1400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</a:br>
            <a:r>
              <a:rPr lang="it-IT" altLang="it-IT" sz="1400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                  essere somministrata prima del trattamento o </a:t>
            </a:r>
            <a:br>
              <a:rPr lang="it-IT" altLang="it-IT" sz="1400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</a:br>
            <a:r>
              <a:rPr lang="it-IT" altLang="it-IT" sz="1400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                  successivamente, fino a un </a:t>
            </a:r>
            <a:r>
              <a:rPr lang="it-IT" altLang="it-IT" sz="1400" b="1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massimo di tre anni</a:t>
            </a:r>
            <a:br>
              <a:rPr lang="it-IT" altLang="it-IT" sz="1400" b="1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</a:br>
            <a:r>
              <a:rPr lang="it-IT" altLang="it-IT" sz="1400" b="1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                  dal trattamento</a:t>
            </a:r>
            <a:r>
              <a:rPr lang="it-IT" altLang="it-IT" sz="1400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stesso.</a:t>
            </a:r>
            <a:endParaRPr lang="it-IT" sz="1400" dirty="0"/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82A5586D-1C3A-7B25-2862-7F12F616940A}"/>
              </a:ext>
            </a:extLst>
          </p:cNvPr>
          <p:cNvSpPr/>
          <p:nvPr/>
        </p:nvSpPr>
        <p:spPr>
          <a:xfrm>
            <a:off x="1547158" y="3565931"/>
            <a:ext cx="5973067" cy="461665"/>
          </a:xfrm>
          <a:prstGeom prst="roundRect">
            <a:avLst>
              <a:gd name="adj" fmla="val 50000"/>
            </a:avLst>
          </a:prstGeom>
          <a:solidFill>
            <a:srgbClr val="449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it-IT" sz="1400" b="1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 		Soggetti con infezione da HIV</a:t>
            </a:r>
            <a:r>
              <a:rPr lang="it-IT" altLang="it-IT" sz="1400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.</a:t>
            </a:r>
            <a:endParaRPr lang="it-IT" sz="1400" dirty="0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FDCDF40B-41D4-65C4-526B-D5EE573A5B11}"/>
              </a:ext>
            </a:extLst>
          </p:cNvPr>
          <p:cNvSpPr/>
          <p:nvPr/>
        </p:nvSpPr>
        <p:spPr>
          <a:xfrm>
            <a:off x="1631527" y="4119323"/>
            <a:ext cx="5880946" cy="461665"/>
          </a:xfrm>
          <a:prstGeom prst="roundRect">
            <a:avLst>
              <a:gd name="adj" fmla="val 50000"/>
            </a:avLst>
          </a:prstGeom>
          <a:solidFill>
            <a:srgbClr val="449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it-IT" sz="1400" b="1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                         MSM (uomini che fanno sesso con uomini)</a:t>
            </a:r>
            <a:r>
              <a:rPr lang="it-IT" altLang="it-IT" sz="1400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.</a:t>
            </a:r>
            <a:endParaRPr lang="it-IT" sz="1400" dirty="0"/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7AE21A47-E802-959B-CFA3-8D995129ED0A}"/>
              </a:ext>
            </a:extLst>
          </p:cNvPr>
          <p:cNvGrpSpPr/>
          <p:nvPr/>
        </p:nvGrpSpPr>
        <p:grpSpPr>
          <a:xfrm>
            <a:off x="5503263" y="3441693"/>
            <a:ext cx="753105" cy="677630"/>
            <a:chOff x="4343442" y="3724384"/>
            <a:chExt cx="1114857" cy="11148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pic>
          <p:nvPicPr>
            <p:cNvPr id="31" name="Immagine 30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365E74EF-F071-F2EB-D585-E485F2F65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42" y="3724384"/>
              <a:ext cx="1114857" cy="1114857"/>
            </a:xfrm>
            <a:prstGeom prst="rect">
              <a:avLst/>
            </a:prstGeom>
          </p:spPr>
        </p:pic>
        <p:sp>
          <p:nvSpPr>
            <p:cNvPr id="32" name="Ovale 31">
              <a:extLst>
                <a:ext uri="{FF2B5EF4-FFF2-40B4-BE49-F238E27FC236}">
                  <a16:creationId xmlns:a16="http://schemas.microsoft.com/office/drawing/2014/main" id="{AC13FE03-6566-3961-20EB-BB0A2C1CF7BB}"/>
                </a:ext>
              </a:extLst>
            </p:cNvPr>
            <p:cNvSpPr/>
            <p:nvPr/>
          </p:nvSpPr>
          <p:spPr>
            <a:xfrm>
              <a:off x="4799626" y="4134377"/>
              <a:ext cx="344854" cy="344854"/>
            </a:xfrm>
            <a:prstGeom prst="ellipse">
              <a:avLst/>
            </a:prstGeom>
            <a:solidFill>
              <a:srgbClr val="F7B3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02547E0F-BF08-5C9D-F843-06A19022FACD}"/>
              </a:ext>
            </a:extLst>
          </p:cNvPr>
          <p:cNvGrpSpPr/>
          <p:nvPr/>
        </p:nvGrpSpPr>
        <p:grpSpPr>
          <a:xfrm>
            <a:off x="2002157" y="2492335"/>
            <a:ext cx="436342" cy="762018"/>
            <a:chOff x="7104112" y="5316715"/>
            <a:chExt cx="559708" cy="915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8A98A535-69AB-80B1-6E5C-F5A877B0BF18}"/>
                </a:ext>
              </a:extLst>
            </p:cNvPr>
            <p:cNvSpPr/>
            <p:nvPr/>
          </p:nvSpPr>
          <p:spPr>
            <a:xfrm>
              <a:off x="7104112" y="5316715"/>
              <a:ext cx="559708" cy="915887"/>
            </a:xfrm>
            <a:custGeom>
              <a:avLst/>
              <a:gdLst>
                <a:gd name="connsiteX0" fmla="*/ 419100 w 419100"/>
                <a:gd name="connsiteY0" fmla="*/ 571500 h 685800"/>
                <a:gd name="connsiteX1" fmla="*/ 419100 w 419100"/>
                <a:gd name="connsiteY1" fmla="*/ 495300 h 685800"/>
                <a:gd name="connsiteX2" fmla="*/ 95250 w 419100"/>
                <a:gd name="connsiteY2" fmla="*/ 495300 h 685800"/>
                <a:gd name="connsiteX3" fmla="*/ 76200 w 419100"/>
                <a:gd name="connsiteY3" fmla="*/ 476250 h 685800"/>
                <a:gd name="connsiteX4" fmla="*/ 76200 w 419100"/>
                <a:gd name="connsiteY4" fmla="*/ 285750 h 685800"/>
                <a:gd name="connsiteX5" fmla="*/ 95250 w 419100"/>
                <a:gd name="connsiteY5" fmla="*/ 266700 h 685800"/>
                <a:gd name="connsiteX6" fmla="*/ 419100 w 419100"/>
                <a:gd name="connsiteY6" fmla="*/ 266700 h 685800"/>
                <a:gd name="connsiteX7" fmla="*/ 419100 w 419100"/>
                <a:gd name="connsiteY7" fmla="*/ 190500 h 685800"/>
                <a:gd name="connsiteX8" fmla="*/ 381000 w 419100"/>
                <a:gd name="connsiteY8" fmla="*/ 152400 h 685800"/>
                <a:gd name="connsiteX9" fmla="*/ 347663 w 419100"/>
                <a:gd name="connsiteY9" fmla="*/ 152400 h 685800"/>
                <a:gd name="connsiteX10" fmla="*/ 342900 w 419100"/>
                <a:gd name="connsiteY10" fmla="*/ 147638 h 685800"/>
                <a:gd name="connsiteX11" fmla="*/ 342900 w 419100"/>
                <a:gd name="connsiteY11" fmla="*/ 119063 h 685800"/>
                <a:gd name="connsiteX12" fmla="*/ 347663 w 419100"/>
                <a:gd name="connsiteY12" fmla="*/ 114300 h 685800"/>
                <a:gd name="connsiteX13" fmla="*/ 371475 w 419100"/>
                <a:gd name="connsiteY13" fmla="*/ 114300 h 685800"/>
                <a:gd name="connsiteX14" fmla="*/ 381000 w 419100"/>
                <a:gd name="connsiteY14" fmla="*/ 104775 h 685800"/>
                <a:gd name="connsiteX15" fmla="*/ 381000 w 419100"/>
                <a:gd name="connsiteY15" fmla="*/ 38100 h 685800"/>
                <a:gd name="connsiteX16" fmla="*/ 342900 w 419100"/>
                <a:gd name="connsiteY16" fmla="*/ 0 h 685800"/>
                <a:gd name="connsiteX17" fmla="*/ 76200 w 419100"/>
                <a:gd name="connsiteY17" fmla="*/ 0 h 685800"/>
                <a:gd name="connsiteX18" fmla="*/ 38100 w 419100"/>
                <a:gd name="connsiteY18" fmla="*/ 38100 h 685800"/>
                <a:gd name="connsiteX19" fmla="*/ 38100 w 419100"/>
                <a:gd name="connsiteY19" fmla="*/ 104775 h 685800"/>
                <a:gd name="connsiteX20" fmla="*/ 47625 w 419100"/>
                <a:gd name="connsiteY20" fmla="*/ 114300 h 685800"/>
                <a:gd name="connsiteX21" fmla="*/ 71438 w 419100"/>
                <a:gd name="connsiteY21" fmla="*/ 114300 h 685800"/>
                <a:gd name="connsiteX22" fmla="*/ 76200 w 419100"/>
                <a:gd name="connsiteY22" fmla="*/ 119063 h 685800"/>
                <a:gd name="connsiteX23" fmla="*/ 76200 w 419100"/>
                <a:gd name="connsiteY23" fmla="*/ 147638 h 685800"/>
                <a:gd name="connsiteX24" fmla="*/ 71438 w 419100"/>
                <a:gd name="connsiteY24" fmla="*/ 152400 h 685800"/>
                <a:gd name="connsiteX25" fmla="*/ 38100 w 419100"/>
                <a:gd name="connsiteY25" fmla="*/ 152400 h 685800"/>
                <a:gd name="connsiteX26" fmla="*/ 0 w 419100"/>
                <a:gd name="connsiteY26" fmla="*/ 190500 h 685800"/>
                <a:gd name="connsiteX27" fmla="*/ 0 w 419100"/>
                <a:gd name="connsiteY27" fmla="*/ 647700 h 685800"/>
                <a:gd name="connsiteX28" fmla="*/ 38100 w 419100"/>
                <a:gd name="connsiteY28" fmla="*/ 685800 h 685800"/>
                <a:gd name="connsiteX29" fmla="*/ 171450 w 419100"/>
                <a:gd name="connsiteY29" fmla="*/ 685800 h 685800"/>
                <a:gd name="connsiteX30" fmla="*/ 285750 w 419100"/>
                <a:gd name="connsiteY30" fmla="*/ 571500 h 685800"/>
                <a:gd name="connsiteX31" fmla="*/ 419100 w 419100"/>
                <a:gd name="connsiteY31" fmla="*/ 5715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19100" h="685800">
                  <a:moveTo>
                    <a:pt x="419100" y="571500"/>
                  </a:moveTo>
                  <a:lnTo>
                    <a:pt x="419100" y="495300"/>
                  </a:lnTo>
                  <a:lnTo>
                    <a:pt x="95250" y="495300"/>
                  </a:lnTo>
                  <a:cubicBezTo>
                    <a:pt x="84773" y="495300"/>
                    <a:pt x="76200" y="486728"/>
                    <a:pt x="76200" y="476250"/>
                  </a:cubicBezTo>
                  <a:lnTo>
                    <a:pt x="76200" y="285750"/>
                  </a:lnTo>
                  <a:cubicBezTo>
                    <a:pt x="76200" y="275273"/>
                    <a:pt x="84773" y="266700"/>
                    <a:pt x="95250" y="266700"/>
                  </a:cubicBezTo>
                  <a:lnTo>
                    <a:pt x="419100" y="266700"/>
                  </a:lnTo>
                  <a:lnTo>
                    <a:pt x="419100" y="190500"/>
                  </a:lnTo>
                  <a:cubicBezTo>
                    <a:pt x="419100" y="169545"/>
                    <a:pt x="401955" y="152400"/>
                    <a:pt x="381000" y="152400"/>
                  </a:cubicBezTo>
                  <a:lnTo>
                    <a:pt x="347663" y="152400"/>
                  </a:lnTo>
                  <a:cubicBezTo>
                    <a:pt x="344805" y="152400"/>
                    <a:pt x="342900" y="150495"/>
                    <a:pt x="342900" y="147638"/>
                  </a:cubicBezTo>
                  <a:lnTo>
                    <a:pt x="342900" y="119063"/>
                  </a:lnTo>
                  <a:cubicBezTo>
                    <a:pt x="342900" y="116205"/>
                    <a:pt x="344805" y="114300"/>
                    <a:pt x="347663" y="114300"/>
                  </a:cubicBezTo>
                  <a:lnTo>
                    <a:pt x="371475" y="114300"/>
                  </a:lnTo>
                  <a:cubicBezTo>
                    <a:pt x="377190" y="114300"/>
                    <a:pt x="381000" y="110490"/>
                    <a:pt x="381000" y="104775"/>
                  </a:cubicBezTo>
                  <a:lnTo>
                    <a:pt x="381000" y="38100"/>
                  </a:lnTo>
                  <a:cubicBezTo>
                    <a:pt x="381000" y="17145"/>
                    <a:pt x="363855" y="0"/>
                    <a:pt x="342900" y="0"/>
                  </a:cubicBezTo>
                  <a:lnTo>
                    <a:pt x="76200" y="0"/>
                  </a:lnTo>
                  <a:cubicBezTo>
                    <a:pt x="55245" y="0"/>
                    <a:pt x="38100" y="17145"/>
                    <a:pt x="38100" y="38100"/>
                  </a:cubicBezTo>
                  <a:lnTo>
                    <a:pt x="38100" y="104775"/>
                  </a:lnTo>
                  <a:cubicBezTo>
                    <a:pt x="38100" y="110490"/>
                    <a:pt x="41910" y="114300"/>
                    <a:pt x="47625" y="114300"/>
                  </a:cubicBezTo>
                  <a:lnTo>
                    <a:pt x="71438" y="114300"/>
                  </a:lnTo>
                  <a:cubicBezTo>
                    <a:pt x="74295" y="114300"/>
                    <a:pt x="76200" y="116205"/>
                    <a:pt x="76200" y="119063"/>
                  </a:cubicBezTo>
                  <a:lnTo>
                    <a:pt x="76200" y="147638"/>
                  </a:lnTo>
                  <a:cubicBezTo>
                    <a:pt x="76200" y="150495"/>
                    <a:pt x="74295" y="152400"/>
                    <a:pt x="71438" y="152400"/>
                  </a:cubicBezTo>
                  <a:lnTo>
                    <a:pt x="38100" y="152400"/>
                  </a:lnTo>
                  <a:cubicBezTo>
                    <a:pt x="17145" y="152400"/>
                    <a:pt x="0" y="169545"/>
                    <a:pt x="0" y="190500"/>
                  </a:cubicBezTo>
                  <a:lnTo>
                    <a:pt x="0" y="647700"/>
                  </a:lnTo>
                  <a:cubicBezTo>
                    <a:pt x="0" y="668655"/>
                    <a:pt x="17145" y="685800"/>
                    <a:pt x="38100" y="685800"/>
                  </a:cubicBezTo>
                  <a:lnTo>
                    <a:pt x="171450" y="685800"/>
                  </a:lnTo>
                  <a:cubicBezTo>
                    <a:pt x="171450" y="622935"/>
                    <a:pt x="222885" y="571500"/>
                    <a:pt x="285750" y="571500"/>
                  </a:cubicBezTo>
                  <a:lnTo>
                    <a:pt x="419100" y="571500"/>
                  </a:lnTo>
                  <a:close/>
                </a:path>
              </a:pathLst>
            </a:custGeom>
            <a:solidFill>
              <a:srgbClr val="9A24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1" dirty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216DF5EB-2128-3A1F-C853-1D618068E9E0}"/>
                </a:ext>
              </a:extLst>
            </p:cNvPr>
            <p:cNvSpPr/>
            <p:nvPr/>
          </p:nvSpPr>
          <p:spPr>
            <a:xfrm>
              <a:off x="7256760" y="5723776"/>
              <a:ext cx="407060" cy="203530"/>
            </a:xfrm>
            <a:custGeom>
              <a:avLst/>
              <a:gdLst>
                <a:gd name="connsiteX0" fmla="*/ 0 w 304800"/>
                <a:gd name="connsiteY0" fmla="*/ 9525 h 152400"/>
                <a:gd name="connsiteX1" fmla="*/ 0 w 304800"/>
                <a:gd name="connsiteY1" fmla="*/ 142875 h 152400"/>
                <a:gd name="connsiteX2" fmla="*/ 9525 w 304800"/>
                <a:gd name="connsiteY2" fmla="*/ 152400 h 152400"/>
                <a:gd name="connsiteX3" fmla="*/ 304800 w 304800"/>
                <a:gd name="connsiteY3" fmla="*/ 152400 h 152400"/>
                <a:gd name="connsiteX4" fmla="*/ 304800 w 304800"/>
                <a:gd name="connsiteY4" fmla="*/ 0 h 152400"/>
                <a:gd name="connsiteX5" fmla="*/ 9525 w 304800"/>
                <a:gd name="connsiteY5" fmla="*/ 0 h 152400"/>
                <a:gd name="connsiteX6" fmla="*/ 0 w 304800"/>
                <a:gd name="connsiteY6" fmla="*/ 952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00" h="152400">
                  <a:moveTo>
                    <a:pt x="0" y="9525"/>
                  </a:moveTo>
                  <a:lnTo>
                    <a:pt x="0" y="142875"/>
                  </a:lnTo>
                  <a:cubicBezTo>
                    <a:pt x="0" y="148590"/>
                    <a:pt x="3810" y="152400"/>
                    <a:pt x="9525" y="152400"/>
                  </a:cubicBezTo>
                  <a:lnTo>
                    <a:pt x="304800" y="152400"/>
                  </a:lnTo>
                  <a:lnTo>
                    <a:pt x="304800" y="0"/>
                  </a:ln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close/>
                </a:path>
              </a:pathLst>
            </a:custGeom>
            <a:solidFill>
              <a:srgbClr val="F7B3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it-IT" sz="1600" b="1" dirty="0">
                <a:solidFill>
                  <a:srgbClr val="9A246D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16BF88EA-6CAC-BD81-ED64-52BF7C4122B2}"/>
                </a:ext>
              </a:extLst>
            </p:cNvPr>
            <p:cNvSpPr/>
            <p:nvPr/>
          </p:nvSpPr>
          <p:spPr>
            <a:xfrm>
              <a:off x="7254338" y="6017776"/>
              <a:ext cx="409481" cy="214826"/>
            </a:xfrm>
            <a:prstGeom prst="rect">
              <a:avLst/>
            </a:prstGeom>
            <a:solidFill>
              <a:srgbClr val="9A24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</p:grp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628EE123-BABC-F579-F338-63364E5BF0E5}"/>
              </a:ext>
            </a:extLst>
          </p:cNvPr>
          <p:cNvSpPr/>
          <p:nvPr/>
        </p:nvSpPr>
        <p:spPr>
          <a:xfrm>
            <a:off x="1547158" y="674903"/>
            <a:ext cx="5973067" cy="728928"/>
          </a:xfrm>
          <a:prstGeom prst="roundRect">
            <a:avLst>
              <a:gd name="adj" fmla="val 50000"/>
            </a:avLst>
          </a:prstGeom>
          <a:solidFill>
            <a:srgbClr val="449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it-IT" sz="1400" b="1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                   Donne almeno fino a 26 anni* </a:t>
            </a:r>
            <a:r>
              <a:rPr lang="it-IT" altLang="it-IT" sz="1400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anche utilizzando   </a:t>
            </a:r>
            <a:br>
              <a:rPr lang="it-IT" altLang="it-IT" sz="1400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</a:br>
            <a:r>
              <a:rPr lang="it-IT" altLang="it-IT" sz="1400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                   l’occasione opportuna della chiamata al primo screening </a:t>
            </a:r>
            <a:br>
              <a:rPr lang="it-IT" altLang="it-IT" sz="1400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</a:br>
            <a:r>
              <a:rPr lang="it-IT" altLang="it-IT" sz="1400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                   per la prevenzione dei tumori del collo dell’utero.</a:t>
            </a:r>
            <a:endParaRPr lang="it-IT" sz="1400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C04D3525-BABF-97D6-6114-445A22428C00}"/>
              </a:ext>
            </a:extLst>
          </p:cNvPr>
          <p:cNvSpPr/>
          <p:nvPr/>
        </p:nvSpPr>
        <p:spPr>
          <a:xfrm>
            <a:off x="1631527" y="4142554"/>
            <a:ext cx="5880946" cy="461665"/>
          </a:xfrm>
          <a:prstGeom prst="roundRect">
            <a:avLst>
              <a:gd name="adj" fmla="val 50000"/>
            </a:avLst>
          </a:prstGeom>
          <a:solidFill>
            <a:srgbClr val="449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it-IT" sz="1400" b="1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                   MSM (uomini che fanno sesso con uomini)</a:t>
            </a:r>
            <a:r>
              <a:rPr lang="it-IT" altLang="it-IT" sz="1400" kern="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.</a:t>
            </a:r>
            <a:endParaRPr lang="it-IT" sz="1400" dirty="0"/>
          </a:p>
        </p:txBody>
      </p:sp>
      <p:pic>
        <p:nvPicPr>
          <p:cNvPr id="5" name="Elemento grafico 4" descr="Donna con riempimento a tinta unita">
            <a:extLst>
              <a:ext uri="{FF2B5EF4-FFF2-40B4-BE49-F238E27FC236}">
                <a16:creationId xmlns:a16="http://schemas.microsoft.com/office/drawing/2014/main" id="{B3EB6A90-B972-5504-A572-E9481E6B9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6427" y="593085"/>
            <a:ext cx="837965" cy="8379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6" name="Elemento grafico 5" descr="Uomo con riempimento a tinta unita">
            <a:extLst>
              <a:ext uri="{FF2B5EF4-FFF2-40B4-BE49-F238E27FC236}">
                <a16:creationId xmlns:a16="http://schemas.microsoft.com/office/drawing/2014/main" id="{24824131-E27D-AE0C-5C31-E55B6BECF8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85164" y="1349508"/>
            <a:ext cx="876907" cy="8769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616C5394-5867-86A5-FB5E-B1E78CADDEA3}"/>
              </a:ext>
            </a:extLst>
          </p:cNvPr>
          <p:cNvGrpSpPr/>
          <p:nvPr/>
        </p:nvGrpSpPr>
        <p:grpSpPr>
          <a:xfrm>
            <a:off x="1693912" y="4022131"/>
            <a:ext cx="1052831" cy="673404"/>
            <a:chOff x="2999656" y="5474710"/>
            <a:chExt cx="1391161" cy="9951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pic>
          <p:nvPicPr>
            <p:cNvPr id="15" name="Elemento grafico 14" descr="Uomo con riempimento a tinta unita">
              <a:extLst>
                <a:ext uri="{FF2B5EF4-FFF2-40B4-BE49-F238E27FC236}">
                  <a16:creationId xmlns:a16="http://schemas.microsoft.com/office/drawing/2014/main" id="{6C68CF2D-B68B-2242-DFB6-4E64C09C5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99656" y="5474711"/>
              <a:ext cx="995117" cy="995117"/>
            </a:xfrm>
            <a:prstGeom prst="rect">
              <a:avLst/>
            </a:prstGeom>
          </p:spPr>
        </p:pic>
        <p:pic>
          <p:nvPicPr>
            <p:cNvPr id="16" name="Elemento grafico 15" descr="Uomo con riempimento a tinta unita">
              <a:extLst>
                <a:ext uri="{FF2B5EF4-FFF2-40B4-BE49-F238E27FC236}">
                  <a16:creationId xmlns:a16="http://schemas.microsoft.com/office/drawing/2014/main" id="{9AEAFF51-BAC9-9C1C-AD67-63E23442C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95700" y="5474710"/>
              <a:ext cx="995117" cy="995117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1623285-B8D2-F746-5404-B32D4C67480D}"/>
              </a:ext>
            </a:extLst>
          </p:cNvPr>
          <p:cNvSpPr txBox="1"/>
          <p:nvPr/>
        </p:nvSpPr>
        <p:spPr>
          <a:xfrm>
            <a:off x="1547158" y="4897279"/>
            <a:ext cx="4834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*In molte regioni la gratuità è estesa ad altre fasce d’età e categorie.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2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CF03C3-2895-155F-6A5F-312105667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57" y="1464912"/>
            <a:ext cx="8327893" cy="3266576"/>
          </a:xfrm>
        </p:spPr>
        <p:txBody>
          <a:bodyPr>
            <a:normAutofit lnSpcReduction="10000"/>
          </a:bodyPr>
          <a:lstStyle/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Attualmente, per le categorie aventi diritto, la vaccinazione è offerta </a:t>
            </a:r>
            <a:br>
              <a:rPr lang="it-IT" dirty="0"/>
            </a:br>
            <a:r>
              <a:rPr lang="it-IT" dirty="0"/>
              <a:t> gratuitamente presso le strutture di riferimento aziendali della medicina </a:t>
            </a:r>
            <a:br>
              <a:rPr lang="it-IT" dirty="0"/>
            </a:br>
            <a:r>
              <a:rPr lang="it-IT" dirty="0"/>
              <a:t> territoriale (distretti socio-sanitari all’interno delle ASL).</a:t>
            </a:r>
          </a:p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Nella maggior parte delle Regioni italiane, </a:t>
            </a:r>
            <a:r>
              <a:rPr lang="it-IT" b="1" dirty="0">
                <a:solidFill>
                  <a:srgbClr val="82A1CC"/>
                </a:solidFill>
              </a:rPr>
              <a:t>l’attività del MMG nella </a:t>
            </a:r>
            <a:br>
              <a:rPr lang="it-IT" b="1" dirty="0">
                <a:solidFill>
                  <a:srgbClr val="82A1CC"/>
                </a:solidFill>
              </a:rPr>
            </a:br>
            <a:r>
              <a:rPr lang="it-IT" b="1" dirty="0">
                <a:solidFill>
                  <a:srgbClr val="82A1CC"/>
                </a:solidFill>
              </a:rPr>
              <a:t> vaccinazione anti-HPV si limita al counseling</a:t>
            </a:r>
            <a:r>
              <a:rPr lang="it-IT" dirty="0"/>
              <a:t>.</a:t>
            </a:r>
          </a:p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In alcune Regioni, tuttavia, </a:t>
            </a:r>
            <a:r>
              <a:rPr lang="it-IT" b="1" dirty="0">
                <a:solidFill>
                  <a:srgbClr val="82A1CC"/>
                </a:solidFill>
              </a:rPr>
              <a:t>è possibile la vaccinazione anche negli studi del MMG</a:t>
            </a:r>
            <a:r>
              <a:rPr lang="it-IT" dirty="0"/>
              <a:t>.</a:t>
            </a:r>
          </a:p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È utile, in ogni caso, essere in grado di </a:t>
            </a:r>
            <a:r>
              <a:rPr lang="it-IT" b="1" dirty="0">
                <a:solidFill>
                  <a:srgbClr val="82A1CC"/>
                </a:solidFill>
              </a:rPr>
              <a:t>organizzare in autonomia la </a:t>
            </a:r>
            <a:br>
              <a:rPr lang="it-IT" b="1" dirty="0">
                <a:solidFill>
                  <a:srgbClr val="82A1CC"/>
                </a:solidFill>
              </a:rPr>
            </a:br>
            <a:r>
              <a:rPr lang="it-IT" b="1" dirty="0">
                <a:solidFill>
                  <a:srgbClr val="82A1CC"/>
                </a:solidFill>
              </a:rPr>
              <a:t> campagna vaccinale anti-HPV</a:t>
            </a:r>
            <a:r>
              <a:rPr lang="it-IT" b="1" dirty="0"/>
              <a:t> </a:t>
            </a:r>
            <a:r>
              <a:rPr lang="it-IT" dirty="0"/>
              <a:t>e solo quando non possibile rinviare le </a:t>
            </a:r>
            <a:br>
              <a:rPr lang="it-IT" dirty="0"/>
            </a:br>
            <a:r>
              <a:rPr lang="it-IT" dirty="0"/>
              <a:t> pazienti ai centri vaccinali.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D387A9F-42A3-8D1E-BB6C-62866F798954}"/>
              </a:ext>
            </a:extLst>
          </p:cNvPr>
          <p:cNvSpPr txBox="1"/>
          <p:nvPr/>
        </p:nvSpPr>
        <p:spPr>
          <a:xfrm>
            <a:off x="571558" y="91592"/>
            <a:ext cx="8093977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>
              <a:buClr>
                <a:srgbClr val="000000"/>
              </a:buClr>
            </a:pPr>
            <a:r>
              <a:rPr lang="it-IT" sz="2200" b="1" dirty="0">
                <a:solidFill>
                  <a:srgbClr val="F9B30D"/>
                </a:solidFill>
                <a:cs typeface="Arial"/>
                <a:sym typeface="Webdings" panose="05030102010509060703" pitchFamily="18" charset="2"/>
              </a:rPr>
              <a:t> </a:t>
            </a:r>
            <a:r>
              <a:rPr lang="it-IT" sz="2200" b="1" dirty="0">
                <a:solidFill>
                  <a:srgbClr val="44949E"/>
                </a:solidFill>
                <a:cs typeface="Arial"/>
                <a:sym typeface="Arial"/>
              </a:rPr>
              <a:t>È possibile vaccinare contro l’HPV nello studio del MMG?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9160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CF03C3-2895-155F-6A5F-312105667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6089"/>
            <a:ext cx="7886700" cy="3263504"/>
          </a:xfrm>
        </p:spPr>
        <p:txBody>
          <a:bodyPr>
            <a:normAutofit/>
          </a:bodyPr>
          <a:lstStyle/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Identificare la popolazione target.</a:t>
            </a:r>
          </a:p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Calendarizzare le sedute.</a:t>
            </a:r>
          </a:p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Preparare le informative.</a:t>
            </a:r>
          </a:p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Approvvigionarsi del vaccino.</a:t>
            </a:r>
          </a:p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Vaccinare.</a:t>
            </a:r>
          </a:p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Registrare le vaccinazioni.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BB50601-2A69-70F9-9F49-DA1EDBDDADD0}"/>
              </a:ext>
            </a:extLst>
          </p:cNvPr>
          <p:cNvSpPr txBox="1"/>
          <p:nvPr/>
        </p:nvSpPr>
        <p:spPr>
          <a:xfrm>
            <a:off x="571558" y="94282"/>
            <a:ext cx="8093977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>
              <a:buClr>
                <a:srgbClr val="000000"/>
              </a:buClr>
            </a:pPr>
            <a:r>
              <a:rPr lang="it-IT" sz="2200" b="1" dirty="0">
                <a:solidFill>
                  <a:srgbClr val="F9B30D"/>
                </a:solidFill>
                <a:cs typeface="Arial"/>
                <a:sym typeface="Webdings" panose="05030102010509060703" pitchFamily="18" charset="2"/>
              </a:rPr>
              <a:t> </a:t>
            </a:r>
            <a:r>
              <a:rPr lang="it-IT" sz="2200" b="1" dirty="0">
                <a:solidFill>
                  <a:srgbClr val="44949E"/>
                </a:solidFill>
                <a:cs typeface="Arial"/>
                <a:sym typeface="Arial"/>
              </a:rPr>
              <a:t>È possibile vaccinare contro l’HPV nello studio del MMG?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1504B8C-6E96-D074-B171-24AA8925D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3444" y="1406089"/>
            <a:ext cx="4120126" cy="3737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9011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CF03C3-2895-155F-6A5F-312105667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6089"/>
            <a:ext cx="7886700" cy="3263504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82A1CC"/>
                </a:solidFill>
              </a:rPr>
              <a:t>Identificazione della popolazione target</a:t>
            </a:r>
            <a:r>
              <a:rPr lang="it-IT" dirty="0"/>
              <a:t>:</a:t>
            </a:r>
          </a:p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ragazzi/e di 11 anni compiuti nell’anno in corso;</a:t>
            </a:r>
          </a:p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adolescenti inadempienti fino a 18 anni;</a:t>
            </a:r>
          </a:p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coorte donne 26enni per anno di nascita;</a:t>
            </a:r>
          </a:p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donne under 45 con pregresso CIN; </a:t>
            </a:r>
          </a:p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uomini under 45 con partner sessuali maschili;</a:t>
            </a:r>
          </a:p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uomini e donne under 45 con partner sessuali multipli.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CB6392-B861-DE6A-ECC7-E5F6C411E023}"/>
              </a:ext>
            </a:extLst>
          </p:cNvPr>
          <p:cNvSpPr txBox="1"/>
          <p:nvPr/>
        </p:nvSpPr>
        <p:spPr>
          <a:xfrm>
            <a:off x="571558" y="94282"/>
            <a:ext cx="8172392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>
              <a:buClr>
                <a:srgbClr val="000000"/>
              </a:buClr>
            </a:pPr>
            <a:r>
              <a:rPr lang="it-IT" sz="2200" b="1" dirty="0">
                <a:solidFill>
                  <a:srgbClr val="F9B30D"/>
                </a:solidFill>
                <a:cs typeface="Arial"/>
                <a:sym typeface="Webdings" panose="05030102010509060703" pitchFamily="18" charset="2"/>
              </a:rPr>
              <a:t> </a:t>
            </a:r>
            <a:r>
              <a:rPr lang="it-IT" sz="2200" b="1" dirty="0">
                <a:solidFill>
                  <a:srgbClr val="44949E"/>
                </a:solidFill>
                <a:cs typeface="Arial"/>
              </a:rPr>
              <a:t>Come organizzare la vaccinazione anti-HPV nello studio del MMG</a:t>
            </a:r>
            <a:r>
              <a:rPr lang="it-IT" sz="2200" b="1" dirty="0">
                <a:solidFill>
                  <a:srgbClr val="44949E"/>
                </a:solidFill>
                <a:cs typeface="Arial"/>
                <a:sym typeface="Arial"/>
              </a:rPr>
              <a:t>?</a:t>
            </a:r>
          </a:p>
        </p:txBody>
      </p:sp>
      <p:sp>
        <p:nvSpPr>
          <p:cNvPr id="6" name="Elemento grafico 3" descr="Lente di ingrandimento con riempimento a tinta unita">
            <a:extLst>
              <a:ext uri="{FF2B5EF4-FFF2-40B4-BE49-F238E27FC236}">
                <a16:creationId xmlns:a16="http://schemas.microsoft.com/office/drawing/2014/main" id="{7F3753D1-8B6C-37BC-68C6-614BA7266FE7}"/>
              </a:ext>
            </a:extLst>
          </p:cNvPr>
          <p:cNvSpPr/>
          <p:nvPr/>
        </p:nvSpPr>
        <p:spPr>
          <a:xfrm>
            <a:off x="6865144" y="1921668"/>
            <a:ext cx="1650206" cy="1743967"/>
          </a:xfrm>
          <a:custGeom>
            <a:avLst/>
            <a:gdLst>
              <a:gd name="connsiteX0" fmla="*/ 1888406 w 1938444"/>
              <a:gd name="connsiteY0" fmla="*/ 1645295 h 1939974"/>
              <a:gd name="connsiteX1" fmla="*/ 1581448 w 1938444"/>
              <a:gd name="connsiteY1" fmla="*/ 1338337 h 1939974"/>
              <a:gd name="connsiteX2" fmla="*/ 1429197 w 1938444"/>
              <a:gd name="connsiteY2" fmla="*/ 1291680 h 1939974"/>
              <a:gd name="connsiteX3" fmla="*/ 1321148 w 1938444"/>
              <a:gd name="connsiteY3" fmla="*/ 1183630 h 1939974"/>
              <a:gd name="connsiteX4" fmla="*/ 1473399 w 1938444"/>
              <a:gd name="connsiteY4" fmla="*/ 736699 h 1939974"/>
              <a:gd name="connsiteX5" fmla="*/ 736699 w 1938444"/>
              <a:gd name="connsiteY5" fmla="*/ 0 h 1939974"/>
              <a:gd name="connsiteX6" fmla="*/ 0 w 1938444"/>
              <a:gd name="connsiteY6" fmla="*/ 736699 h 1939974"/>
              <a:gd name="connsiteX7" fmla="*/ 736699 w 1938444"/>
              <a:gd name="connsiteY7" fmla="*/ 1473399 h 1939974"/>
              <a:gd name="connsiteX8" fmla="*/ 1183630 w 1938444"/>
              <a:gd name="connsiteY8" fmla="*/ 1321148 h 1939974"/>
              <a:gd name="connsiteX9" fmla="*/ 1291680 w 1938444"/>
              <a:gd name="connsiteY9" fmla="*/ 1429197 h 1939974"/>
              <a:gd name="connsiteX10" fmla="*/ 1338337 w 1938444"/>
              <a:gd name="connsiteY10" fmla="*/ 1581448 h 1939974"/>
              <a:gd name="connsiteX11" fmla="*/ 1645295 w 1938444"/>
              <a:gd name="connsiteY11" fmla="*/ 1888406 h 1939974"/>
              <a:gd name="connsiteX12" fmla="*/ 1768079 w 1938444"/>
              <a:gd name="connsiteY12" fmla="*/ 1939975 h 1939974"/>
              <a:gd name="connsiteX13" fmla="*/ 1890862 w 1938444"/>
              <a:gd name="connsiteY13" fmla="*/ 1888406 h 1939974"/>
              <a:gd name="connsiteX14" fmla="*/ 1888406 w 1938444"/>
              <a:gd name="connsiteY14" fmla="*/ 1645295 h 1939974"/>
              <a:gd name="connsiteX15" fmla="*/ 734244 w 1938444"/>
              <a:gd name="connsiteY15" fmla="*/ 1323603 h 1939974"/>
              <a:gd name="connsiteX16" fmla="*/ 144884 w 1938444"/>
              <a:gd name="connsiteY16" fmla="*/ 734244 h 1939974"/>
              <a:gd name="connsiteX17" fmla="*/ 734244 w 1938444"/>
              <a:gd name="connsiteY17" fmla="*/ 144884 h 1939974"/>
              <a:gd name="connsiteX18" fmla="*/ 1323603 w 1938444"/>
              <a:gd name="connsiteY18" fmla="*/ 734244 h 1939974"/>
              <a:gd name="connsiteX19" fmla="*/ 734244 w 1938444"/>
              <a:gd name="connsiteY19" fmla="*/ 1323603 h 19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38444" h="1939974">
                <a:moveTo>
                  <a:pt x="1888406" y="1645295"/>
                </a:moveTo>
                <a:lnTo>
                  <a:pt x="1581448" y="1338337"/>
                </a:lnTo>
                <a:cubicBezTo>
                  <a:pt x="1539702" y="1296591"/>
                  <a:pt x="1483221" y="1281857"/>
                  <a:pt x="1429197" y="1291680"/>
                </a:cubicBezTo>
                <a:lnTo>
                  <a:pt x="1321148" y="1183630"/>
                </a:lnTo>
                <a:cubicBezTo>
                  <a:pt x="1416919" y="1060847"/>
                  <a:pt x="1473399" y="903685"/>
                  <a:pt x="1473399" y="736699"/>
                </a:cubicBezTo>
                <a:cubicBezTo>
                  <a:pt x="1473399" y="331515"/>
                  <a:pt x="1141884" y="0"/>
                  <a:pt x="736699" y="0"/>
                </a:cubicBezTo>
                <a:cubicBezTo>
                  <a:pt x="331515" y="0"/>
                  <a:pt x="0" y="331515"/>
                  <a:pt x="0" y="736699"/>
                </a:cubicBezTo>
                <a:cubicBezTo>
                  <a:pt x="0" y="1141884"/>
                  <a:pt x="331515" y="1473399"/>
                  <a:pt x="736699" y="1473399"/>
                </a:cubicBezTo>
                <a:cubicBezTo>
                  <a:pt x="903685" y="1473399"/>
                  <a:pt x="1058392" y="1416919"/>
                  <a:pt x="1183630" y="1321148"/>
                </a:cubicBezTo>
                <a:lnTo>
                  <a:pt x="1291680" y="1429197"/>
                </a:lnTo>
                <a:cubicBezTo>
                  <a:pt x="1281857" y="1483221"/>
                  <a:pt x="1296591" y="1539702"/>
                  <a:pt x="1338337" y="1581448"/>
                </a:cubicBezTo>
                <a:lnTo>
                  <a:pt x="1645295" y="1888406"/>
                </a:lnTo>
                <a:cubicBezTo>
                  <a:pt x="1679675" y="1922785"/>
                  <a:pt x="1723877" y="1939975"/>
                  <a:pt x="1768079" y="1939975"/>
                </a:cubicBezTo>
                <a:cubicBezTo>
                  <a:pt x="1812281" y="1939975"/>
                  <a:pt x="1856482" y="1922785"/>
                  <a:pt x="1890862" y="1888406"/>
                </a:cubicBezTo>
                <a:cubicBezTo>
                  <a:pt x="1954709" y="1819647"/>
                  <a:pt x="1954709" y="1711598"/>
                  <a:pt x="1888406" y="1645295"/>
                </a:cubicBezTo>
                <a:close/>
                <a:moveTo>
                  <a:pt x="734244" y="1323603"/>
                </a:moveTo>
                <a:cubicBezTo>
                  <a:pt x="410096" y="1323603"/>
                  <a:pt x="144884" y="1058392"/>
                  <a:pt x="144884" y="734244"/>
                </a:cubicBezTo>
                <a:cubicBezTo>
                  <a:pt x="144884" y="410096"/>
                  <a:pt x="410096" y="144884"/>
                  <a:pt x="734244" y="144884"/>
                </a:cubicBezTo>
                <a:cubicBezTo>
                  <a:pt x="1058392" y="144884"/>
                  <a:pt x="1323603" y="410096"/>
                  <a:pt x="1323603" y="734244"/>
                </a:cubicBezTo>
                <a:cubicBezTo>
                  <a:pt x="1323603" y="1058392"/>
                  <a:pt x="1058392" y="1323603"/>
                  <a:pt x="734244" y="1323603"/>
                </a:cubicBezTo>
                <a:close/>
              </a:path>
            </a:pathLst>
          </a:custGeom>
          <a:solidFill>
            <a:srgbClr val="44949E"/>
          </a:solidFill>
          <a:ln w="24507" cap="flat">
            <a:noFill/>
            <a:prstDash val="solid"/>
            <a:miter/>
          </a:ln>
        </p:spPr>
        <p:txBody>
          <a:bodyPr rtlCol="0" anchor="ctr"/>
          <a:lstStyle/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585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CF03C3-2895-155F-6A5F-312105667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6089"/>
            <a:ext cx="6486525" cy="3263504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82A1CC"/>
                </a:solidFill>
              </a:rPr>
              <a:t>Calendarizzazione delle sedute</a:t>
            </a:r>
            <a:r>
              <a:rPr lang="it-IT" dirty="0"/>
              <a:t>:</a:t>
            </a:r>
          </a:p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al fine di ottimizzare la partecipazione degli assistiti</a:t>
            </a:r>
            <a:br>
              <a:rPr lang="it-IT" dirty="0"/>
            </a:br>
            <a:r>
              <a:rPr lang="it-IT" dirty="0"/>
              <a:t> e l’organizzazione dello studio del MMG, è utile </a:t>
            </a:r>
            <a:br>
              <a:rPr lang="it-IT" dirty="0"/>
            </a:br>
            <a:r>
              <a:rPr lang="it-IT" dirty="0"/>
              <a:t> prevedere delle sedute dedicate alla vaccinazione</a:t>
            </a:r>
            <a:br>
              <a:rPr lang="it-IT" dirty="0"/>
            </a:br>
            <a:r>
              <a:rPr lang="it-IT" dirty="0"/>
              <a:t> anti-HPV durante le quali fissare anche le sedute</a:t>
            </a:r>
            <a:br>
              <a:rPr lang="it-IT" dirty="0"/>
            </a:br>
            <a:r>
              <a:rPr lang="it-IT" dirty="0"/>
              <a:t> di richiamo;</a:t>
            </a:r>
          </a:p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sulla base della popolazione candidata, prevedere </a:t>
            </a:r>
            <a:br>
              <a:rPr lang="it-IT" dirty="0"/>
            </a:br>
            <a:r>
              <a:rPr lang="it-IT" dirty="0"/>
              <a:t> numero delle sedute e richiami.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C6A75DF-2816-0BE8-C3FC-57A1EC6E49CF}"/>
              </a:ext>
            </a:extLst>
          </p:cNvPr>
          <p:cNvSpPr txBox="1"/>
          <p:nvPr/>
        </p:nvSpPr>
        <p:spPr>
          <a:xfrm>
            <a:off x="571558" y="94282"/>
            <a:ext cx="8186680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>
              <a:buClr>
                <a:srgbClr val="000000"/>
              </a:buClr>
            </a:pPr>
            <a:r>
              <a:rPr lang="it-IT" sz="2200" b="1" dirty="0">
                <a:solidFill>
                  <a:srgbClr val="F9B30D"/>
                </a:solidFill>
                <a:cs typeface="Arial"/>
                <a:sym typeface="Webdings" panose="05030102010509060703" pitchFamily="18" charset="2"/>
              </a:rPr>
              <a:t> </a:t>
            </a:r>
            <a:r>
              <a:rPr lang="it-IT" sz="2200" b="1" dirty="0">
                <a:solidFill>
                  <a:srgbClr val="44949E"/>
                </a:solidFill>
                <a:cs typeface="Arial"/>
              </a:rPr>
              <a:t>Come organizzare la vaccinazione anti-HPV nello studio del MMG</a:t>
            </a:r>
            <a:r>
              <a:rPr lang="it-IT" sz="2200" b="1" dirty="0">
                <a:solidFill>
                  <a:srgbClr val="44949E"/>
                </a:solidFill>
                <a:cs typeface="Arial"/>
                <a:sym typeface="Arial"/>
              </a:rPr>
              <a:t>?</a:t>
            </a:r>
          </a:p>
        </p:txBody>
      </p:sp>
      <p:grpSp>
        <p:nvGrpSpPr>
          <p:cNvPr id="2" name="Elemento grafico 3" descr="Calendario giornaliero con riempimento a tinta unita">
            <a:extLst>
              <a:ext uri="{FF2B5EF4-FFF2-40B4-BE49-F238E27FC236}">
                <a16:creationId xmlns:a16="http://schemas.microsoft.com/office/drawing/2014/main" id="{87C57B65-0D78-90C1-0708-BFBC529B603B}"/>
              </a:ext>
            </a:extLst>
          </p:cNvPr>
          <p:cNvGrpSpPr/>
          <p:nvPr/>
        </p:nvGrpSpPr>
        <p:grpSpPr>
          <a:xfrm>
            <a:off x="6929438" y="2217353"/>
            <a:ext cx="1669553" cy="1640976"/>
            <a:chOff x="6745784" y="2095201"/>
            <a:chExt cx="1467444" cy="1467444"/>
          </a:xfrm>
          <a:solidFill>
            <a:srgbClr val="000000"/>
          </a:solidFill>
        </p:grpSpPr>
        <p:sp>
          <p:nvSpPr>
            <p:cNvPr id="4" name="Figura a mano libera: forma 3">
              <a:extLst>
                <a:ext uri="{FF2B5EF4-FFF2-40B4-BE49-F238E27FC236}">
                  <a16:creationId xmlns:a16="http://schemas.microsoft.com/office/drawing/2014/main" id="{75C2B314-56D4-FEF9-3BFE-8B153A3F803F}"/>
                </a:ext>
              </a:extLst>
            </p:cNvPr>
            <p:cNvSpPr/>
            <p:nvPr/>
          </p:nvSpPr>
          <p:spPr>
            <a:xfrm>
              <a:off x="7004744" y="2095201"/>
              <a:ext cx="129480" cy="258960"/>
            </a:xfrm>
            <a:custGeom>
              <a:avLst/>
              <a:gdLst>
                <a:gd name="connsiteX0" fmla="*/ 64740 w 129480"/>
                <a:gd name="connsiteY0" fmla="*/ 258961 h 258960"/>
                <a:gd name="connsiteX1" fmla="*/ 129480 w 129480"/>
                <a:gd name="connsiteY1" fmla="*/ 194221 h 258960"/>
                <a:gd name="connsiteX2" fmla="*/ 129480 w 129480"/>
                <a:gd name="connsiteY2" fmla="*/ 64740 h 258960"/>
                <a:gd name="connsiteX3" fmla="*/ 64740 w 129480"/>
                <a:gd name="connsiteY3" fmla="*/ 0 h 258960"/>
                <a:gd name="connsiteX4" fmla="*/ 0 w 129480"/>
                <a:gd name="connsiteY4" fmla="*/ 64740 h 258960"/>
                <a:gd name="connsiteX5" fmla="*/ 0 w 129480"/>
                <a:gd name="connsiteY5" fmla="*/ 194221 h 258960"/>
                <a:gd name="connsiteX6" fmla="*/ 64740 w 129480"/>
                <a:gd name="connsiteY6" fmla="*/ 258961 h 25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80" h="258960">
                  <a:moveTo>
                    <a:pt x="64740" y="258961"/>
                  </a:moveTo>
                  <a:cubicBezTo>
                    <a:pt x="101426" y="258961"/>
                    <a:pt x="129480" y="230907"/>
                    <a:pt x="129480" y="194221"/>
                  </a:cubicBezTo>
                  <a:lnTo>
                    <a:pt x="129480" y="64740"/>
                  </a:lnTo>
                  <a:cubicBezTo>
                    <a:pt x="129480" y="28054"/>
                    <a:pt x="101426" y="0"/>
                    <a:pt x="64740" y="0"/>
                  </a:cubicBezTo>
                  <a:cubicBezTo>
                    <a:pt x="28054" y="0"/>
                    <a:pt x="0" y="28054"/>
                    <a:pt x="0" y="64740"/>
                  </a:cubicBezTo>
                  <a:lnTo>
                    <a:pt x="0" y="194221"/>
                  </a:lnTo>
                  <a:cubicBezTo>
                    <a:pt x="0" y="230907"/>
                    <a:pt x="28054" y="258961"/>
                    <a:pt x="64740" y="258961"/>
                  </a:cubicBezTo>
                  <a:close/>
                </a:path>
              </a:pathLst>
            </a:custGeom>
            <a:solidFill>
              <a:srgbClr val="F9B30D"/>
            </a:solidFill>
            <a:ln w="215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" name="Figura a mano libera: forma 4">
              <a:extLst>
                <a:ext uri="{FF2B5EF4-FFF2-40B4-BE49-F238E27FC236}">
                  <a16:creationId xmlns:a16="http://schemas.microsoft.com/office/drawing/2014/main" id="{29A76A30-3D1F-D7BC-3E91-B8B71EC3070D}"/>
                </a:ext>
              </a:extLst>
            </p:cNvPr>
            <p:cNvSpPr/>
            <p:nvPr/>
          </p:nvSpPr>
          <p:spPr>
            <a:xfrm>
              <a:off x="6745784" y="2613122"/>
              <a:ext cx="1467444" cy="949523"/>
            </a:xfrm>
            <a:custGeom>
              <a:avLst/>
              <a:gdLst>
                <a:gd name="connsiteX0" fmla="*/ 129480 w 1467444"/>
                <a:gd name="connsiteY0" fmla="*/ 647402 h 949523"/>
                <a:gd name="connsiteX1" fmla="*/ 474762 w 1467444"/>
                <a:gd name="connsiteY1" fmla="*/ 647402 h 949523"/>
                <a:gd name="connsiteX2" fmla="*/ 474762 w 1467444"/>
                <a:gd name="connsiteY2" fmla="*/ 820043 h 949523"/>
                <a:gd name="connsiteX3" fmla="*/ 129480 w 1467444"/>
                <a:gd name="connsiteY3" fmla="*/ 820043 h 949523"/>
                <a:gd name="connsiteX4" fmla="*/ 129480 w 1467444"/>
                <a:gd name="connsiteY4" fmla="*/ 647402 h 949523"/>
                <a:gd name="connsiteX5" fmla="*/ 129480 w 1467444"/>
                <a:gd name="connsiteY5" fmla="*/ 388441 h 949523"/>
                <a:gd name="connsiteX6" fmla="*/ 474762 w 1467444"/>
                <a:gd name="connsiteY6" fmla="*/ 388441 h 949523"/>
                <a:gd name="connsiteX7" fmla="*/ 474762 w 1467444"/>
                <a:gd name="connsiteY7" fmla="*/ 561082 h 949523"/>
                <a:gd name="connsiteX8" fmla="*/ 129480 w 1467444"/>
                <a:gd name="connsiteY8" fmla="*/ 561082 h 949523"/>
                <a:gd name="connsiteX9" fmla="*/ 129480 w 1467444"/>
                <a:gd name="connsiteY9" fmla="*/ 388441 h 949523"/>
                <a:gd name="connsiteX10" fmla="*/ 129480 w 1467444"/>
                <a:gd name="connsiteY10" fmla="*/ 129480 h 949523"/>
                <a:gd name="connsiteX11" fmla="*/ 474762 w 1467444"/>
                <a:gd name="connsiteY11" fmla="*/ 129480 h 949523"/>
                <a:gd name="connsiteX12" fmla="*/ 474762 w 1467444"/>
                <a:gd name="connsiteY12" fmla="*/ 302121 h 949523"/>
                <a:gd name="connsiteX13" fmla="*/ 129480 w 1467444"/>
                <a:gd name="connsiteY13" fmla="*/ 302121 h 949523"/>
                <a:gd name="connsiteX14" fmla="*/ 129480 w 1467444"/>
                <a:gd name="connsiteY14" fmla="*/ 129480 h 949523"/>
                <a:gd name="connsiteX15" fmla="*/ 906363 w 1467444"/>
                <a:gd name="connsiteY15" fmla="*/ 129480 h 949523"/>
                <a:gd name="connsiteX16" fmla="*/ 906363 w 1467444"/>
                <a:gd name="connsiteY16" fmla="*/ 302121 h 949523"/>
                <a:gd name="connsiteX17" fmla="*/ 561082 w 1467444"/>
                <a:gd name="connsiteY17" fmla="*/ 302121 h 949523"/>
                <a:gd name="connsiteX18" fmla="*/ 561082 w 1467444"/>
                <a:gd name="connsiteY18" fmla="*/ 129480 h 949523"/>
                <a:gd name="connsiteX19" fmla="*/ 906363 w 1467444"/>
                <a:gd name="connsiteY19" fmla="*/ 129480 h 949523"/>
                <a:gd name="connsiteX20" fmla="*/ 1337965 w 1467444"/>
                <a:gd name="connsiteY20" fmla="*/ 129480 h 949523"/>
                <a:gd name="connsiteX21" fmla="*/ 1337965 w 1467444"/>
                <a:gd name="connsiteY21" fmla="*/ 302121 h 949523"/>
                <a:gd name="connsiteX22" fmla="*/ 992683 w 1467444"/>
                <a:gd name="connsiteY22" fmla="*/ 302121 h 949523"/>
                <a:gd name="connsiteX23" fmla="*/ 992683 w 1467444"/>
                <a:gd name="connsiteY23" fmla="*/ 129480 h 949523"/>
                <a:gd name="connsiteX24" fmla="*/ 1337965 w 1467444"/>
                <a:gd name="connsiteY24" fmla="*/ 129480 h 949523"/>
                <a:gd name="connsiteX25" fmla="*/ 1337965 w 1467444"/>
                <a:gd name="connsiteY25" fmla="*/ 561082 h 949523"/>
                <a:gd name="connsiteX26" fmla="*/ 992683 w 1467444"/>
                <a:gd name="connsiteY26" fmla="*/ 561082 h 949523"/>
                <a:gd name="connsiteX27" fmla="*/ 992683 w 1467444"/>
                <a:gd name="connsiteY27" fmla="*/ 388441 h 949523"/>
                <a:gd name="connsiteX28" fmla="*/ 1337965 w 1467444"/>
                <a:gd name="connsiteY28" fmla="*/ 388441 h 949523"/>
                <a:gd name="connsiteX29" fmla="*/ 1337965 w 1467444"/>
                <a:gd name="connsiteY29" fmla="*/ 561082 h 949523"/>
                <a:gd name="connsiteX30" fmla="*/ 1337965 w 1467444"/>
                <a:gd name="connsiteY30" fmla="*/ 820043 h 949523"/>
                <a:gd name="connsiteX31" fmla="*/ 992683 w 1467444"/>
                <a:gd name="connsiteY31" fmla="*/ 820043 h 949523"/>
                <a:gd name="connsiteX32" fmla="*/ 992683 w 1467444"/>
                <a:gd name="connsiteY32" fmla="*/ 647402 h 949523"/>
                <a:gd name="connsiteX33" fmla="*/ 1337965 w 1467444"/>
                <a:gd name="connsiteY33" fmla="*/ 647402 h 949523"/>
                <a:gd name="connsiteX34" fmla="*/ 1337965 w 1467444"/>
                <a:gd name="connsiteY34" fmla="*/ 820043 h 949523"/>
                <a:gd name="connsiteX35" fmla="*/ 561082 w 1467444"/>
                <a:gd name="connsiteY35" fmla="*/ 561082 h 949523"/>
                <a:gd name="connsiteX36" fmla="*/ 561082 w 1467444"/>
                <a:gd name="connsiteY36" fmla="*/ 388441 h 949523"/>
                <a:gd name="connsiteX37" fmla="*/ 906363 w 1467444"/>
                <a:gd name="connsiteY37" fmla="*/ 388441 h 949523"/>
                <a:gd name="connsiteX38" fmla="*/ 906363 w 1467444"/>
                <a:gd name="connsiteY38" fmla="*/ 561082 h 949523"/>
                <a:gd name="connsiteX39" fmla="*/ 561082 w 1467444"/>
                <a:gd name="connsiteY39" fmla="*/ 561082 h 949523"/>
                <a:gd name="connsiteX40" fmla="*/ 561082 w 1467444"/>
                <a:gd name="connsiteY40" fmla="*/ 820043 h 949523"/>
                <a:gd name="connsiteX41" fmla="*/ 561082 w 1467444"/>
                <a:gd name="connsiteY41" fmla="*/ 647402 h 949523"/>
                <a:gd name="connsiteX42" fmla="*/ 906363 w 1467444"/>
                <a:gd name="connsiteY42" fmla="*/ 647402 h 949523"/>
                <a:gd name="connsiteX43" fmla="*/ 906363 w 1467444"/>
                <a:gd name="connsiteY43" fmla="*/ 820043 h 949523"/>
                <a:gd name="connsiteX44" fmla="*/ 561082 w 1467444"/>
                <a:gd name="connsiteY44" fmla="*/ 820043 h 949523"/>
                <a:gd name="connsiteX45" fmla="*/ 0 w 1467444"/>
                <a:gd name="connsiteY45" fmla="*/ 949523 h 949523"/>
                <a:gd name="connsiteX46" fmla="*/ 1467445 w 1467444"/>
                <a:gd name="connsiteY46" fmla="*/ 949523 h 949523"/>
                <a:gd name="connsiteX47" fmla="*/ 1467445 w 1467444"/>
                <a:gd name="connsiteY47" fmla="*/ 0 h 949523"/>
                <a:gd name="connsiteX48" fmla="*/ 0 w 1467444"/>
                <a:gd name="connsiteY48" fmla="*/ 0 h 949523"/>
                <a:gd name="connsiteX49" fmla="*/ 0 w 1467444"/>
                <a:gd name="connsiteY49" fmla="*/ 949523 h 94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467444" h="949523">
                  <a:moveTo>
                    <a:pt x="129480" y="647402"/>
                  </a:moveTo>
                  <a:lnTo>
                    <a:pt x="474762" y="647402"/>
                  </a:lnTo>
                  <a:lnTo>
                    <a:pt x="474762" y="820043"/>
                  </a:lnTo>
                  <a:lnTo>
                    <a:pt x="129480" y="820043"/>
                  </a:lnTo>
                  <a:lnTo>
                    <a:pt x="129480" y="647402"/>
                  </a:lnTo>
                  <a:close/>
                  <a:moveTo>
                    <a:pt x="129480" y="388441"/>
                  </a:moveTo>
                  <a:lnTo>
                    <a:pt x="474762" y="388441"/>
                  </a:lnTo>
                  <a:lnTo>
                    <a:pt x="474762" y="561082"/>
                  </a:lnTo>
                  <a:lnTo>
                    <a:pt x="129480" y="561082"/>
                  </a:lnTo>
                  <a:lnTo>
                    <a:pt x="129480" y="388441"/>
                  </a:lnTo>
                  <a:close/>
                  <a:moveTo>
                    <a:pt x="129480" y="129480"/>
                  </a:moveTo>
                  <a:lnTo>
                    <a:pt x="474762" y="129480"/>
                  </a:lnTo>
                  <a:lnTo>
                    <a:pt x="474762" y="302121"/>
                  </a:lnTo>
                  <a:lnTo>
                    <a:pt x="129480" y="302121"/>
                  </a:lnTo>
                  <a:lnTo>
                    <a:pt x="129480" y="129480"/>
                  </a:lnTo>
                  <a:close/>
                  <a:moveTo>
                    <a:pt x="906363" y="129480"/>
                  </a:moveTo>
                  <a:lnTo>
                    <a:pt x="906363" y="302121"/>
                  </a:lnTo>
                  <a:lnTo>
                    <a:pt x="561082" y="302121"/>
                  </a:lnTo>
                  <a:lnTo>
                    <a:pt x="561082" y="129480"/>
                  </a:lnTo>
                  <a:lnTo>
                    <a:pt x="906363" y="129480"/>
                  </a:lnTo>
                  <a:close/>
                  <a:moveTo>
                    <a:pt x="1337965" y="129480"/>
                  </a:moveTo>
                  <a:lnTo>
                    <a:pt x="1337965" y="302121"/>
                  </a:lnTo>
                  <a:lnTo>
                    <a:pt x="992683" y="302121"/>
                  </a:lnTo>
                  <a:lnTo>
                    <a:pt x="992683" y="129480"/>
                  </a:lnTo>
                  <a:lnTo>
                    <a:pt x="1337965" y="129480"/>
                  </a:lnTo>
                  <a:close/>
                  <a:moveTo>
                    <a:pt x="1337965" y="561082"/>
                  </a:moveTo>
                  <a:lnTo>
                    <a:pt x="992683" y="561082"/>
                  </a:lnTo>
                  <a:lnTo>
                    <a:pt x="992683" y="388441"/>
                  </a:lnTo>
                  <a:lnTo>
                    <a:pt x="1337965" y="388441"/>
                  </a:lnTo>
                  <a:lnTo>
                    <a:pt x="1337965" y="561082"/>
                  </a:lnTo>
                  <a:close/>
                  <a:moveTo>
                    <a:pt x="1337965" y="820043"/>
                  </a:moveTo>
                  <a:lnTo>
                    <a:pt x="992683" y="820043"/>
                  </a:lnTo>
                  <a:lnTo>
                    <a:pt x="992683" y="647402"/>
                  </a:lnTo>
                  <a:lnTo>
                    <a:pt x="1337965" y="647402"/>
                  </a:lnTo>
                  <a:lnTo>
                    <a:pt x="1337965" y="820043"/>
                  </a:lnTo>
                  <a:close/>
                  <a:moveTo>
                    <a:pt x="561082" y="561082"/>
                  </a:moveTo>
                  <a:lnTo>
                    <a:pt x="561082" y="388441"/>
                  </a:lnTo>
                  <a:lnTo>
                    <a:pt x="906363" y="388441"/>
                  </a:lnTo>
                  <a:lnTo>
                    <a:pt x="906363" y="561082"/>
                  </a:lnTo>
                  <a:lnTo>
                    <a:pt x="561082" y="561082"/>
                  </a:lnTo>
                  <a:close/>
                  <a:moveTo>
                    <a:pt x="561082" y="820043"/>
                  </a:moveTo>
                  <a:lnTo>
                    <a:pt x="561082" y="647402"/>
                  </a:lnTo>
                  <a:lnTo>
                    <a:pt x="906363" y="647402"/>
                  </a:lnTo>
                  <a:lnTo>
                    <a:pt x="906363" y="820043"/>
                  </a:lnTo>
                  <a:lnTo>
                    <a:pt x="561082" y="820043"/>
                  </a:lnTo>
                  <a:close/>
                  <a:moveTo>
                    <a:pt x="0" y="949523"/>
                  </a:moveTo>
                  <a:lnTo>
                    <a:pt x="1467445" y="949523"/>
                  </a:lnTo>
                  <a:lnTo>
                    <a:pt x="1467445" y="0"/>
                  </a:lnTo>
                  <a:lnTo>
                    <a:pt x="0" y="0"/>
                  </a:lnTo>
                  <a:lnTo>
                    <a:pt x="0" y="949523"/>
                  </a:lnTo>
                  <a:close/>
                </a:path>
              </a:pathLst>
            </a:custGeom>
            <a:solidFill>
              <a:srgbClr val="82A1CC"/>
            </a:solidFill>
            <a:ln w="215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" name="Figura a mano libera: forma 5">
              <a:extLst>
                <a:ext uri="{FF2B5EF4-FFF2-40B4-BE49-F238E27FC236}">
                  <a16:creationId xmlns:a16="http://schemas.microsoft.com/office/drawing/2014/main" id="{DA483506-3BD9-0769-0EE0-933947311687}"/>
                </a:ext>
              </a:extLst>
            </p:cNvPr>
            <p:cNvSpPr/>
            <p:nvPr/>
          </p:nvSpPr>
          <p:spPr>
            <a:xfrm>
              <a:off x="7824787" y="2095201"/>
              <a:ext cx="129480" cy="258960"/>
            </a:xfrm>
            <a:custGeom>
              <a:avLst/>
              <a:gdLst>
                <a:gd name="connsiteX0" fmla="*/ 64740 w 129480"/>
                <a:gd name="connsiteY0" fmla="*/ 258961 h 258960"/>
                <a:gd name="connsiteX1" fmla="*/ 129480 w 129480"/>
                <a:gd name="connsiteY1" fmla="*/ 194221 h 258960"/>
                <a:gd name="connsiteX2" fmla="*/ 129480 w 129480"/>
                <a:gd name="connsiteY2" fmla="*/ 64740 h 258960"/>
                <a:gd name="connsiteX3" fmla="*/ 64740 w 129480"/>
                <a:gd name="connsiteY3" fmla="*/ 0 h 258960"/>
                <a:gd name="connsiteX4" fmla="*/ 0 w 129480"/>
                <a:gd name="connsiteY4" fmla="*/ 64740 h 258960"/>
                <a:gd name="connsiteX5" fmla="*/ 0 w 129480"/>
                <a:gd name="connsiteY5" fmla="*/ 194221 h 258960"/>
                <a:gd name="connsiteX6" fmla="*/ 64740 w 129480"/>
                <a:gd name="connsiteY6" fmla="*/ 258961 h 25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80" h="258960">
                  <a:moveTo>
                    <a:pt x="64740" y="258961"/>
                  </a:moveTo>
                  <a:cubicBezTo>
                    <a:pt x="101426" y="258961"/>
                    <a:pt x="129480" y="230907"/>
                    <a:pt x="129480" y="194221"/>
                  </a:cubicBezTo>
                  <a:lnTo>
                    <a:pt x="129480" y="64740"/>
                  </a:lnTo>
                  <a:cubicBezTo>
                    <a:pt x="129480" y="28054"/>
                    <a:pt x="101426" y="0"/>
                    <a:pt x="64740" y="0"/>
                  </a:cubicBezTo>
                  <a:cubicBezTo>
                    <a:pt x="28054" y="0"/>
                    <a:pt x="0" y="28054"/>
                    <a:pt x="0" y="64740"/>
                  </a:cubicBezTo>
                  <a:lnTo>
                    <a:pt x="0" y="194221"/>
                  </a:lnTo>
                  <a:cubicBezTo>
                    <a:pt x="0" y="230907"/>
                    <a:pt x="28054" y="258961"/>
                    <a:pt x="64740" y="258961"/>
                  </a:cubicBezTo>
                  <a:close/>
                </a:path>
              </a:pathLst>
            </a:custGeom>
            <a:solidFill>
              <a:srgbClr val="F9B30D"/>
            </a:solidFill>
            <a:ln w="215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3D15E1BB-EF81-B5BA-7762-968443895E66}"/>
                </a:ext>
              </a:extLst>
            </p:cNvPr>
            <p:cNvSpPr/>
            <p:nvPr/>
          </p:nvSpPr>
          <p:spPr>
            <a:xfrm>
              <a:off x="6745784" y="2224681"/>
              <a:ext cx="1467444" cy="302121"/>
            </a:xfrm>
            <a:custGeom>
              <a:avLst/>
              <a:gdLst>
                <a:gd name="connsiteX0" fmla="*/ 1294804 w 1467444"/>
                <a:gd name="connsiteY0" fmla="*/ 0 h 302121"/>
                <a:gd name="connsiteX1" fmla="*/ 1294804 w 1467444"/>
                <a:gd name="connsiteY1" fmla="*/ 64740 h 302121"/>
                <a:gd name="connsiteX2" fmla="*/ 1143744 w 1467444"/>
                <a:gd name="connsiteY2" fmla="*/ 215801 h 302121"/>
                <a:gd name="connsiteX3" fmla="*/ 992683 w 1467444"/>
                <a:gd name="connsiteY3" fmla="*/ 64740 h 302121"/>
                <a:gd name="connsiteX4" fmla="*/ 992683 w 1467444"/>
                <a:gd name="connsiteY4" fmla="*/ 0 h 302121"/>
                <a:gd name="connsiteX5" fmla="*/ 474762 w 1467444"/>
                <a:gd name="connsiteY5" fmla="*/ 0 h 302121"/>
                <a:gd name="connsiteX6" fmla="*/ 474762 w 1467444"/>
                <a:gd name="connsiteY6" fmla="*/ 64740 h 302121"/>
                <a:gd name="connsiteX7" fmla="*/ 323701 w 1467444"/>
                <a:gd name="connsiteY7" fmla="*/ 215801 h 302121"/>
                <a:gd name="connsiteX8" fmla="*/ 172641 w 1467444"/>
                <a:gd name="connsiteY8" fmla="*/ 64740 h 302121"/>
                <a:gd name="connsiteX9" fmla="*/ 172641 w 1467444"/>
                <a:gd name="connsiteY9" fmla="*/ 0 h 302121"/>
                <a:gd name="connsiteX10" fmla="*/ 0 w 1467444"/>
                <a:gd name="connsiteY10" fmla="*/ 0 h 302121"/>
                <a:gd name="connsiteX11" fmla="*/ 0 w 1467444"/>
                <a:gd name="connsiteY11" fmla="*/ 302121 h 302121"/>
                <a:gd name="connsiteX12" fmla="*/ 1467445 w 1467444"/>
                <a:gd name="connsiteY12" fmla="*/ 302121 h 302121"/>
                <a:gd name="connsiteX13" fmla="*/ 1467445 w 1467444"/>
                <a:gd name="connsiteY13" fmla="*/ 0 h 302121"/>
                <a:gd name="connsiteX14" fmla="*/ 1294804 w 1467444"/>
                <a:gd name="connsiteY14" fmla="*/ 0 h 302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7444" h="302121">
                  <a:moveTo>
                    <a:pt x="1294804" y="0"/>
                  </a:moveTo>
                  <a:lnTo>
                    <a:pt x="1294804" y="64740"/>
                  </a:lnTo>
                  <a:cubicBezTo>
                    <a:pt x="1294804" y="148903"/>
                    <a:pt x="1227906" y="215801"/>
                    <a:pt x="1143744" y="215801"/>
                  </a:cubicBezTo>
                  <a:cubicBezTo>
                    <a:pt x="1059582" y="215801"/>
                    <a:pt x="992683" y="148903"/>
                    <a:pt x="992683" y="64740"/>
                  </a:cubicBezTo>
                  <a:lnTo>
                    <a:pt x="992683" y="0"/>
                  </a:lnTo>
                  <a:lnTo>
                    <a:pt x="474762" y="0"/>
                  </a:lnTo>
                  <a:lnTo>
                    <a:pt x="474762" y="64740"/>
                  </a:lnTo>
                  <a:cubicBezTo>
                    <a:pt x="474762" y="148903"/>
                    <a:pt x="407863" y="215801"/>
                    <a:pt x="323701" y="215801"/>
                  </a:cubicBezTo>
                  <a:cubicBezTo>
                    <a:pt x="239539" y="215801"/>
                    <a:pt x="172641" y="148903"/>
                    <a:pt x="172641" y="64740"/>
                  </a:cubicBezTo>
                  <a:lnTo>
                    <a:pt x="172641" y="0"/>
                  </a:lnTo>
                  <a:lnTo>
                    <a:pt x="0" y="0"/>
                  </a:lnTo>
                  <a:lnTo>
                    <a:pt x="0" y="302121"/>
                  </a:lnTo>
                  <a:lnTo>
                    <a:pt x="1467445" y="302121"/>
                  </a:lnTo>
                  <a:lnTo>
                    <a:pt x="1467445" y="0"/>
                  </a:lnTo>
                  <a:lnTo>
                    <a:pt x="1294804" y="0"/>
                  </a:lnTo>
                  <a:close/>
                </a:path>
              </a:pathLst>
            </a:custGeom>
            <a:solidFill>
              <a:srgbClr val="44949E"/>
            </a:solidFill>
            <a:ln w="215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9715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CF03C3-2895-155F-6A5F-312105667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6064"/>
            <a:ext cx="8172392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82A1CC"/>
                </a:solidFill>
              </a:rPr>
              <a:t>Informativa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dirty="0"/>
              <a:t>una volta definito il calendario delle sedute, è necessario preparare</a:t>
            </a:r>
            <a:br>
              <a:rPr lang="it-IT" dirty="0"/>
            </a:br>
            <a:r>
              <a:rPr lang="it-IT" dirty="0"/>
              <a:t>una corretta informazione circa la vaccinazione anti-HPV, con poster</a:t>
            </a:r>
            <a:br>
              <a:rPr lang="it-IT" dirty="0"/>
            </a:br>
            <a:r>
              <a:rPr lang="it-IT" dirty="0"/>
              <a:t>da apporre sulle pareti dello studio, brochure, promozione su piattaforme o canali social (se disponibili).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FB541E6-2D32-28E5-E3A3-A12197302990}"/>
              </a:ext>
            </a:extLst>
          </p:cNvPr>
          <p:cNvSpPr txBox="1"/>
          <p:nvPr/>
        </p:nvSpPr>
        <p:spPr>
          <a:xfrm>
            <a:off x="571558" y="94282"/>
            <a:ext cx="8172392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>
              <a:buClr>
                <a:srgbClr val="000000"/>
              </a:buClr>
            </a:pPr>
            <a:r>
              <a:rPr lang="it-IT" sz="2200" b="1" dirty="0">
                <a:solidFill>
                  <a:srgbClr val="F9B30D"/>
                </a:solidFill>
                <a:cs typeface="Arial"/>
                <a:sym typeface="Webdings" panose="05030102010509060703" pitchFamily="18" charset="2"/>
              </a:rPr>
              <a:t> </a:t>
            </a:r>
            <a:r>
              <a:rPr lang="it-IT" sz="2200" b="1" dirty="0">
                <a:solidFill>
                  <a:srgbClr val="44949E"/>
                </a:solidFill>
                <a:cs typeface="Arial"/>
              </a:rPr>
              <a:t>Come organizzare la vaccinazione anti-HPV nello studio del MMG</a:t>
            </a:r>
            <a:r>
              <a:rPr lang="it-IT" sz="2200" b="1" dirty="0">
                <a:solidFill>
                  <a:srgbClr val="44949E"/>
                </a:solidFill>
                <a:cs typeface="Arial"/>
                <a:sym typeface="Arial"/>
              </a:rPr>
              <a:t>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2B309D6-F7CC-A06A-172C-9F744B64B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6649" y="3092211"/>
            <a:ext cx="5311407" cy="20512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4410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FEA4BDC-300A-2678-FCAD-5866EDD97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41" y="1522800"/>
            <a:ext cx="3984116" cy="36207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CF03C3-2895-155F-6A5F-312105667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850" y="1197289"/>
            <a:ext cx="6186488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82A1CC"/>
                </a:solidFill>
              </a:rPr>
              <a:t>Approvvigionamento del vaccino</a:t>
            </a:r>
            <a:r>
              <a:rPr lang="it-IT" dirty="0"/>
              <a:t>:</a:t>
            </a:r>
          </a:p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se gratuito, attraverso modalità aziendali;</a:t>
            </a:r>
          </a:p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se a pagamento, facendolo acquistare direttamente </a:t>
            </a:r>
            <a:br>
              <a:rPr lang="it-IT" dirty="0"/>
            </a:br>
            <a:r>
              <a:rPr lang="it-IT" dirty="0"/>
              <a:t> dal paziente a seguito di prescrizione medica.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95A9EF-176C-54A4-9345-234CD40905DC}"/>
              </a:ext>
            </a:extLst>
          </p:cNvPr>
          <p:cNvSpPr txBox="1"/>
          <p:nvPr/>
        </p:nvSpPr>
        <p:spPr>
          <a:xfrm>
            <a:off x="571558" y="94282"/>
            <a:ext cx="8172392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>
              <a:buClr>
                <a:srgbClr val="000000"/>
              </a:buClr>
            </a:pPr>
            <a:r>
              <a:rPr lang="it-IT" sz="2200" b="1" dirty="0">
                <a:solidFill>
                  <a:srgbClr val="F9B30D"/>
                </a:solidFill>
                <a:cs typeface="Arial"/>
                <a:sym typeface="Webdings" panose="05030102010509060703" pitchFamily="18" charset="2"/>
              </a:rPr>
              <a:t> </a:t>
            </a:r>
            <a:r>
              <a:rPr lang="it-IT" sz="2200" b="1" dirty="0">
                <a:solidFill>
                  <a:srgbClr val="44949E"/>
                </a:solidFill>
                <a:cs typeface="Arial"/>
              </a:rPr>
              <a:t>Come organizzare la vaccinazione anti-HPV nello studio del MMG</a:t>
            </a:r>
            <a:r>
              <a:rPr lang="it-IT" sz="2200" b="1" dirty="0">
                <a:solidFill>
                  <a:srgbClr val="44949E"/>
                </a:solidFill>
                <a:cs typeface="Arial"/>
                <a:sym typeface="Arial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157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CF03C3-2895-155F-6A5F-312105667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99" y="1081464"/>
            <a:ext cx="6357256" cy="3263504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it-IT" b="1" dirty="0">
                <a:solidFill>
                  <a:srgbClr val="82A1CC"/>
                </a:solidFill>
              </a:rPr>
              <a:t>Compilazione del consenso informato</a:t>
            </a:r>
            <a:r>
              <a:rPr lang="it-IT" dirty="0"/>
              <a:t>:</a:t>
            </a:r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se maggiorenne: compilazione e firma;</a:t>
            </a:r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se minorenne:</a:t>
            </a:r>
          </a:p>
          <a:p>
            <a:pPr lvl="2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presenza e firma di entrambi i genitori;</a:t>
            </a:r>
          </a:p>
          <a:p>
            <a:pPr lvl="2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presenza e firma di un genitore + delega del genitore assente;</a:t>
            </a:r>
          </a:p>
          <a:p>
            <a:pPr lvl="2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presenza e firma del tutore/legale rappresentante.</a:t>
            </a:r>
          </a:p>
          <a:p>
            <a:pPr marL="342900" lvl="1" indent="0">
              <a:buNone/>
            </a:pPr>
            <a:endParaRPr lang="it-IT" b="1" dirty="0"/>
          </a:p>
          <a:p>
            <a:pPr marL="342900" lvl="1" indent="0">
              <a:buNone/>
            </a:pPr>
            <a:endParaRPr lang="it-IT" b="1" dirty="0"/>
          </a:p>
          <a:p>
            <a:pPr marL="342900" lvl="1" indent="0">
              <a:buNone/>
            </a:pPr>
            <a:r>
              <a:rPr lang="it-IT" b="1" dirty="0">
                <a:solidFill>
                  <a:srgbClr val="82A1CC"/>
                </a:solidFill>
              </a:rPr>
              <a:t>Somministrazione del vaccino</a:t>
            </a:r>
            <a:r>
              <a:rPr lang="it-IT" dirty="0"/>
              <a:t>:</a:t>
            </a:r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sz="1800" dirty="0"/>
              <a:t> 2 dosi fino a 14 anni compiuti (0, 6 mesi);</a:t>
            </a:r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sz="1800" dirty="0"/>
              <a:t> 3 dosi dal 15° anno di età (0, 1, 6 mesi).</a:t>
            </a:r>
          </a:p>
          <a:p>
            <a:pPr lvl="3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776838-AADB-01CA-80A7-4EFA8C937AAB}"/>
              </a:ext>
            </a:extLst>
          </p:cNvPr>
          <p:cNvSpPr txBox="1"/>
          <p:nvPr/>
        </p:nvSpPr>
        <p:spPr>
          <a:xfrm>
            <a:off x="571558" y="94282"/>
            <a:ext cx="8172392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>
              <a:buClr>
                <a:srgbClr val="000000"/>
              </a:buClr>
            </a:pPr>
            <a:r>
              <a:rPr lang="it-IT" sz="2200" b="1" dirty="0">
                <a:solidFill>
                  <a:srgbClr val="F9B30D"/>
                </a:solidFill>
                <a:cs typeface="Arial"/>
                <a:sym typeface="Webdings" panose="05030102010509060703" pitchFamily="18" charset="2"/>
              </a:rPr>
              <a:t> </a:t>
            </a:r>
            <a:r>
              <a:rPr lang="it-IT" sz="2200" b="1" dirty="0">
                <a:solidFill>
                  <a:srgbClr val="44949E"/>
                </a:solidFill>
                <a:cs typeface="Arial"/>
              </a:rPr>
              <a:t>Come organizzare la vaccinazione anti-HPV nello studio del MMG</a:t>
            </a:r>
            <a:r>
              <a:rPr lang="it-IT" sz="2200" b="1" dirty="0">
                <a:solidFill>
                  <a:srgbClr val="44949E"/>
                </a:solidFill>
                <a:cs typeface="Arial"/>
                <a:sym typeface="Arial"/>
              </a:rPr>
              <a:t>?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A880145A-EA51-3475-EF3C-477E11CDEF59}"/>
              </a:ext>
            </a:extLst>
          </p:cNvPr>
          <p:cNvGrpSpPr/>
          <p:nvPr/>
        </p:nvGrpSpPr>
        <p:grpSpPr>
          <a:xfrm>
            <a:off x="6708675" y="1168384"/>
            <a:ext cx="984720" cy="1324619"/>
            <a:chOff x="6565400" y="1155846"/>
            <a:chExt cx="1084416" cy="1458727"/>
          </a:xfrm>
        </p:grpSpPr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FB103CE6-C2B8-C7DB-AD8B-D4291531426B}"/>
                </a:ext>
              </a:extLst>
            </p:cNvPr>
            <p:cNvSpPr/>
            <p:nvPr/>
          </p:nvSpPr>
          <p:spPr>
            <a:xfrm>
              <a:off x="6565400" y="1155846"/>
              <a:ext cx="1084416" cy="1458727"/>
            </a:xfrm>
            <a:custGeom>
              <a:avLst/>
              <a:gdLst>
                <a:gd name="connsiteX0" fmla="*/ 92099 w 951689"/>
                <a:gd name="connsiteY0" fmla="*/ 1135888 h 1227986"/>
                <a:gd name="connsiteX1" fmla="*/ 92099 w 951689"/>
                <a:gd name="connsiteY1" fmla="*/ 92099 h 1227986"/>
                <a:gd name="connsiteX2" fmla="*/ 475845 w 951689"/>
                <a:gd name="connsiteY2" fmla="*/ 92099 h 1227986"/>
                <a:gd name="connsiteX3" fmla="*/ 475845 w 951689"/>
                <a:gd name="connsiteY3" fmla="*/ 414446 h 1227986"/>
                <a:gd name="connsiteX4" fmla="*/ 859591 w 951689"/>
                <a:gd name="connsiteY4" fmla="*/ 414446 h 1227986"/>
                <a:gd name="connsiteX5" fmla="*/ 859591 w 951689"/>
                <a:gd name="connsiteY5" fmla="*/ 1135888 h 1227986"/>
                <a:gd name="connsiteX6" fmla="*/ 92099 w 951689"/>
                <a:gd name="connsiteY6" fmla="*/ 1135888 h 1227986"/>
                <a:gd name="connsiteX7" fmla="*/ 567944 w 951689"/>
                <a:gd name="connsiteY7" fmla="*/ 130474 h 1227986"/>
                <a:gd name="connsiteX8" fmla="*/ 759817 w 951689"/>
                <a:gd name="connsiteY8" fmla="*/ 322347 h 1227986"/>
                <a:gd name="connsiteX9" fmla="*/ 567944 w 951689"/>
                <a:gd name="connsiteY9" fmla="*/ 322347 h 1227986"/>
                <a:gd name="connsiteX10" fmla="*/ 567944 w 951689"/>
                <a:gd name="connsiteY10" fmla="*/ 130474 h 1227986"/>
                <a:gd name="connsiteX11" fmla="*/ 567944 w 951689"/>
                <a:gd name="connsiteY11" fmla="*/ 0 h 1227986"/>
                <a:gd name="connsiteX12" fmla="*/ 0 w 951689"/>
                <a:gd name="connsiteY12" fmla="*/ 0 h 1227986"/>
                <a:gd name="connsiteX13" fmla="*/ 0 w 951689"/>
                <a:gd name="connsiteY13" fmla="*/ 1227987 h 1227986"/>
                <a:gd name="connsiteX14" fmla="*/ 951690 w 951689"/>
                <a:gd name="connsiteY14" fmla="*/ 1227987 h 1227986"/>
                <a:gd name="connsiteX15" fmla="*/ 951690 w 951689"/>
                <a:gd name="connsiteY15" fmla="*/ 337696 h 1227986"/>
                <a:gd name="connsiteX16" fmla="*/ 567944 w 951689"/>
                <a:gd name="connsiteY16" fmla="*/ 0 h 122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1689" h="1227986">
                  <a:moveTo>
                    <a:pt x="92099" y="1135888"/>
                  </a:moveTo>
                  <a:lnTo>
                    <a:pt x="92099" y="92099"/>
                  </a:lnTo>
                  <a:lnTo>
                    <a:pt x="475845" y="92099"/>
                  </a:lnTo>
                  <a:lnTo>
                    <a:pt x="475845" y="414446"/>
                  </a:lnTo>
                  <a:lnTo>
                    <a:pt x="859591" y="414446"/>
                  </a:lnTo>
                  <a:lnTo>
                    <a:pt x="859591" y="1135888"/>
                  </a:lnTo>
                  <a:lnTo>
                    <a:pt x="92099" y="1135888"/>
                  </a:lnTo>
                  <a:close/>
                  <a:moveTo>
                    <a:pt x="567944" y="130474"/>
                  </a:moveTo>
                  <a:lnTo>
                    <a:pt x="759817" y="322347"/>
                  </a:lnTo>
                  <a:lnTo>
                    <a:pt x="567944" y="322347"/>
                  </a:lnTo>
                  <a:lnTo>
                    <a:pt x="567944" y="130474"/>
                  </a:lnTo>
                  <a:close/>
                  <a:moveTo>
                    <a:pt x="567944" y="0"/>
                  </a:moveTo>
                  <a:lnTo>
                    <a:pt x="0" y="0"/>
                  </a:lnTo>
                  <a:lnTo>
                    <a:pt x="0" y="1227987"/>
                  </a:lnTo>
                  <a:lnTo>
                    <a:pt x="951690" y="1227987"/>
                  </a:lnTo>
                  <a:lnTo>
                    <a:pt x="951690" y="337696"/>
                  </a:lnTo>
                  <a:lnTo>
                    <a:pt x="567944" y="0"/>
                  </a:lnTo>
                  <a:close/>
                </a:path>
              </a:pathLst>
            </a:custGeom>
            <a:solidFill>
              <a:srgbClr val="82A1CC"/>
            </a:solidFill>
            <a:ln w="15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AB033877-6AFE-B91A-1110-4CECCD786C7C}"/>
                </a:ext>
              </a:extLst>
            </p:cNvPr>
            <p:cNvSpPr/>
            <p:nvPr/>
          </p:nvSpPr>
          <p:spPr>
            <a:xfrm>
              <a:off x="6769145" y="1822374"/>
              <a:ext cx="664642" cy="72936"/>
            </a:xfrm>
            <a:custGeom>
              <a:avLst/>
              <a:gdLst>
                <a:gd name="connsiteX0" fmla="*/ 0 w 583293"/>
                <a:gd name="connsiteY0" fmla="*/ 0 h 61399"/>
                <a:gd name="connsiteX1" fmla="*/ 583294 w 583293"/>
                <a:gd name="connsiteY1" fmla="*/ 0 h 61399"/>
                <a:gd name="connsiteX2" fmla="*/ 583294 w 583293"/>
                <a:gd name="connsiteY2" fmla="*/ 61399 h 61399"/>
                <a:gd name="connsiteX3" fmla="*/ 0 w 583293"/>
                <a:gd name="connsiteY3" fmla="*/ 61399 h 6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293" h="61399">
                  <a:moveTo>
                    <a:pt x="0" y="0"/>
                  </a:moveTo>
                  <a:lnTo>
                    <a:pt x="583294" y="0"/>
                  </a:lnTo>
                  <a:lnTo>
                    <a:pt x="583294" y="61399"/>
                  </a:lnTo>
                  <a:lnTo>
                    <a:pt x="0" y="6139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5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AEA182A4-E6F4-5137-46AE-9956E55C06AE}"/>
                </a:ext>
              </a:extLst>
            </p:cNvPr>
            <p:cNvSpPr/>
            <p:nvPr/>
          </p:nvSpPr>
          <p:spPr>
            <a:xfrm>
              <a:off x="6769145" y="1699575"/>
              <a:ext cx="227377" cy="72936"/>
            </a:xfrm>
            <a:custGeom>
              <a:avLst/>
              <a:gdLst>
                <a:gd name="connsiteX0" fmla="*/ 0 w 199547"/>
                <a:gd name="connsiteY0" fmla="*/ 0 h 61399"/>
                <a:gd name="connsiteX1" fmla="*/ 199548 w 199547"/>
                <a:gd name="connsiteY1" fmla="*/ 0 h 61399"/>
                <a:gd name="connsiteX2" fmla="*/ 199548 w 199547"/>
                <a:gd name="connsiteY2" fmla="*/ 61399 h 61399"/>
                <a:gd name="connsiteX3" fmla="*/ 0 w 199547"/>
                <a:gd name="connsiteY3" fmla="*/ 61399 h 6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547" h="61399">
                  <a:moveTo>
                    <a:pt x="0" y="0"/>
                  </a:moveTo>
                  <a:lnTo>
                    <a:pt x="199548" y="0"/>
                  </a:lnTo>
                  <a:lnTo>
                    <a:pt x="199548" y="61399"/>
                  </a:lnTo>
                  <a:lnTo>
                    <a:pt x="0" y="6139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5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18FF7E83-0D0B-3769-A6DB-50E39030EF6E}"/>
                </a:ext>
              </a:extLst>
            </p:cNvPr>
            <p:cNvSpPr/>
            <p:nvPr/>
          </p:nvSpPr>
          <p:spPr>
            <a:xfrm>
              <a:off x="6769145" y="1945173"/>
              <a:ext cx="664642" cy="72936"/>
            </a:xfrm>
            <a:custGeom>
              <a:avLst/>
              <a:gdLst>
                <a:gd name="connsiteX0" fmla="*/ 0 w 583293"/>
                <a:gd name="connsiteY0" fmla="*/ 0 h 61399"/>
                <a:gd name="connsiteX1" fmla="*/ 583294 w 583293"/>
                <a:gd name="connsiteY1" fmla="*/ 0 h 61399"/>
                <a:gd name="connsiteX2" fmla="*/ 583294 w 583293"/>
                <a:gd name="connsiteY2" fmla="*/ 61399 h 61399"/>
                <a:gd name="connsiteX3" fmla="*/ 0 w 583293"/>
                <a:gd name="connsiteY3" fmla="*/ 61399 h 6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293" h="61399">
                  <a:moveTo>
                    <a:pt x="0" y="0"/>
                  </a:moveTo>
                  <a:lnTo>
                    <a:pt x="583294" y="0"/>
                  </a:lnTo>
                  <a:lnTo>
                    <a:pt x="583294" y="61399"/>
                  </a:lnTo>
                  <a:lnTo>
                    <a:pt x="0" y="6139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5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5992C00A-1F0B-2C90-E395-C5D18D4BC1F6}"/>
                </a:ext>
              </a:extLst>
            </p:cNvPr>
            <p:cNvSpPr/>
            <p:nvPr/>
          </p:nvSpPr>
          <p:spPr>
            <a:xfrm>
              <a:off x="6769145" y="2067971"/>
              <a:ext cx="664642" cy="72936"/>
            </a:xfrm>
            <a:custGeom>
              <a:avLst/>
              <a:gdLst>
                <a:gd name="connsiteX0" fmla="*/ 0 w 583293"/>
                <a:gd name="connsiteY0" fmla="*/ 0 h 61399"/>
                <a:gd name="connsiteX1" fmla="*/ 583294 w 583293"/>
                <a:gd name="connsiteY1" fmla="*/ 0 h 61399"/>
                <a:gd name="connsiteX2" fmla="*/ 583294 w 583293"/>
                <a:gd name="connsiteY2" fmla="*/ 61399 h 61399"/>
                <a:gd name="connsiteX3" fmla="*/ 0 w 583293"/>
                <a:gd name="connsiteY3" fmla="*/ 61399 h 6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293" h="61399">
                  <a:moveTo>
                    <a:pt x="0" y="0"/>
                  </a:moveTo>
                  <a:lnTo>
                    <a:pt x="583294" y="0"/>
                  </a:lnTo>
                  <a:lnTo>
                    <a:pt x="583294" y="61399"/>
                  </a:lnTo>
                  <a:lnTo>
                    <a:pt x="0" y="6139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5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8EF6A14A-87D6-555D-FE79-9820841B8DE6}"/>
                </a:ext>
              </a:extLst>
            </p:cNvPr>
            <p:cNvSpPr/>
            <p:nvPr/>
          </p:nvSpPr>
          <p:spPr>
            <a:xfrm>
              <a:off x="6769145" y="2190770"/>
              <a:ext cx="664642" cy="72936"/>
            </a:xfrm>
            <a:custGeom>
              <a:avLst/>
              <a:gdLst>
                <a:gd name="connsiteX0" fmla="*/ 0 w 583293"/>
                <a:gd name="connsiteY0" fmla="*/ 0 h 61399"/>
                <a:gd name="connsiteX1" fmla="*/ 583294 w 583293"/>
                <a:gd name="connsiteY1" fmla="*/ 0 h 61399"/>
                <a:gd name="connsiteX2" fmla="*/ 583294 w 583293"/>
                <a:gd name="connsiteY2" fmla="*/ 61399 h 61399"/>
                <a:gd name="connsiteX3" fmla="*/ 0 w 583293"/>
                <a:gd name="connsiteY3" fmla="*/ 61399 h 6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293" h="61399">
                  <a:moveTo>
                    <a:pt x="0" y="0"/>
                  </a:moveTo>
                  <a:lnTo>
                    <a:pt x="583294" y="0"/>
                  </a:lnTo>
                  <a:lnTo>
                    <a:pt x="583294" y="61399"/>
                  </a:lnTo>
                  <a:lnTo>
                    <a:pt x="0" y="6139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5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7220B79D-141B-2355-33ED-BD6F7F8B55CB}"/>
              </a:ext>
            </a:extLst>
          </p:cNvPr>
          <p:cNvGrpSpPr/>
          <p:nvPr/>
        </p:nvGrpSpPr>
        <p:grpSpPr>
          <a:xfrm rot="20445098">
            <a:off x="7577693" y="1224874"/>
            <a:ext cx="902234" cy="940730"/>
            <a:chOff x="7480283" y="1370264"/>
            <a:chExt cx="871970" cy="872103"/>
          </a:xfrm>
        </p:grpSpPr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FF49AC24-C0EA-FA33-A274-A55827C58F07}"/>
                </a:ext>
              </a:extLst>
            </p:cNvPr>
            <p:cNvSpPr/>
            <p:nvPr/>
          </p:nvSpPr>
          <p:spPr>
            <a:xfrm>
              <a:off x="7480283" y="1490029"/>
              <a:ext cx="752338" cy="752338"/>
            </a:xfrm>
            <a:custGeom>
              <a:avLst/>
              <a:gdLst>
                <a:gd name="connsiteX0" fmla="*/ 185091 w 752338"/>
                <a:gd name="connsiteY0" fmla="*/ 568337 h 752338"/>
                <a:gd name="connsiteX1" fmla="*/ 185091 w 752338"/>
                <a:gd name="connsiteY1" fmla="*/ 645639 h 752338"/>
                <a:gd name="connsiteX2" fmla="*/ 92545 w 752338"/>
                <a:gd name="connsiteY2" fmla="*/ 676125 h 752338"/>
                <a:gd name="connsiteX3" fmla="*/ 76214 w 752338"/>
                <a:gd name="connsiteY3" fmla="*/ 659793 h 752338"/>
                <a:gd name="connsiteX4" fmla="*/ 106699 w 752338"/>
                <a:gd name="connsiteY4" fmla="*/ 567248 h 752338"/>
                <a:gd name="connsiteX5" fmla="*/ 185091 w 752338"/>
                <a:gd name="connsiteY5" fmla="*/ 568337 h 752338"/>
                <a:gd name="connsiteX6" fmla="*/ 612976 w 752338"/>
                <a:gd name="connsiteY6" fmla="*/ 0 h 752338"/>
                <a:gd name="connsiteX7" fmla="*/ 68592 w 752338"/>
                <a:gd name="connsiteY7" fmla="*/ 545473 h 752338"/>
                <a:gd name="connsiteX8" fmla="*/ 0 w 752338"/>
                <a:gd name="connsiteY8" fmla="*/ 752339 h 752338"/>
                <a:gd name="connsiteX9" fmla="*/ 207955 w 752338"/>
                <a:gd name="connsiteY9" fmla="*/ 683746 h 752338"/>
                <a:gd name="connsiteX10" fmla="*/ 752339 w 752338"/>
                <a:gd name="connsiteY10" fmla="*/ 139362 h 7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2338" h="752338">
                  <a:moveTo>
                    <a:pt x="185091" y="568337"/>
                  </a:moveTo>
                  <a:cubicBezTo>
                    <a:pt x="206866" y="590112"/>
                    <a:pt x="206866" y="623864"/>
                    <a:pt x="185091" y="645639"/>
                  </a:cubicBezTo>
                  <a:lnTo>
                    <a:pt x="92545" y="676125"/>
                  </a:lnTo>
                  <a:lnTo>
                    <a:pt x="76214" y="659793"/>
                  </a:lnTo>
                  <a:lnTo>
                    <a:pt x="106699" y="567248"/>
                  </a:lnTo>
                  <a:cubicBezTo>
                    <a:pt x="129563" y="546561"/>
                    <a:pt x="163315" y="546561"/>
                    <a:pt x="185091" y="568337"/>
                  </a:cubicBezTo>
                  <a:close/>
                  <a:moveTo>
                    <a:pt x="612976" y="0"/>
                  </a:moveTo>
                  <a:lnTo>
                    <a:pt x="68592" y="545473"/>
                  </a:lnTo>
                  <a:lnTo>
                    <a:pt x="0" y="752339"/>
                  </a:lnTo>
                  <a:lnTo>
                    <a:pt x="207955" y="683746"/>
                  </a:lnTo>
                  <a:lnTo>
                    <a:pt x="752339" y="139362"/>
                  </a:lnTo>
                </a:path>
              </a:pathLst>
            </a:custGeom>
            <a:solidFill>
              <a:srgbClr val="44949E"/>
            </a:solidFill>
            <a:ln w="10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7AB265AF-424F-5890-9F74-9ECBD92C8021}"/>
                </a:ext>
              </a:extLst>
            </p:cNvPr>
            <p:cNvSpPr/>
            <p:nvPr/>
          </p:nvSpPr>
          <p:spPr>
            <a:xfrm>
              <a:off x="8123745" y="1370264"/>
              <a:ext cx="228508" cy="227552"/>
            </a:xfrm>
            <a:custGeom>
              <a:avLst/>
              <a:gdLst>
                <a:gd name="connsiteX0" fmla="*/ 215576 w 228508"/>
                <a:gd name="connsiteY0" fmla="*/ 90368 h 227552"/>
                <a:gd name="connsiteX1" fmla="*/ 138274 w 228508"/>
                <a:gd name="connsiteY1" fmla="*/ 13065 h 227552"/>
                <a:gd name="connsiteX2" fmla="*/ 76214 w 228508"/>
                <a:gd name="connsiteY2" fmla="*/ 13065 h 227552"/>
                <a:gd name="connsiteX3" fmla="*/ 0 w 228508"/>
                <a:gd name="connsiteY3" fmla="*/ 89279 h 227552"/>
                <a:gd name="connsiteX4" fmla="*/ 138274 w 228508"/>
                <a:gd name="connsiteY4" fmla="*/ 227552 h 227552"/>
                <a:gd name="connsiteX5" fmla="*/ 214487 w 228508"/>
                <a:gd name="connsiteY5" fmla="*/ 151339 h 227552"/>
                <a:gd name="connsiteX6" fmla="*/ 215576 w 228508"/>
                <a:gd name="connsiteY6" fmla="*/ 90368 h 22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508" h="227552">
                  <a:moveTo>
                    <a:pt x="215576" y="90368"/>
                  </a:moveTo>
                  <a:lnTo>
                    <a:pt x="138274" y="13065"/>
                  </a:lnTo>
                  <a:cubicBezTo>
                    <a:pt x="120853" y="-4355"/>
                    <a:pt x="93634" y="-4355"/>
                    <a:pt x="76214" y="13065"/>
                  </a:cubicBezTo>
                  <a:lnTo>
                    <a:pt x="0" y="89279"/>
                  </a:lnTo>
                  <a:lnTo>
                    <a:pt x="138274" y="227552"/>
                  </a:lnTo>
                  <a:lnTo>
                    <a:pt x="214487" y="151339"/>
                  </a:lnTo>
                  <a:cubicBezTo>
                    <a:pt x="232996" y="135007"/>
                    <a:pt x="232996" y="107788"/>
                    <a:pt x="215576" y="90368"/>
                  </a:cubicBezTo>
                  <a:close/>
                </a:path>
              </a:pathLst>
            </a:custGeom>
            <a:solidFill>
              <a:srgbClr val="F9B30D"/>
            </a:solidFill>
            <a:ln w="10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19" name="Immagine 18">
            <a:extLst>
              <a:ext uri="{FF2B5EF4-FFF2-40B4-BE49-F238E27FC236}">
                <a16:creationId xmlns:a16="http://schemas.microsoft.com/office/drawing/2014/main" id="{4A7D02C4-E126-1FC0-02E6-68FC21303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3013" y="3042824"/>
            <a:ext cx="2315787" cy="2100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796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4EC52-D573-7700-D73A-1F5B45E10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514" y="1207309"/>
            <a:ext cx="6681113" cy="31171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600" dirty="0"/>
              <a:t>Lo screening per il tumore del collo dell’utero nelle donne viene promosso con chiamata diretta da parte delle Aziende Sanitarie e il Medico di Medicina Generale (MMG) talvolta non si sente parte attiva del percorso di prevenzione dei suoi assistiti.</a:t>
            </a:r>
          </a:p>
          <a:p>
            <a:pPr marL="0" indent="0">
              <a:buNone/>
            </a:pPr>
            <a:r>
              <a:rPr lang="it-IT" sz="1600" dirty="0"/>
              <a:t>In realtà, </a:t>
            </a:r>
            <a:r>
              <a:rPr lang="it-IT" sz="1600" b="1" dirty="0">
                <a:solidFill>
                  <a:srgbClr val="82A1CC"/>
                </a:solidFill>
              </a:rPr>
              <a:t>il MMG riveste un ruolo fondamentale nella promozione delle attività di screening e di prevenzione anti-HPV</a:t>
            </a:r>
            <a:r>
              <a:rPr lang="it-IT" sz="1600" dirty="0"/>
              <a:t>, sia per le </a:t>
            </a:r>
            <a:r>
              <a:rPr lang="it-IT" sz="1600" b="1" dirty="0">
                <a:solidFill>
                  <a:srgbClr val="82A1CC"/>
                </a:solidFill>
              </a:rPr>
              <a:t>occasioni di contatto </a:t>
            </a:r>
            <a:r>
              <a:rPr lang="it-IT" sz="1600" dirty="0"/>
              <a:t>con le donne adulte target della vaccinazione, durante le quali può intervenire direttamente attraverso </a:t>
            </a:r>
            <a:r>
              <a:rPr lang="it-IT" sz="1600" b="1" dirty="0">
                <a:solidFill>
                  <a:srgbClr val="82A1CC"/>
                </a:solidFill>
              </a:rPr>
              <a:t>attività di counseling</a:t>
            </a:r>
            <a:r>
              <a:rPr lang="it-IT" sz="1600" dirty="0"/>
              <a:t>, sia per il </a:t>
            </a:r>
            <a:r>
              <a:rPr lang="it-IT" sz="1600" b="1" dirty="0">
                <a:solidFill>
                  <a:srgbClr val="82A1CC"/>
                </a:solidFill>
              </a:rPr>
              <a:t>rapporto di fiducia</a:t>
            </a:r>
            <a:r>
              <a:rPr lang="it-IT" sz="1600" dirty="0"/>
              <a:t> che il MMG può istituire con le pazienti, che gli conferisce un </a:t>
            </a:r>
            <a:r>
              <a:rPr lang="it-IT" sz="1600" b="1" dirty="0">
                <a:solidFill>
                  <a:srgbClr val="82A1CC"/>
                </a:solidFill>
              </a:rPr>
              <a:t>ruolo importante e attivo nelle scelte vaccinali</a:t>
            </a:r>
            <a:r>
              <a:rPr lang="it-IT" sz="1600" dirty="0"/>
              <a:t>.</a:t>
            </a:r>
          </a:p>
          <a:p>
            <a:pPr marL="0" indent="0">
              <a:buNone/>
            </a:pPr>
            <a:r>
              <a:rPr lang="it-IT" sz="1600" dirty="0"/>
              <a:t>È prioritario, pertanto, coinvolgere maggiormente la Medicina Generale nelle attività di screening e di prevenzione anti-HPV, migliorando le conoscenze dei professionisti e predisponendoli positivamente all’approccio con i pazienti target della vaccinazione.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5C6F574-8689-1B89-0CF6-AEB6E351FD40}"/>
              </a:ext>
            </a:extLst>
          </p:cNvPr>
          <p:cNvSpPr txBox="1"/>
          <p:nvPr/>
        </p:nvSpPr>
        <p:spPr>
          <a:xfrm>
            <a:off x="688514" y="4601578"/>
            <a:ext cx="82547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Signorelli C 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it-IT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Infezione da Papillomavirus umano e vaccinazione: conoscenze e ruolo dei medici di medicina generale</a:t>
            </a: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 Prev. 2014;38(6) Suppl 2:1-158.</a:t>
            </a:r>
          </a:p>
          <a:p>
            <a:r>
              <a:rPr lang="it-IT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Troha</a:t>
            </a: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it-IT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papillomavirus (HPV) infection and vaccination: knowledge and attitudes among healthcare professionals and the general public in Slovenia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Acta </a:t>
            </a:r>
            <a:r>
              <a:rPr lang="it-IT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Dermatovenerol</a:t>
            </a: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APA. 2018;27:59-64.</a:t>
            </a:r>
          </a:p>
        </p:txBody>
      </p:sp>
      <p:pic>
        <p:nvPicPr>
          <p:cNvPr id="9" name="Picture 4" descr="C:\Users\Utente\Desktop\aTOOL BOOK 25 maggio\1 EPATITE A DIFFUSIONE\INFERMIERA 1A2.png">
            <a:extLst>
              <a:ext uri="{FF2B5EF4-FFF2-40B4-BE49-F238E27FC236}">
                <a16:creationId xmlns:a16="http://schemas.microsoft.com/office/drawing/2014/main" id="{AEB2B393-58B9-734F-D85B-C7B60A9A7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28" y="1403498"/>
            <a:ext cx="1186957" cy="263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69A807-4F15-1096-F049-7504B7BE7476}"/>
              </a:ext>
            </a:extLst>
          </p:cNvPr>
          <p:cNvSpPr txBox="1"/>
          <p:nvPr/>
        </p:nvSpPr>
        <p:spPr>
          <a:xfrm>
            <a:off x="640308" y="91592"/>
            <a:ext cx="7440443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>
              <a:buClr>
                <a:srgbClr val="000000"/>
              </a:buClr>
            </a:pPr>
            <a:r>
              <a:rPr lang="it-IT" sz="2200" b="1" dirty="0">
                <a:solidFill>
                  <a:srgbClr val="F9B30D"/>
                </a:solidFill>
                <a:cs typeface="Arial"/>
                <a:sym typeface="Webdings" panose="05030102010509060703" pitchFamily="18" charset="2"/>
              </a:rPr>
              <a:t> </a:t>
            </a:r>
            <a:r>
              <a:rPr lang="it-IT" sz="2200" b="1" dirty="0">
                <a:solidFill>
                  <a:srgbClr val="44949E"/>
                </a:solidFill>
                <a:cs typeface="Arial"/>
                <a:sym typeface="Arial"/>
              </a:rPr>
              <a:t>Lo screening per il tumore del collo dell’utero: il ruolo del Medico di Medicina Generale </a:t>
            </a:r>
            <a:endParaRPr lang="it-IT" sz="2200" b="1" dirty="0">
              <a:solidFill>
                <a:srgbClr val="44949E"/>
              </a:solidFill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1381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CF03C3-2895-155F-6A5F-312105667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6089"/>
            <a:ext cx="7886700" cy="3263504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82A1CC"/>
                </a:solidFill>
              </a:rPr>
              <a:t>Registrazione della vaccinazione</a:t>
            </a:r>
            <a:r>
              <a:rPr lang="it-IT" dirty="0"/>
              <a:t>:</a:t>
            </a:r>
          </a:p>
          <a:p>
            <a:pPr marL="0" indent="0">
              <a:buNone/>
            </a:pPr>
            <a:endParaRPr lang="it-IT" sz="400" dirty="0"/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sulla piattaforma vaccinale regionale se presente;</a:t>
            </a:r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sul gestionale per la Medicina Generale in uso.</a:t>
            </a:r>
          </a:p>
          <a:p>
            <a:pPr lvl="1"/>
            <a:endParaRPr lang="it-IT" dirty="0"/>
          </a:p>
          <a:p>
            <a:pPr marL="342900" lvl="1" indent="0">
              <a:buNone/>
            </a:pPr>
            <a:endParaRPr lang="it-IT" dirty="0"/>
          </a:p>
          <a:p>
            <a:pPr lvl="3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A6F3BA-03B0-06BB-943C-06745C0F6C20}"/>
              </a:ext>
            </a:extLst>
          </p:cNvPr>
          <p:cNvSpPr txBox="1"/>
          <p:nvPr/>
        </p:nvSpPr>
        <p:spPr>
          <a:xfrm>
            <a:off x="571558" y="94282"/>
            <a:ext cx="8172392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>
              <a:buClr>
                <a:srgbClr val="000000"/>
              </a:buClr>
            </a:pPr>
            <a:r>
              <a:rPr lang="it-IT" sz="2200" b="1" dirty="0">
                <a:solidFill>
                  <a:srgbClr val="F9B30D"/>
                </a:solidFill>
                <a:cs typeface="Arial"/>
                <a:sym typeface="Webdings" panose="05030102010509060703" pitchFamily="18" charset="2"/>
              </a:rPr>
              <a:t> </a:t>
            </a:r>
            <a:r>
              <a:rPr lang="it-IT" sz="2200" b="1" dirty="0">
                <a:solidFill>
                  <a:srgbClr val="44949E"/>
                </a:solidFill>
                <a:cs typeface="Arial"/>
              </a:rPr>
              <a:t>Come organizzare la vaccinazione anti-HPV nello studio del MMG</a:t>
            </a:r>
            <a:r>
              <a:rPr lang="it-IT" sz="2200" b="1" dirty="0">
                <a:solidFill>
                  <a:srgbClr val="44949E"/>
                </a:solidFill>
                <a:cs typeface="Arial"/>
                <a:sym typeface="Arial"/>
              </a:rPr>
              <a:t>?</a:t>
            </a:r>
          </a:p>
        </p:txBody>
      </p:sp>
      <p:pic>
        <p:nvPicPr>
          <p:cNvPr id="10" name="Immagine 9" descr="Immagine che contiene testo, elettronico, computer, piazza&#10;&#10;Descrizione generata automaticamente">
            <a:extLst>
              <a:ext uri="{FF2B5EF4-FFF2-40B4-BE49-F238E27FC236}">
                <a16:creationId xmlns:a16="http://schemas.microsoft.com/office/drawing/2014/main" id="{C46149EE-03DE-5D5D-CCD8-5F4FC1AD7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3208" y="1627579"/>
            <a:ext cx="3277591" cy="3174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2663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CF03C3-2895-155F-6A5F-312105667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58" y="1108378"/>
            <a:ext cx="8364286" cy="3263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Lo </a:t>
            </a:r>
            <a:r>
              <a:rPr lang="it-IT" b="1" dirty="0">
                <a:solidFill>
                  <a:srgbClr val="82A1CC"/>
                </a:solidFill>
              </a:rPr>
              <a:t>screening per l’HPV </a:t>
            </a:r>
            <a:r>
              <a:rPr lang="it-IT" dirty="0"/>
              <a:t>rappresenta una fondamentale occasione di prevenzione per la donna di cui il </a:t>
            </a:r>
            <a:r>
              <a:rPr lang="it-IT" b="1" dirty="0">
                <a:solidFill>
                  <a:srgbClr val="82A1CC"/>
                </a:solidFill>
              </a:rPr>
              <a:t>MMG deve essere un valido promotore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La vaccinazione anti-HPV negli studi dei MMG non è ancora prevista in molte Regioni italiane.</a:t>
            </a:r>
          </a:p>
          <a:p>
            <a:pPr marL="0" indent="0">
              <a:buNone/>
            </a:pPr>
            <a:r>
              <a:rPr lang="it-IT" dirty="0"/>
              <a:t>In attesa di poter vaccinare direttamente contro l’HPV, il MMG può </a:t>
            </a:r>
            <a:r>
              <a:rPr lang="it-IT" b="1" dirty="0">
                <a:solidFill>
                  <a:srgbClr val="82A1CC"/>
                </a:solidFill>
              </a:rPr>
              <a:t>identificare gli inadempienti e i soggetti a rischio </a:t>
            </a:r>
            <a:r>
              <a:rPr lang="it-IT" dirty="0"/>
              <a:t>e </a:t>
            </a:r>
            <a:r>
              <a:rPr lang="it-IT" b="1" dirty="0">
                <a:solidFill>
                  <a:srgbClr val="82A1CC"/>
                </a:solidFill>
              </a:rPr>
              <a:t>fare attività di counseling, promuovendo la vaccinazione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Poiché non esiste alcun test di screening per l’HPV nel sesso maschile, il MMG deve porre </a:t>
            </a:r>
            <a:r>
              <a:rPr lang="it-IT" b="1" dirty="0">
                <a:solidFill>
                  <a:srgbClr val="82A1CC"/>
                </a:solidFill>
              </a:rPr>
              <a:t>particolare attenzione ai soggetti a rischio di contrarre l’infezione</a:t>
            </a:r>
            <a:r>
              <a:rPr lang="it-IT" dirty="0"/>
              <a:t> (HIV-positivi, MSM uomini che fanno sesso con uomini).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lvl="3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A679E1A-4C7C-0C31-CB9D-F04C02DCDC03}"/>
              </a:ext>
            </a:extLst>
          </p:cNvPr>
          <p:cNvSpPr txBox="1"/>
          <p:nvPr/>
        </p:nvSpPr>
        <p:spPr>
          <a:xfrm>
            <a:off x="571558" y="91592"/>
            <a:ext cx="8093977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>
              <a:buClr>
                <a:srgbClr val="000000"/>
              </a:buClr>
            </a:pPr>
            <a:r>
              <a:rPr lang="it-IT" sz="2200" b="1" dirty="0">
                <a:solidFill>
                  <a:srgbClr val="F9B30D"/>
                </a:solidFill>
                <a:cs typeface="Arial"/>
                <a:sym typeface="Webdings" panose="05030102010509060703" pitchFamily="18" charset="2"/>
              </a:rPr>
              <a:t> </a:t>
            </a:r>
            <a:r>
              <a:rPr lang="it-IT" sz="2200" b="1" dirty="0">
                <a:solidFill>
                  <a:srgbClr val="44949E"/>
                </a:solidFill>
                <a:cs typeface="Arial"/>
              </a:rPr>
              <a:t>Conclusioni</a:t>
            </a:r>
            <a:endParaRPr lang="it-IT" sz="2200" b="1" dirty="0">
              <a:solidFill>
                <a:srgbClr val="44949E"/>
              </a:solidFill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40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84A0D6-B4AB-DE01-2EB2-3F74C19C7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08" y="1199251"/>
            <a:ext cx="4787251" cy="3327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82A1CC"/>
                </a:solidFill>
              </a:rPr>
              <a:t>Pap-Test</a:t>
            </a:r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sz="1800" b="1" dirty="0"/>
              <a:t> </a:t>
            </a:r>
            <a:r>
              <a:rPr lang="it-IT" dirty="0"/>
              <a:t>Offerto gratuitamente ogni 3 anni alle donne </a:t>
            </a:r>
            <a:br>
              <a:rPr lang="it-IT" dirty="0"/>
            </a:br>
            <a:r>
              <a:rPr lang="it-IT" dirty="0"/>
              <a:t> dai 25 ai 30 anni.</a:t>
            </a:r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sz="1800" b="1" dirty="0"/>
              <a:t> </a:t>
            </a:r>
            <a:r>
              <a:rPr lang="it-IT" dirty="0"/>
              <a:t>Esame di completamento nelle donne dai 30 ai 64 anni, se positive all’HPV-DNA Test.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82A1CC"/>
                </a:solidFill>
              </a:rPr>
              <a:t>HPV-DNA Test</a:t>
            </a:r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sz="1800" b="1" dirty="0"/>
              <a:t> </a:t>
            </a:r>
            <a:r>
              <a:rPr lang="it-IT" dirty="0"/>
              <a:t>Maggior costo-efficacia del Pap-Test sopra i </a:t>
            </a:r>
            <a:br>
              <a:rPr lang="it-IT" dirty="0"/>
            </a:br>
            <a:r>
              <a:rPr lang="it-IT" dirty="0"/>
              <a:t> 30 anni di età.</a:t>
            </a:r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sz="1800" b="1" dirty="0"/>
              <a:t> </a:t>
            </a:r>
            <a:r>
              <a:rPr lang="it-IT" dirty="0"/>
              <a:t>Se negativo, da ripetere ogni 5 anni.</a:t>
            </a:r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sz="1800" b="1" dirty="0"/>
              <a:t> </a:t>
            </a:r>
            <a:r>
              <a:rPr lang="it-IT" dirty="0"/>
              <a:t>Se positivo, la paziente deve essere </a:t>
            </a:r>
            <a:br>
              <a:rPr lang="it-IT" dirty="0"/>
            </a:br>
            <a:r>
              <a:rPr lang="it-IT" dirty="0"/>
              <a:t> sottoposta al Pap-Test, che diventa un esame </a:t>
            </a:r>
            <a:br>
              <a:rPr lang="it-IT" dirty="0"/>
            </a:br>
            <a:r>
              <a:rPr lang="it-IT" dirty="0"/>
              <a:t> di completamento diagnostico.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57F9EE30-CA34-40BC-5D64-79F20DB15E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860493"/>
              </p:ext>
            </p:extLst>
          </p:nvPr>
        </p:nvGraphicFramePr>
        <p:xfrm>
          <a:off x="5289896" y="797443"/>
          <a:ext cx="3264194" cy="3814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D8C980CA-B731-6F6D-C458-BDB912D32C16}"/>
              </a:ext>
            </a:extLst>
          </p:cNvPr>
          <p:cNvSpPr txBox="1"/>
          <p:nvPr/>
        </p:nvSpPr>
        <p:spPr>
          <a:xfrm>
            <a:off x="589936" y="4912909"/>
            <a:ext cx="8554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Fontham</a:t>
            </a: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ETH </a:t>
            </a:r>
            <a:r>
              <a:rPr lang="it-IT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Cervical Cancer Screening for Individuals at Average Risk: 2020 Guideline Update from the American Cancer Society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Cancer J Clin. 2020;70:321-46.</a:t>
            </a:r>
            <a:endParaRPr lang="it-IT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9F8CC7A-17AC-2F78-7052-85EB6B1E128A}"/>
              </a:ext>
            </a:extLst>
          </p:cNvPr>
          <p:cNvSpPr txBox="1"/>
          <p:nvPr/>
        </p:nvSpPr>
        <p:spPr>
          <a:xfrm>
            <a:off x="640308" y="91592"/>
            <a:ext cx="7440443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>
              <a:buClr>
                <a:srgbClr val="000000"/>
              </a:buClr>
            </a:pPr>
            <a:r>
              <a:rPr lang="it-IT" sz="2200" b="1" dirty="0">
                <a:solidFill>
                  <a:srgbClr val="F9B30D"/>
                </a:solidFill>
                <a:cs typeface="Arial"/>
                <a:sym typeface="Webdings" panose="05030102010509060703" pitchFamily="18" charset="2"/>
              </a:rPr>
              <a:t> </a:t>
            </a:r>
            <a:r>
              <a:rPr lang="it-IT" sz="2200" b="1" dirty="0">
                <a:solidFill>
                  <a:srgbClr val="44949E"/>
                </a:solidFill>
                <a:cs typeface="Arial"/>
                <a:sym typeface="Arial"/>
              </a:rPr>
              <a:t>Lo screening per il tumore del collo dell’utero: il ruolo del Medico di Medicina Generale </a:t>
            </a:r>
            <a:endParaRPr lang="it-IT" sz="2200" b="1" dirty="0">
              <a:solidFill>
                <a:srgbClr val="44949E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65E21C1-3302-755A-AA7B-7D27A5D3D4A3}"/>
              </a:ext>
            </a:extLst>
          </p:cNvPr>
          <p:cNvSpPr txBox="1"/>
          <p:nvPr/>
        </p:nvSpPr>
        <p:spPr>
          <a:xfrm>
            <a:off x="640308" y="4611113"/>
            <a:ext cx="6706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NB. Per i protocolli da adottare tenere conto delle disposizioni regionali.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265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5B0B5A-56D8-966A-8210-7FC8F9630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84" y="1153464"/>
            <a:ext cx="5114311" cy="3639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Il </a:t>
            </a:r>
            <a:r>
              <a:rPr lang="it-IT" b="1" dirty="0">
                <a:solidFill>
                  <a:srgbClr val="82A1CC"/>
                </a:solidFill>
              </a:rPr>
              <a:t>test HPV non è validato nel maschio</a:t>
            </a:r>
            <a:r>
              <a:rPr lang="it-IT" dirty="0"/>
              <a:t>, pertanto non esiste un programma di screening organizzato che permetta la diagnosi precoce delle patologie HPV-correlate nell’uomo:</a:t>
            </a:r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sz="1800" b="1" dirty="0"/>
              <a:t> </a:t>
            </a:r>
            <a:r>
              <a:rPr lang="it-IT" dirty="0"/>
              <a:t>condilomi anali;</a:t>
            </a:r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sz="1800" b="1" dirty="0"/>
              <a:t> </a:t>
            </a:r>
            <a:r>
              <a:rPr lang="it-IT" dirty="0"/>
              <a:t>condilomi penieni;</a:t>
            </a:r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sz="1800" b="1" dirty="0"/>
              <a:t> </a:t>
            </a:r>
            <a:r>
              <a:rPr lang="it-IT" dirty="0"/>
              <a:t>carcinoma del pene;</a:t>
            </a:r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sz="1800" b="1" dirty="0"/>
              <a:t> </a:t>
            </a:r>
            <a:r>
              <a:rPr lang="it-IT" dirty="0"/>
              <a:t>carcinoma dell’ano;</a:t>
            </a:r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sz="1800" b="1" dirty="0"/>
              <a:t> </a:t>
            </a:r>
            <a:r>
              <a:rPr lang="it-IT" dirty="0"/>
              <a:t>carcinoma orofaringeo.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1364650-C642-2477-38A9-CA154F641057}"/>
              </a:ext>
            </a:extLst>
          </p:cNvPr>
          <p:cNvSpPr txBox="1"/>
          <p:nvPr/>
        </p:nvSpPr>
        <p:spPr>
          <a:xfrm>
            <a:off x="571558" y="101426"/>
            <a:ext cx="7801261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>
              <a:buClr>
                <a:srgbClr val="000000"/>
              </a:buClr>
            </a:pPr>
            <a:r>
              <a:rPr lang="it-IT" sz="2200" b="1" dirty="0">
                <a:solidFill>
                  <a:srgbClr val="F9B30D"/>
                </a:solidFill>
                <a:cs typeface="Arial"/>
                <a:sym typeface="Webdings" panose="05030102010509060703" pitchFamily="18" charset="2"/>
              </a:rPr>
              <a:t> </a:t>
            </a:r>
            <a:r>
              <a:rPr lang="it-IT" sz="2200" b="1" dirty="0">
                <a:solidFill>
                  <a:srgbClr val="44949E"/>
                </a:solidFill>
                <a:cs typeface="Arial"/>
                <a:sym typeface="Arial"/>
              </a:rPr>
              <a:t>La prevenzione nel maschio per le patologie HPV-correlate</a:t>
            </a:r>
            <a:endParaRPr lang="it-IT" sz="2200" b="1" dirty="0">
              <a:solidFill>
                <a:srgbClr val="44949E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" name="Immagine 8" descr="Immagine che contiene giocattolo, grafica vettoriale&#10;&#10;Descrizione generata automaticamente">
            <a:extLst>
              <a:ext uri="{FF2B5EF4-FFF2-40B4-BE49-F238E27FC236}">
                <a16:creationId xmlns:a16="http://schemas.microsoft.com/office/drawing/2014/main" id="{AC795843-7E0F-5E11-7FFB-5E329D429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961" y="657226"/>
            <a:ext cx="2844548" cy="4136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789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5B0B5A-56D8-966A-8210-7FC8F9630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Poiché non esiste alcun test di screening per l’HPV nel sesso maschile, il MMG deve porre </a:t>
            </a:r>
            <a:r>
              <a:rPr lang="it-IT" b="1" dirty="0">
                <a:solidFill>
                  <a:srgbClr val="82A1CC"/>
                </a:solidFill>
              </a:rPr>
              <a:t>particolare attenzione ai soggetti a rischio di contrarre l’infezione</a:t>
            </a:r>
            <a:r>
              <a:rPr lang="it-IT" dirty="0"/>
              <a:t>, come:</a:t>
            </a:r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sz="1800" b="1" dirty="0"/>
              <a:t> </a:t>
            </a:r>
            <a:r>
              <a:rPr lang="it-IT" dirty="0"/>
              <a:t>pazienti omosessuali e bisessuali;</a:t>
            </a:r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sz="1800" b="1" dirty="0"/>
              <a:t> </a:t>
            </a:r>
            <a:r>
              <a:rPr lang="it-IT" dirty="0"/>
              <a:t>con partner occasionali;</a:t>
            </a:r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sz="1800" b="1" dirty="0"/>
              <a:t> </a:t>
            </a:r>
            <a:r>
              <a:rPr lang="it-IT" dirty="0"/>
              <a:t>con partner positive e con lesioni cervicali;</a:t>
            </a:r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sz="1800" b="1" dirty="0"/>
              <a:t> </a:t>
            </a:r>
            <a:r>
              <a:rPr lang="it-IT" dirty="0"/>
              <a:t>soggetti che riferiscono lesioni anali o genitali;</a:t>
            </a:r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sz="1800" b="1" dirty="0"/>
              <a:t> </a:t>
            </a:r>
            <a:r>
              <a:rPr lang="it-IT" dirty="0"/>
              <a:t>pazienti immunodepressi.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CD39E1A-FB4F-2D46-3C1C-BFCDFCB773AF}"/>
              </a:ext>
            </a:extLst>
          </p:cNvPr>
          <p:cNvSpPr txBox="1"/>
          <p:nvPr/>
        </p:nvSpPr>
        <p:spPr>
          <a:xfrm>
            <a:off x="571558" y="101426"/>
            <a:ext cx="7801261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>
              <a:buClr>
                <a:srgbClr val="000000"/>
              </a:buClr>
            </a:pPr>
            <a:r>
              <a:rPr lang="it-IT" sz="2200" b="1" dirty="0">
                <a:solidFill>
                  <a:srgbClr val="F9B30D"/>
                </a:solidFill>
                <a:cs typeface="Arial"/>
                <a:sym typeface="Webdings" panose="05030102010509060703" pitchFamily="18" charset="2"/>
              </a:rPr>
              <a:t> </a:t>
            </a:r>
            <a:r>
              <a:rPr lang="it-IT" sz="2200" b="1" dirty="0">
                <a:solidFill>
                  <a:srgbClr val="44949E"/>
                </a:solidFill>
                <a:cs typeface="Arial"/>
                <a:sym typeface="Arial"/>
              </a:rPr>
              <a:t>La prevenzione nel maschio per le patologie HPV-correlate</a:t>
            </a:r>
            <a:endParaRPr lang="it-IT" sz="2200" b="1" dirty="0">
              <a:solidFill>
                <a:srgbClr val="44949E"/>
              </a:solidFill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03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E890B5EA-15F2-0702-4883-13650FBFBD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168935"/>
              </p:ext>
            </p:extLst>
          </p:nvPr>
        </p:nvGraphicFramePr>
        <p:xfrm>
          <a:off x="2521975" y="1156825"/>
          <a:ext cx="4586748" cy="3451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5D6E11-DCCD-084B-ED09-62F2A46CD6ED}"/>
              </a:ext>
            </a:extLst>
          </p:cNvPr>
          <p:cNvSpPr txBox="1"/>
          <p:nvPr/>
        </p:nvSpPr>
        <p:spPr>
          <a:xfrm>
            <a:off x="571558" y="94282"/>
            <a:ext cx="8093977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>
              <a:buClr>
                <a:srgbClr val="000000"/>
              </a:buClr>
            </a:pPr>
            <a:r>
              <a:rPr lang="it-IT" sz="2200" b="1" dirty="0">
                <a:solidFill>
                  <a:srgbClr val="F9B30D"/>
                </a:solidFill>
                <a:cs typeface="Arial"/>
                <a:sym typeface="Webdings" panose="05030102010509060703" pitchFamily="18" charset="2"/>
              </a:rPr>
              <a:t> </a:t>
            </a:r>
            <a:r>
              <a:rPr lang="it-IT" sz="2200" b="1" dirty="0">
                <a:solidFill>
                  <a:srgbClr val="44949E"/>
                </a:solidFill>
                <a:cs typeface="Arial"/>
                <a:sym typeface="Arial"/>
              </a:rPr>
              <a:t>Come promuovere lo screening e la vaccinazione anti-HPV </a:t>
            </a:r>
          </a:p>
          <a:p>
            <a:pPr marL="0" lvl="1">
              <a:buClr>
                <a:srgbClr val="000000"/>
              </a:buClr>
            </a:pPr>
            <a:r>
              <a:rPr lang="it-IT" sz="2200" b="1" dirty="0">
                <a:solidFill>
                  <a:srgbClr val="44949E"/>
                </a:solidFill>
                <a:cs typeface="Arial"/>
                <a:sym typeface="Arial"/>
              </a:rPr>
              <a:t>in Medicina Generale</a:t>
            </a:r>
            <a:endParaRPr lang="it-IT" sz="2200" b="1" dirty="0">
              <a:solidFill>
                <a:srgbClr val="44949E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" name="Elemento grafico 11" descr="Lente di ingrandimento con riempimento a tinta unita">
            <a:extLst>
              <a:ext uri="{FF2B5EF4-FFF2-40B4-BE49-F238E27FC236}">
                <a16:creationId xmlns:a16="http://schemas.microsoft.com/office/drawing/2014/main" id="{2B20A685-1B2F-E56E-82D5-535B1EB695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79294" y="2407444"/>
            <a:ext cx="914400" cy="914400"/>
          </a:xfrm>
          <a:prstGeom prst="rect">
            <a:avLst/>
          </a:prstGeom>
        </p:spPr>
      </p:pic>
      <p:pic>
        <p:nvPicPr>
          <p:cNvPr id="14" name="Elemento grafico 13" descr="Stretta di mano con riempimento a tinta unita">
            <a:extLst>
              <a:ext uri="{FF2B5EF4-FFF2-40B4-BE49-F238E27FC236}">
                <a16:creationId xmlns:a16="http://schemas.microsoft.com/office/drawing/2014/main" id="{8B216E1F-4329-2E25-0CBC-2DDA464437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93155" y="1257280"/>
            <a:ext cx="914400" cy="914400"/>
          </a:xfrm>
          <a:prstGeom prst="rect">
            <a:avLst/>
          </a:prstGeom>
        </p:spPr>
      </p:pic>
      <p:pic>
        <p:nvPicPr>
          <p:cNvPr id="16" name="Elemento grafico 15" descr="Segna Pollice su con riempimento a tinta unita">
            <a:extLst>
              <a:ext uri="{FF2B5EF4-FFF2-40B4-BE49-F238E27FC236}">
                <a16:creationId xmlns:a16="http://schemas.microsoft.com/office/drawing/2014/main" id="{4625FDF6-7AF3-2974-F8E5-D2973C2453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93155" y="3557550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545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F0AA7464-600A-F523-790E-E4931114B7FB}"/>
              </a:ext>
            </a:extLst>
          </p:cNvPr>
          <p:cNvSpPr/>
          <p:nvPr/>
        </p:nvSpPr>
        <p:spPr>
          <a:xfrm>
            <a:off x="765544" y="3359381"/>
            <a:ext cx="8093977" cy="1404006"/>
          </a:xfrm>
          <a:prstGeom prst="roundRect">
            <a:avLst/>
          </a:prstGeom>
          <a:gradFill flip="none" rotWithShape="1">
            <a:gsLst>
              <a:gs pos="0">
                <a:srgbClr val="44949E">
                  <a:tint val="66000"/>
                  <a:satMod val="160000"/>
                  <a:alpha val="50000"/>
                </a:srgbClr>
              </a:gs>
              <a:gs pos="50000">
                <a:srgbClr val="44949E">
                  <a:tint val="44500"/>
                  <a:satMod val="160000"/>
                  <a:alpha val="50000"/>
                </a:srgbClr>
              </a:gs>
              <a:gs pos="100000">
                <a:srgbClr val="44949E">
                  <a:tint val="23500"/>
                  <a:satMod val="160000"/>
                  <a:alpha val="5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FCC689-82BD-BCCA-DA0E-CD8DDBC6B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215" y="887465"/>
            <a:ext cx="7326319" cy="1796380"/>
          </a:xfrm>
        </p:spPr>
        <p:txBody>
          <a:bodyPr>
            <a:normAutofit/>
          </a:bodyPr>
          <a:lstStyle/>
          <a:p>
            <a:pPr marL="0" indent="0">
              <a:buClr>
                <a:srgbClr val="FFFF00"/>
              </a:buClr>
              <a:buNone/>
            </a:pPr>
            <a:r>
              <a:rPr lang="it-IT" dirty="0"/>
              <a:t>Il target della vaccinazione anti-HPV per il MMG:</a:t>
            </a:r>
          </a:p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adolescenti (maschi e femmine) provenienti dal pediatra di libera scelta e che spesso hanno i genitori già assistiti dal MMG;</a:t>
            </a:r>
          </a:p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donne e uomini adulti.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F594698-D86B-F435-4BEB-0FFBAF371E68}"/>
              </a:ext>
            </a:extLst>
          </p:cNvPr>
          <p:cNvSpPr txBox="1"/>
          <p:nvPr/>
        </p:nvSpPr>
        <p:spPr>
          <a:xfrm>
            <a:off x="571559" y="3431380"/>
            <a:ext cx="7955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44949E"/>
                </a:solidFill>
              </a:rPr>
              <a:t>FREQUENTI OCCASIONI DI CONTATTO CON IL MMG:</a:t>
            </a:r>
          </a:p>
          <a:p>
            <a:pPr algn="ctr"/>
            <a:r>
              <a:rPr lang="it-IT" sz="2000" b="1" dirty="0">
                <a:solidFill>
                  <a:srgbClr val="44949E"/>
                </a:solidFill>
              </a:rPr>
              <a:t>OCCORRONO NUOVI SPAZI E TEMPI </a:t>
            </a:r>
          </a:p>
          <a:p>
            <a:pPr algn="ctr"/>
            <a:r>
              <a:rPr lang="it-IT" sz="2000" b="1" dirty="0">
                <a:solidFill>
                  <a:srgbClr val="44949E"/>
                </a:solidFill>
              </a:rPr>
              <a:t>DA DEDICARE A QUESTI PAZIENTI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64E1453D-5B0C-7A5A-A775-5093D8AA3837}"/>
              </a:ext>
            </a:extLst>
          </p:cNvPr>
          <p:cNvSpPr/>
          <p:nvPr/>
        </p:nvSpPr>
        <p:spPr>
          <a:xfrm>
            <a:off x="3852357" y="2493897"/>
            <a:ext cx="1920350" cy="733806"/>
          </a:xfrm>
          <a:prstGeom prst="downArrow">
            <a:avLst>
              <a:gd name="adj1" fmla="val 54058"/>
              <a:gd name="adj2" fmla="val 50000"/>
            </a:avLst>
          </a:prstGeom>
          <a:solidFill>
            <a:srgbClr val="44949E"/>
          </a:solidFill>
          <a:ln>
            <a:solidFill>
              <a:srgbClr val="449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13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816E107-55B0-D549-92A9-F7DCBDC0BA16}"/>
              </a:ext>
            </a:extLst>
          </p:cNvPr>
          <p:cNvSpPr txBox="1"/>
          <p:nvPr/>
        </p:nvSpPr>
        <p:spPr>
          <a:xfrm>
            <a:off x="571558" y="91592"/>
            <a:ext cx="8093977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>
              <a:buClr>
                <a:srgbClr val="000000"/>
              </a:buClr>
            </a:pPr>
            <a:r>
              <a:rPr lang="it-IT" sz="2200" b="1" dirty="0">
                <a:solidFill>
                  <a:srgbClr val="F9B30D"/>
                </a:solidFill>
                <a:cs typeface="Arial"/>
                <a:sym typeface="Webdings" panose="05030102010509060703" pitchFamily="18" charset="2"/>
              </a:rPr>
              <a:t> </a:t>
            </a:r>
            <a:r>
              <a:rPr lang="it-IT" sz="2200" b="1" dirty="0">
                <a:solidFill>
                  <a:srgbClr val="44949E"/>
                </a:solidFill>
                <a:cs typeface="Arial"/>
                <a:sym typeface="Arial"/>
              </a:rPr>
              <a:t>Un rapporto di fiducia da costruire</a:t>
            </a:r>
            <a:endParaRPr lang="it-IT" sz="2200" b="1" dirty="0">
              <a:solidFill>
                <a:srgbClr val="44949E"/>
              </a:solidFill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547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F11373-BD9A-601D-1D05-F369DDED8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48" y="1241628"/>
            <a:ext cx="6750345" cy="3553656"/>
          </a:xfrm>
        </p:spPr>
        <p:txBody>
          <a:bodyPr>
            <a:normAutofit/>
          </a:bodyPr>
          <a:lstStyle/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 Attenta </a:t>
            </a:r>
            <a:r>
              <a:rPr lang="it-IT" b="1" dirty="0">
                <a:solidFill>
                  <a:srgbClr val="82A1CC"/>
                </a:solidFill>
              </a:rPr>
              <a:t>anamnesi personale e vaccinale</a:t>
            </a:r>
            <a:r>
              <a:rPr lang="it-IT" dirty="0"/>
              <a:t>.</a:t>
            </a:r>
          </a:p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Ricordare l’importanza di </a:t>
            </a:r>
            <a:r>
              <a:rPr lang="it-IT" b="1" dirty="0">
                <a:solidFill>
                  <a:srgbClr val="82A1CC"/>
                </a:solidFill>
              </a:rPr>
              <a:t>sottoporsi ai test di screening 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il tumore della cervice uterina. In particolare,</a:t>
            </a:r>
            <a:endParaRPr lang="it-IT" dirty="0"/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sz="2100" b="1" dirty="0">
                <a:solidFill>
                  <a:srgbClr val="82A1CC"/>
                </a:solidFill>
              </a:rPr>
              <a:t> tra i 25 e i 29 anni </a:t>
            </a:r>
            <a:r>
              <a:rPr lang="it-IT" sz="2100" dirty="0"/>
              <a:t>l’esame di riferimento è il </a:t>
            </a:r>
            <a:r>
              <a:rPr lang="it-IT" sz="2100" b="1" dirty="0">
                <a:solidFill>
                  <a:srgbClr val="82A1CC"/>
                </a:solidFill>
              </a:rPr>
              <a:t>Pap-Test</a:t>
            </a:r>
            <a:r>
              <a:rPr lang="it-IT" sz="2100" dirty="0"/>
              <a:t> da ripetere ogni 3 anni;</a:t>
            </a:r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sz="2100" b="1" dirty="0">
                <a:solidFill>
                  <a:srgbClr val="82A1CC"/>
                </a:solidFill>
              </a:rPr>
              <a:t> dai 30 anni</a:t>
            </a:r>
            <a:r>
              <a:rPr lang="it-IT" sz="2100" dirty="0"/>
              <a:t>, l’esame di riferimento è </a:t>
            </a:r>
            <a:r>
              <a:rPr lang="it-IT" sz="2100" b="1" dirty="0">
                <a:solidFill>
                  <a:srgbClr val="82A1CC"/>
                </a:solidFill>
              </a:rPr>
              <a:t>l’HPV-DNA</a:t>
            </a:r>
            <a:r>
              <a:rPr lang="it-IT" sz="2100" dirty="0"/>
              <a:t> </a:t>
            </a:r>
            <a:r>
              <a:rPr lang="it-IT" sz="2100" b="1" dirty="0">
                <a:solidFill>
                  <a:srgbClr val="82A1CC"/>
                </a:solidFill>
              </a:rPr>
              <a:t>Test</a:t>
            </a:r>
            <a:r>
              <a:rPr lang="it-IT" sz="2100" dirty="0"/>
              <a:t> da ripetere ogni 5 anni</a:t>
            </a:r>
            <a:r>
              <a:rPr lang="it-IT" sz="2000" dirty="0"/>
              <a:t>.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2D1AE5B-EA04-A703-8FA7-D1C047098AC5}"/>
              </a:ext>
            </a:extLst>
          </p:cNvPr>
          <p:cNvSpPr txBox="1"/>
          <p:nvPr/>
        </p:nvSpPr>
        <p:spPr>
          <a:xfrm>
            <a:off x="557270" y="94282"/>
            <a:ext cx="8093977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>
              <a:buClr>
                <a:srgbClr val="000000"/>
              </a:buClr>
            </a:pPr>
            <a:r>
              <a:rPr lang="it-IT" sz="2200" b="1" dirty="0">
                <a:solidFill>
                  <a:srgbClr val="F9B30D"/>
                </a:solidFill>
                <a:cs typeface="Arial"/>
                <a:sym typeface="Webdings" panose="05030102010509060703" pitchFamily="18" charset="2"/>
              </a:rPr>
              <a:t> </a:t>
            </a:r>
            <a:r>
              <a:rPr lang="it-IT" sz="2200" b="1" dirty="0">
                <a:solidFill>
                  <a:srgbClr val="44949E"/>
                </a:solidFill>
                <a:cs typeface="Arial"/>
                <a:sym typeface="Arial"/>
              </a:rPr>
              <a:t>Lo screening nella donna: cosa fare</a:t>
            </a:r>
            <a:endParaRPr lang="it-IT" sz="2200" b="1" dirty="0">
              <a:solidFill>
                <a:srgbClr val="44949E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73AD74E-E20E-D8F3-908E-FA17849D1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106" y="544086"/>
            <a:ext cx="1377652" cy="45051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250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F11373-BD9A-601D-1D05-F369DDED8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58" y="1291413"/>
            <a:ext cx="6357938" cy="3227424"/>
          </a:xfrm>
        </p:spPr>
        <p:txBody>
          <a:bodyPr>
            <a:normAutofit lnSpcReduction="10000"/>
          </a:bodyPr>
          <a:lstStyle/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sz="2300" dirty="0"/>
              <a:t> Attenta </a:t>
            </a:r>
            <a:r>
              <a:rPr lang="it-IT" sz="2300" b="1" dirty="0">
                <a:solidFill>
                  <a:srgbClr val="82A1CC"/>
                </a:solidFill>
              </a:rPr>
              <a:t>anamnesi personale e vaccinale</a:t>
            </a:r>
            <a:r>
              <a:rPr lang="it-IT" sz="2300" dirty="0"/>
              <a:t>. </a:t>
            </a:r>
          </a:p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sz="2300" b="1" dirty="0"/>
              <a:t> </a:t>
            </a:r>
            <a:r>
              <a:rPr lang="it-IT" sz="2300" b="1" dirty="0">
                <a:solidFill>
                  <a:srgbClr val="82A1CC"/>
                </a:solidFill>
              </a:rPr>
              <a:t>Identificazione dei soggetti a rischio e promozione delle strategie di prevenzione</a:t>
            </a:r>
            <a:r>
              <a:rPr lang="it-IT" sz="2300" dirty="0"/>
              <a:t>:</a:t>
            </a:r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sz="2100" dirty="0"/>
              <a:t> vaccinazione;	</a:t>
            </a:r>
          </a:p>
          <a:p>
            <a:pPr lvl="1"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sz="2100" dirty="0"/>
              <a:t> rapporti sessuali protetti (ricordare che non sono</a:t>
            </a:r>
            <a:br>
              <a:rPr lang="it-IT" sz="2100" dirty="0"/>
            </a:br>
            <a:r>
              <a:rPr lang="it-IT" sz="2100" dirty="0"/>
              <a:t> completamente sicuri!).</a:t>
            </a:r>
          </a:p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sz="2300" dirty="0"/>
              <a:t> Raccomandare di </a:t>
            </a:r>
            <a:r>
              <a:rPr lang="it-IT" sz="2300" b="1" dirty="0">
                <a:solidFill>
                  <a:srgbClr val="82A1CC"/>
                </a:solidFill>
              </a:rPr>
              <a:t>fare attenzione a ogni possibile </a:t>
            </a:r>
            <a:br>
              <a:rPr lang="it-IT" sz="2300" b="1" dirty="0">
                <a:solidFill>
                  <a:srgbClr val="82A1CC"/>
                </a:solidFill>
              </a:rPr>
            </a:br>
            <a:r>
              <a:rPr lang="it-IT" sz="2300" b="1" dirty="0">
                <a:solidFill>
                  <a:srgbClr val="82A1CC"/>
                </a:solidFill>
              </a:rPr>
              <a:t> lesione a livello anale, penieno, orofaringeo</a:t>
            </a:r>
            <a:r>
              <a:rPr lang="it-IT" sz="2300" dirty="0"/>
              <a:t>.</a:t>
            </a:r>
          </a:p>
          <a:p>
            <a:pPr>
              <a:buClr>
                <a:srgbClr val="F9B30D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sz="2300" b="1" dirty="0"/>
              <a:t> </a:t>
            </a:r>
            <a:r>
              <a:rPr lang="it-IT" sz="2300" b="1" dirty="0">
                <a:solidFill>
                  <a:srgbClr val="82A1CC"/>
                </a:solidFill>
              </a:rPr>
              <a:t>Visitare</a:t>
            </a:r>
            <a:r>
              <a:rPr lang="it-IT" sz="2300" dirty="0"/>
              <a:t>!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9566F8-72E4-F398-EF0E-A48A5397A973}"/>
              </a:ext>
            </a:extLst>
          </p:cNvPr>
          <p:cNvSpPr txBox="1"/>
          <p:nvPr/>
        </p:nvSpPr>
        <p:spPr>
          <a:xfrm>
            <a:off x="571558" y="94282"/>
            <a:ext cx="8093977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>
              <a:buClr>
                <a:srgbClr val="000000"/>
              </a:buClr>
            </a:pPr>
            <a:r>
              <a:rPr lang="it-IT" sz="2200" b="1" dirty="0">
                <a:solidFill>
                  <a:srgbClr val="F9B30D"/>
                </a:solidFill>
                <a:cs typeface="Arial"/>
                <a:sym typeface="Webdings" panose="05030102010509060703" pitchFamily="18" charset="2"/>
              </a:rPr>
              <a:t> </a:t>
            </a:r>
            <a:r>
              <a:rPr lang="it-IT" sz="2200" b="1" dirty="0">
                <a:solidFill>
                  <a:srgbClr val="44949E"/>
                </a:solidFill>
                <a:cs typeface="Arial"/>
                <a:sym typeface="Arial"/>
              </a:rPr>
              <a:t>Lo screening nell’uomo: cosa fare</a:t>
            </a:r>
            <a:endParaRPr lang="it-IT" sz="2200" b="1" dirty="0">
              <a:solidFill>
                <a:srgbClr val="44949E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Immagine 1" descr="Immagine che contiene giocattolo, grafica vettoriale&#10;&#10;Descrizione generata automaticamente">
            <a:extLst>
              <a:ext uri="{FF2B5EF4-FFF2-40B4-BE49-F238E27FC236}">
                <a16:creationId xmlns:a16="http://schemas.microsoft.com/office/drawing/2014/main" id="{6CAEC5F1-53F4-FCE6-76A9-5503942DC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9"/>
          <a:stretch/>
        </p:blipFill>
        <p:spPr>
          <a:xfrm>
            <a:off x="7086600" y="512719"/>
            <a:ext cx="1257557" cy="4291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73721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2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1603</TotalTime>
  <Words>1670</Words>
  <Application>Microsoft Office PowerPoint</Application>
  <PresentationFormat>On-screen Show (16:9)</PresentationFormat>
  <Paragraphs>141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Avenir Next LT Pro</vt:lpstr>
      <vt:lpstr>Calibri</vt:lpstr>
      <vt:lpstr>Calibri Light</vt:lpstr>
      <vt:lpstr>Times New Roman</vt:lpstr>
      <vt:lpstr>Wingdings 3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Applicazioni pratiche per lo screening e la vaccinazione anti HPV in Medicina Generale</dc:title>
  <dc:creator>Mirene Anna Luciani</dc:creator>
  <cp:lastModifiedBy>Dell'Unto, Simone</cp:lastModifiedBy>
  <cp:revision>44</cp:revision>
  <dcterms:created xsi:type="dcterms:W3CDTF">2022-10-31T02:50:30Z</dcterms:created>
  <dcterms:modified xsi:type="dcterms:W3CDTF">2025-05-30T07:40:49Z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374CADBE-94CC-4E6A-BC4F-70006B2A7FC1</vt:lpwstr>
  </property>
  <property fmtid="{D5CDD505-2E9C-101B-9397-08002B2CF9AE}" pid="3" name="ArticulatePath">
    <vt:lpwstr>4_SlidekitLUCIANI_Applicazioni pratiche per lo screening e la vaccinazione anti HPV in Medicina Generale</vt:lpwstr>
  </property>
  <property fmtid="{D5CDD505-2E9C-101B-9397-08002B2CF9AE}" pid="4" name="MSIP_Label_13a2bcae-c6d6-4638-b2bd-c224461f9995_Enabled">
    <vt:lpwstr>true</vt:lpwstr>
  </property>
  <property fmtid="{D5CDD505-2E9C-101B-9397-08002B2CF9AE}" pid="5" name="MSIP_Label_13a2bcae-c6d6-4638-b2bd-c224461f9995_SetDate">
    <vt:lpwstr>2025-05-30T07:40:45Z</vt:lpwstr>
  </property>
  <property fmtid="{D5CDD505-2E9C-101B-9397-08002B2CF9AE}" pid="6" name="MSIP_Label_13a2bcae-c6d6-4638-b2bd-c224461f9995_Method">
    <vt:lpwstr>Privileged</vt:lpwstr>
  </property>
  <property fmtid="{D5CDD505-2E9C-101B-9397-08002B2CF9AE}" pid="7" name="MSIP_Label_13a2bcae-c6d6-4638-b2bd-c224461f9995_Name">
    <vt:lpwstr>Italian - Not Classified</vt:lpwstr>
  </property>
  <property fmtid="{D5CDD505-2E9C-101B-9397-08002B2CF9AE}" pid="8" name="MSIP_Label_13a2bcae-c6d6-4638-b2bd-c224461f9995_SiteId">
    <vt:lpwstr>a00de4ec-48a8-43a6-be74-e31274e2060d</vt:lpwstr>
  </property>
  <property fmtid="{D5CDD505-2E9C-101B-9397-08002B2CF9AE}" pid="9" name="MSIP_Label_13a2bcae-c6d6-4638-b2bd-c224461f9995_ActionId">
    <vt:lpwstr>5a7ea066-7f82-4fdc-85c4-52afeb86099d</vt:lpwstr>
  </property>
  <property fmtid="{D5CDD505-2E9C-101B-9397-08002B2CF9AE}" pid="10" name="MSIP_Label_13a2bcae-c6d6-4638-b2bd-c224461f9995_ContentBits">
    <vt:lpwstr>0</vt:lpwstr>
  </property>
</Properties>
</file>