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3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46"/>
  </p:notesMasterIdLst>
  <p:handoutMasterIdLst>
    <p:handoutMasterId r:id="rId47"/>
  </p:handoutMasterIdLst>
  <p:sldIdLst>
    <p:sldId id="2740" r:id="rId2"/>
    <p:sldId id="2731" r:id="rId3"/>
    <p:sldId id="2792" r:id="rId4"/>
    <p:sldId id="2793" r:id="rId5"/>
    <p:sldId id="2794" r:id="rId6"/>
    <p:sldId id="2797" r:id="rId7"/>
    <p:sldId id="2772" r:id="rId8"/>
    <p:sldId id="2799" r:id="rId9"/>
    <p:sldId id="2815" r:id="rId10"/>
    <p:sldId id="270" r:id="rId11"/>
    <p:sldId id="2814" r:id="rId12"/>
    <p:sldId id="2721" r:id="rId13"/>
    <p:sldId id="643" r:id="rId14"/>
    <p:sldId id="2728" r:id="rId15"/>
    <p:sldId id="2743" r:id="rId16"/>
    <p:sldId id="2719" r:id="rId17"/>
    <p:sldId id="2744" r:id="rId18"/>
    <p:sldId id="2722" r:id="rId19"/>
    <p:sldId id="272" r:id="rId20"/>
    <p:sldId id="2801" r:id="rId21"/>
    <p:sldId id="2802" r:id="rId22"/>
    <p:sldId id="2745" r:id="rId23"/>
    <p:sldId id="681" r:id="rId24"/>
    <p:sldId id="2746" r:id="rId25"/>
    <p:sldId id="1131" r:id="rId26"/>
    <p:sldId id="1134" r:id="rId27"/>
    <p:sldId id="2804" r:id="rId28"/>
    <p:sldId id="368" r:id="rId29"/>
    <p:sldId id="268" r:id="rId30"/>
    <p:sldId id="2773" r:id="rId31"/>
    <p:sldId id="2762" r:id="rId32"/>
    <p:sldId id="2765" r:id="rId33"/>
    <p:sldId id="2766" r:id="rId34"/>
    <p:sldId id="2767" r:id="rId35"/>
    <p:sldId id="2777" r:id="rId36"/>
    <p:sldId id="2768" r:id="rId37"/>
    <p:sldId id="2787" r:id="rId38"/>
    <p:sldId id="2809" r:id="rId39"/>
    <p:sldId id="2810" r:id="rId40"/>
    <p:sldId id="2811" r:id="rId41"/>
    <p:sldId id="2788" r:id="rId42"/>
    <p:sldId id="2790" r:id="rId43"/>
    <p:sldId id="2808" r:id="rId44"/>
    <p:sldId id="2805" r:id="rId45"/>
  </p:sldIdLst>
  <p:sldSz cx="9144000" cy="5143500" type="screen16x9"/>
  <p:notesSz cx="9926638" cy="6797675"/>
  <p:custDataLst>
    <p:tags r:id="rId48"/>
  </p:custDataLst>
  <p:defaultTextStyle>
    <a:defPPr>
      <a:defRPr lang="it-IT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27B57C-90B4-38BB-535D-D0A78F2935A9}" name="Office 1 - Carocci Editore S.p.A." initials="O1CES" userId="Office 1 - Carocci Editore S.p.A.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ck &amp; Co., Inc." initials="M&amp;C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464"/>
    <a:srgbClr val="000000"/>
    <a:srgbClr val="44949E"/>
    <a:srgbClr val="82A1CC"/>
    <a:srgbClr val="F9B30D"/>
    <a:srgbClr val="A968A8"/>
    <a:srgbClr val="005493"/>
    <a:srgbClr val="FFFF66"/>
    <a:srgbClr val="0096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45" autoAdjust="0"/>
    <p:restoredTop sz="50089" autoAdjust="0"/>
  </p:normalViewPr>
  <p:slideViewPr>
    <p:cSldViewPr snapToGrid="0">
      <p:cViewPr varScale="1">
        <p:scale>
          <a:sx n="98" d="100"/>
          <a:sy n="98" d="100"/>
        </p:scale>
        <p:origin x="388" y="60"/>
      </p:cViewPr>
      <p:guideLst>
        <p:guide orient="horz" pos="2160"/>
        <p:guide pos="384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A25CC5B-FEA5-49B6-9628-345A3C6988AF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C542A2D-82BB-4A9D-B8D4-69BCFA625A4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0722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872" cy="3407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23125" y="1"/>
            <a:ext cx="4301872" cy="3407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22DC0-9E79-400E-A7E5-0A6DD59D7FA7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2993" y="3271972"/>
            <a:ext cx="7940654" cy="267599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456907"/>
            <a:ext cx="4301872" cy="3407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23125" y="6456907"/>
            <a:ext cx="4301872" cy="3407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2FF99-F5A1-4DD0-A31D-7194456CBC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11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F1EC0-42A0-48B7-B7E0-07038CFB4C9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824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E2BF-CFB8-4207-92F1-52B43F411045}" type="slidenum">
              <a:rPr lang="it-IT" smtClean="0"/>
              <a:t>24</a:t>
            </a:fld>
            <a:endParaRPr lang="it-IT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BC13421A-0BBE-4AF4-8B3E-A4F8229273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4935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E77B-84C6-4421-866B-E5994354ADB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226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E77B-84C6-4421-866B-E5994354ADB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909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BC6C5-D3CD-4D85-A824-ADB49D3CAB0A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821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18FC-A47E-4602-B0C7-1DA38CD1CB99}" type="slidenum">
              <a:rPr lang="it-IT" smtClean="0"/>
              <a:t>12</a:t>
            </a:fld>
            <a:endParaRPr lang="it-IT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83D1E255-DE45-478F-88D2-F5E42B611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90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18FC-A47E-4602-B0C7-1DA38CD1CB99}" type="slidenum">
              <a:rPr lang="it-IT" smtClean="0"/>
              <a:t>13</a:t>
            </a:fld>
            <a:endParaRPr lang="it-IT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A62D5F08-A2FC-4E85-B3F4-621A7E6734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984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18FC-A47E-4602-B0C7-1DA38CD1CB99}" type="slidenum">
              <a:rPr lang="it-IT" smtClean="0"/>
              <a:t>15</a:t>
            </a:fld>
            <a:endParaRPr lang="it-IT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9975EA39-7E6C-4FB5-9B09-B05977B9F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894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D681-7867-E949-A3D2-41DDE609BED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035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D681-7867-E949-A3D2-41DDE609BED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75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18FC-A47E-4602-B0C7-1DA38CD1CB9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3908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4463" y="750888"/>
            <a:ext cx="6677025" cy="3756025"/>
          </a:xfrm>
        </p:spPr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D9CAA-62DC-4281-89B6-DB8CE43F575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B61AFA32-77A7-4DBE-8558-A123528F1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5717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18FC-A47E-4602-B0C7-1DA38CD1CB99}" type="slidenum">
              <a:rPr lang="it-IT" smtClean="0"/>
              <a:t>23</a:t>
            </a:fld>
            <a:endParaRPr lang="it-IT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48998B07-B9BE-45EF-9074-98EBEBC90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475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801679"/>
      </p:ext>
    </p:extLst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095517"/>
      </p:ext>
    </p:extLst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0163999"/>
      </p:ext>
    </p:extLst>
  </p:cSld>
  <p:clrMapOvr>
    <a:masterClrMapping/>
  </p:clrMapOvr>
  <p:transition spd="med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155172"/>
      </p:ext>
    </p:extLst>
  </p:cSld>
  <p:clrMapOvr>
    <a:masterClrMapping/>
  </p:clrMapOvr>
  <p:transition spd="med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36ED8-F304-3E4F-8990-2C9B29F4F069}" type="slidenum">
              <a:rPr lang="nb-NO" smtClean="0"/>
              <a:t>‹#›</a:t>
            </a:fld>
            <a:endParaRPr lang="nb-NO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6141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640511"/>
            <a:ext cx="7886700" cy="627506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E6CED-1BC9-44C8-8226-7765D66B7C45}" type="datetimeFigureOut">
              <a:rPr lang="it-IT"/>
              <a:pPr>
                <a:defRPr/>
              </a:pPr>
              <a:t>30/05/2025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8366F-A983-4D18-90A2-04E6DC41BE53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4617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640511"/>
            <a:ext cx="7886700" cy="627506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E6CED-1BC9-44C8-8226-7765D66B7C45}" type="datetimeFigureOut">
              <a:rPr lang="it-IT"/>
              <a:pPr>
                <a:defRPr/>
              </a:pPr>
              <a:t>30/05/2025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8366F-A983-4D18-90A2-04E6DC41BE53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5202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640511"/>
            <a:ext cx="7886700" cy="627506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E6CED-1BC9-44C8-8226-7765D66B7C45}" type="datetimeFigureOut">
              <a:rPr lang="it-IT"/>
              <a:pPr>
                <a:defRPr/>
              </a:pPr>
              <a:t>30/05/2025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8366F-A983-4D18-90A2-04E6DC41BE53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111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715343"/>
      </p:ext>
    </p:extLst>
  </p:cSld>
  <p:clrMapOvr>
    <a:masterClrMapping/>
  </p:clrMapOvr>
  <p:transition spd="med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363899"/>
      </p:ext>
    </p:extLst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772732"/>
      </p:ext>
    </p:extLst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0202143"/>
      </p:ext>
    </p:extLst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6739075"/>
      </p:ext>
    </p:extLst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1808717"/>
      </p:ext>
    </p:extLst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2465114"/>
      </p:ext>
    </p:extLst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5/30/2025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628137"/>
      </p:ext>
    </p:extLst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3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4" r:id="rId14"/>
    <p:sldLayoutId id="2147483725" r:id="rId15"/>
    <p:sldLayoutId id="2147483728" r:id="rId16"/>
  </p:sldLayoutIdLst>
  <p:transition spd="med">
    <p:circl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9472E6-DABE-656E-00D3-B2733C286031}"/>
              </a:ext>
            </a:extLst>
          </p:cNvPr>
          <p:cNvSpPr txBox="1"/>
          <p:nvPr/>
        </p:nvSpPr>
        <p:spPr>
          <a:xfrm>
            <a:off x="117986" y="3869247"/>
            <a:ext cx="889327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44949E"/>
                </a:solidFill>
              </a:rPr>
              <a:t>Come facilitare lo screening e la vaccinazione anti-HPV nelle donne adulte: strategie della sanità pubblica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4728707"/>
      </p:ext>
    </p:extLst>
  </p:cSld>
  <p:clrMapOvr>
    <a:masterClrMapping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E349D7E-EBE0-844E-88A9-F3325BF62558}"/>
              </a:ext>
            </a:extLst>
          </p:cNvPr>
          <p:cNvSpPr/>
          <p:nvPr/>
        </p:nvSpPr>
        <p:spPr>
          <a:xfrm>
            <a:off x="667028" y="961585"/>
            <a:ext cx="8476972" cy="413190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85750" indent="-285750">
              <a:spcBef>
                <a:spcPts val="338"/>
              </a:spcBef>
              <a:spcAft>
                <a:spcPts val="338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600" b="1" spc="-38" dirty="0">
                <a:solidFill>
                  <a:srgbClr val="82A1CC"/>
                </a:solidFill>
                <a:latin typeface="+mj-lt"/>
                <a:cs typeface="Arial"/>
              </a:rPr>
              <a:t>Recupero vaccinale </a:t>
            </a:r>
            <a:r>
              <a:rPr lang="it-IT" sz="1600" spc="-38" dirty="0">
                <a:latin typeface="+mj-lt"/>
                <a:cs typeface="Arial"/>
              </a:rPr>
              <a:t>(</a:t>
            </a:r>
            <a:r>
              <a:rPr lang="it-IT" sz="1600" b="1" spc="-38" dirty="0">
                <a:solidFill>
                  <a:srgbClr val="82A1CC"/>
                </a:solidFill>
                <a:latin typeface="+mj-lt"/>
                <a:cs typeface="Arial"/>
              </a:rPr>
              <a:t>catch-up</a:t>
            </a:r>
            <a:r>
              <a:rPr lang="it-IT" sz="1600" spc="-38" dirty="0">
                <a:latin typeface="+mj-lt"/>
                <a:cs typeface="Arial"/>
              </a:rPr>
              <a:t>) routinario per le donne </a:t>
            </a:r>
            <a:r>
              <a:rPr lang="it-IT" sz="1600" b="1" spc="-38" dirty="0">
                <a:solidFill>
                  <a:srgbClr val="82A1CC"/>
                </a:solidFill>
                <a:latin typeface="+mj-lt"/>
                <a:cs typeface="Arial"/>
              </a:rPr>
              <a:t>almeno fino a 26 anni compiuti</a:t>
            </a:r>
            <a:r>
              <a:rPr lang="it-IT" sz="1600" spc="-38" dirty="0">
                <a:latin typeface="+mj-lt"/>
                <a:cs typeface="Arial"/>
              </a:rPr>
              <a:t> e per gli uomini </a:t>
            </a:r>
            <a:r>
              <a:rPr lang="it-IT" sz="1600" b="1" spc="-38" dirty="0">
                <a:solidFill>
                  <a:srgbClr val="82A1CC"/>
                </a:solidFill>
                <a:latin typeface="+mj-lt"/>
                <a:cs typeface="Arial"/>
              </a:rPr>
              <a:t>almeno fino a 18 anni compresi</a:t>
            </a:r>
            <a:r>
              <a:rPr lang="it-IT" sz="1600" spc="-38" dirty="0">
                <a:latin typeface="+mj-lt"/>
                <a:cs typeface="Arial"/>
              </a:rPr>
              <a:t>, qualora non siano stati precedentemente vaccinati o non abbiano completato il ciclo vaccinale*. </a:t>
            </a:r>
          </a:p>
          <a:p>
            <a:pPr marL="285750" indent="-285750">
              <a:spcBef>
                <a:spcPts val="338"/>
              </a:spcBef>
              <a:spcAft>
                <a:spcPts val="338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600" b="1" spc="-38" dirty="0">
                <a:solidFill>
                  <a:srgbClr val="82A1CC"/>
                </a:solidFill>
                <a:latin typeface="+mj-lt"/>
                <a:cs typeface="Arial"/>
              </a:rPr>
              <a:t>Donne di 25 anni di età</a:t>
            </a:r>
            <a:r>
              <a:rPr lang="it-IT" sz="1600" dirty="0">
                <a:latin typeface="+mj-lt"/>
              </a:rPr>
              <a:t>, anche </a:t>
            </a:r>
            <a:r>
              <a:rPr lang="it-IT" sz="1600" b="1" dirty="0">
                <a:solidFill>
                  <a:srgbClr val="82A1CC"/>
                </a:solidFill>
                <a:latin typeface="+mj-lt"/>
              </a:rPr>
              <a:t>utilizzando l’occasione opportuna della chiamata al primo screening per la citologia cervicale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</a:p>
          <a:p>
            <a:pPr marL="285750" indent="-285750">
              <a:spcBef>
                <a:spcPts val="338"/>
              </a:spcBef>
              <a:spcAft>
                <a:spcPts val="338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600" b="1" spc="-38" dirty="0">
                <a:solidFill>
                  <a:srgbClr val="82A1CC"/>
                </a:solidFill>
                <a:latin typeface="+mj-lt"/>
                <a:cs typeface="Arial"/>
              </a:rPr>
              <a:t>Donne &gt;25 anni di età</a:t>
            </a:r>
            <a:r>
              <a:rPr lang="it-IT" sz="1600" spc="-38" dirty="0">
                <a:latin typeface="+mj-lt"/>
                <a:cs typeface="Arial"/>
              </a:rPr>
              <a:t>.</a:t>
            </a:r>
            <a:endParaRPr lang="it-IT" sz="1600" dirty="0">
              <a:latin typeface="+mj-lt"/>
            </a:endParaRPr>
          </a:p>
          <a:p>
            <a:pPr marL="285750" lvl="1" indent="-285750">
              <a:spcBef>
                <a:spcPts val="338"/>
              </a:spcBef>
              <a:spcAft>
                <a:spcPts val="338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600" b="1" spc="-38" dirty="0">
                <a:solidFill>
                  <a:srgbClr val="82A1CC"/>
                </a:solidFill>
                <a:latin typeface="+mj-lt"/>
                <a:cs typeface="Arial"/>
              </a:rPr>
              <a:t>Categorie a maggior rischio </a:t>
            </a:r>
            <a:r>
              <a:rPr lang="it-IT" sz="1600" b="1" dirty="0">
                <a:solidFill>
                  <a:srgbClr val="82A1CC"/>
                </a:solidFill>
                <a:latin typeface="+mj-lt"/>
              </a:rPr>
              <a:t>di infezione da HPV</a:t>
            </a:r>
            <a:r>
              <a:rPr lang="it-IT" sz="1600" dirty="0">
                <a:latin typeface="+mj-lt"/>
              </a:rPr>
              <a:t>: </a:t>
            </a:r>
          </a:p>
          <a:p>
            <a:pPr marL="490538" lvl="2" indent="-285750">
              <a:spcBef>
                <a:spcPts val="338"/>
              </a:spcBef>
              <a:spcAft>
                <a:spcPts val="338"/>
              </a:spcAft>
              <a:buClr>
                <a:srgbClr val="F9B30D"/>
              </a:buClr>
              <a:buSzPct val="80000"/>
              <a:buFont typeface="Wingdings" panose="05000000000000000000" pitchFamily="2" charset="2"/>
              <a:buChar char="Ø"/>
            </a:pPr>
            <a:r>
              <a:rPr lang="it-IT" sz="1600" dirty="0">
                <a:latin typeface="+mj-lt"/>
              </a:rPr>
              <a:t>popolazione degli </a:t>
            </a:r>
            <a:r>
              <a:rPr lang="it-IT" sz="1600" spc="-38" dirty="0">
                <a:latin typeface="+mj-lt"/>
                <a:cs typeface="Arial"/>
              </a:rPr>
              <a:t>MSM</a:t>
            </a:r>
            <a:r>
              <a:rPr lang="it-IT" sz="1600" baseline="300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 err="1">
                <a:latin typeface="+mj-lt"/>
              </a:rPr>
              <a:t>uomini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che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hanno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rapporti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sessuali</a:t>
            </a:r>
            <a:r>
              <a:rPr lang="en-US" sz="1600" dirty="0">
                <a:latin typeface="+mj-lt"/>
              </a:rPr>
              <a:t> con </a:t>
            </a:r>
            <a:r>
              <a:rPr lang="en-US" sz="1600" dirty="0" err="1">
                <a:latin typeface="+mj-lt"/>
              </a:rPr>
              <a:t>altri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uomini</a:t>
            </a:r>
            <a:r>
              <a:rPr lang="en-US" sz="1600" dirty="0">
                <a:latin typeface="+mj-lt"/>
              </a:rPr>
              <a:t>)</a:t>
            </a:r>
            <a:r>
              <a:rPr lang="it-IT" sz="1600" dirty="0">
                <a:latin typeface="+mj-lt"/>
              </a:rPr>
              <a:t>;</a:t>
            </a:r>
          </a:p>
          <a:p>
            <a:pPr marL="490538" lvl="2" indent="-285750">
              <a:spcBef>
                <a:spcPts val="338"/>
              </a:spcBef>
              <a:spcAft>
                <a:spcPts val="338"/>
              </a:spcAft>
              <a:buClr>
                <a:srgbClr val="F9B30D"/>
              </a:buClr>
              <a:buSzPct val="80000"/>
              <a:buFont typeface="Wingdings" panose="05000000000000000000" pitchFamily="2" charset="2"/>
              <a:buChar char="Ø"/>
            </a:pPr>
            <a:r>
              <a:rPr lang="it-IT" sz="1600" dirty="0">
                <a:latin typeface="+mj-lt"/>
              </a:rPr>
              <a:t>soggetti di qualsiasi età e di entrambi i sessi affetti da </a:t>
            </a:r>
            <a:r>
              <a:rPr lang="it-IT" sz="1600" spc="-38" dirty="0">
                <a:latin typeface="+mj-lt"/>
                <a:cs typeface="Arial"/>
              </a:rPr>
              <a:t>infezione da HIV </a:t>
            </a:r>
            <a:r>
              <a:rPr lang="it-IT" sz="1600" dirty="0">
                <a:latin typeface="+mj-lt"/>
              </a:rPr>
              <a:t>e da </a:t>
            </a:r>
            <a:r>
              <a:rPr lang="it-IT" sz="1600" spc="-38" dirty="0">
                <a:latin typeface="+mj-lt"/>
                <a:cs typeface="Arial"/>
              </a:rPr>
              <a:t>altre condizioni di </a:t>
            </a:r>
            <a:r>
              <a:rPr lang="it-IT" sz="1600" spc="-38" dirty="0" err="1">
                <a:latin typeface="+mj-lt"/>
                <a:cs typeface="Arial"/>
              </a:rPr>
              <a:t>immuno</a:t>
            </a:r>
            <a:r>
              <a:rPr lang="it-IT" sz="1600" spc="-38" dirty="0">
                <a:latin typeface="+mj-lt"/>
                <a:cs typeface="Arial"/>
              </a:rPr>
              <a:t>-compromissione</a:t>
            </a:r>
            <a:r>
              <a:rPr lang="it-IT" sz="1600" dirty="0">
                <a:latin typeface="+mj-lt"/>
              </a:rPr>
              <a:t>;</a:t>
            </a:r>
          </a:p>
          <a:p>
            <a:pPr marL="490538" lvl="1" indent="-285750">
              <a:spcBef>
                <a:spcPts val="338"/>
              </a:spcBef>
              <a:spcAft>
                <a:spcPts val="338"/>
              </a:spcAft>
              <a:buClr>
                <a:srgbClr val="F9B30D"/>
              </a:buClr>
              <a:buSzPct val="80000"/>
              <a:buFont typeface="Wingdings" panose="05000000000000000000" pitchFamily="2" charset="2"/>
              <a:buChar char="Ø"/>
            </a:pPr>
            <a:r>
              <a:rPr lang="it-IT" sz="1600" spc="-38" dirty="0">
                <a:latin typeface="+mj-lt"/>
                <a:cs typeface="Arial"/>
              </a:rPr>
              <a:t>donne già trattate </a:t>
            </a:r>
            <a:r>
              <a:rPr lang="it-IT" sz="1600" dirty="0">
                <a:latin typeface="+mj-lt"/>
              </a:rPr>
              <a:t>per lesioni precancerose.</a:t>
            </a:r>
            <a:br>
              <a:rPr lang="it-IT" sz="1600" dirty="0">
                <a:latin typeface="+mj-lt"/>
              </a:rPr>
            </a:br>
            <a:endParaRPr lang="it-IT" sz="1600" spc="-38" dirty="0">
              <a:latin typeface="+mj-lt"/>
              <a:cs typeface="Arial"/>
            </a:endParaRPr>
          </a:p>
          <a:p>
            <a:pPr marL="204788" lvl="1">
              <a:spcBef>
                <a:spcPts val="338"/>
              </a:spcBef>
              <a:spcAft>
                <a:spcPts val="338"/>
              </a:spcAft>
              <a:buClr>
                <a:srgbClr val="F9B30D"/>
              </a:buClr>
              <a:buSzPct val="80000"/>
            </a:pPr>
            <a:r>
              <a:rPr lang="it-IT" spc="-38" dirty="0">
                <a:latin typeface="+mj-lt"/>
                <a:cs typeface="Arial"/>
              </a:rPr>
              <a:t>*È inoltre prevista la possibilità di recupero gratuito fino a età diverse, in base alle scelte regionali. </a:t>
            </a:r>
          </a:p>
          <a:p>
            <a:pPr marL="204788" lvl="1" algn="just">
              <a:spcBef>
                <a:spcPts val="338"/>
              </a:spcBef>
              <a:spcAft>
                <a:spcPts val="338"/>
              </a:spcAft>
              <a:buClr>
                <a:srgbClr val="F0E500"/>
              </a:buClr>
              <a:buSzPct val="88000"/>
            </a:pPr>
            <a:endParaRPr lang="it-IT" sz="1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61F232A-45C0-E142-B022-EDC47FC3A49D}"/>
              </a:ext>
            </a:extLst>
          </p:cNvPr>
          <p:cNvSpPr/>
          <p:nvPr/>
        </p:nvSpPr>
        <p:spPr>
          <a:xfrm>
            <a:off x="578068" y="4797251"/>
            <a:ext cx="8240111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it-IT" sz="9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PNPV 2023-2025; Calendario per la vita 2025.</a:t>
            </a:r>
          </a:p>
          <a:p>
            <a:r>
              <a:rPr lang="it-IT" sz="9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Stigliano CM </a:t>
            </a:r>
            <a:r>
              <a:rPr lang="it-IT" sz="900" i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et al. HPV: evidenze e nuove prospettive</a:t>
            </a:r>
            <a:r>
              <a:rPr lang="it-IT" sz="9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Rivista di Ostetricia, Ginecologia Pratica e Medicina Perinatale. </a:t>
            </a:r>
            <a:r>
              <a:rPr lang="it-IT" sz="9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Vol</a:t>
            </a:r>
            <a:r>
              <a:rPr lang="it-IT" sz="9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XXXI,1/2016.</a:t>
            </a:r>
            <a:endParaRPr lang="it-IT" sz="8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C4FFE3-D01D-90EC-7437-91BF5A82A998}"/>
              </a:ext>
            </a:extLst>
          </p:cNvPr>
          <p:cNvSpPr txBox="1"/>
          <p:nvPr/>
        </p:nvSpPr>
        <p:spPr>
          <a:xfrm>
            <a:off x="667028" y="65320"/>
            <a:ext cx="8349020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Strategie vaccinali multi-coorte</a:t>
            </a:r>
          </a:p>
          <a:p>
            <a:pPr marL="0" lvl="1">
              <a:buClr>
                <a:srgbClr val="000000"/>
              </a:buClr>
            </a:pPr>
            <a:r>
              <a:rPr lang="it-IT" sz="2000" b="1" dirty="0">
                <a:solidFill>
                  <a:srgbClr val="44949E"/>
                </a:solidFill>
                <a:cs typeface="Arial"/>
                <a:sym typeface="Arial"/>
              </a:rPr>
              <a:t>       </a:t>
            </a:r>
            <a:r>
              <a:rPr lang="it-IT" sz="1100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000" b="1" dirty="0">
                <a:solidFill>
                  <a:srgbClr val="44949E"/>
                </a:solidFill>
                <a:cs typeface="Arial"/>
                <a:sym typeface="Arial"/>
              </a:rPr>
              <a:t>Chi vaccinare gratuitamente oltre il target primario delle preadolescenti?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987192"/>
      </p:ext>
    </p:extLst>
  </p:cSld>
  <p:clrMapOvr>
    <a:masterClrMapping/>
  </p:clrMapOvr>
  <p:transition spd="med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8EFFABE1-6DC0-A94A-8BF8-0553C1620F8C}"/>
              </a:ext>
            </a:extLst>
          </p:cNvPr>
          <p:cNvSpPr/>
          <p:nvPr/>
        </p:nvSpPr>
        <p:spPr>
          <a:xfrm>
            <a:off x="667028" y="1602177"/>
            <a:ext cx="3784001" cy="220073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Le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82A1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strategie multi-coorte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consentono di pervenire prima all’obiettivo finale, cioè la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82A1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riduzione del numero di lesioni precancerose </a:t>
            </a: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e,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nel lungo termine,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82A1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dei cancri dell’utero e dell’area ano-genitale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7B362127-93FD-2B4B-ACEA-4C94544AB1A6}"/>
              </a:ext>
            </a:extLst>
          </p:cNvPr>
          <p:cNvSpPr/>
          <p:nvPr/>
        </p:nvSpPr>
        <p:spPr>
          <a:xfrm>
            <a:off x="667028" y="4843663"/>
            <a:ext cx="2703304" cy="2077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Calendario per la vita 2019 (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SItI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SIP, FIMP, FIMMG).</a:t>
            </a:r>
            <a:endParaRPr kumimoji="0" lang="it-IT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61D935C-2E3B-A523-7ADE-89ED8521B75A}"/>
              </a:ext>
            </a:extLst>
          </p:cNvPr>
          <p:cNvSpPr txBox="1"/>
          <p:nvPr/>
        </p:nvSpPr>
        <p:spPr>
          <a:xfrm>
            <a:off x="667028" y="65320"/>
            <a:ext cx="8349020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Strategie vaccinali multi-coorte</a:t>
            </a:r>
          </a:p>
          <a:p>
            <a:pPr marL="0" lvl="1">
              <a:buClr>
                <a:srgbClr val="000000"/>
              </a:buClr>
            </a:pPr>
            <a:r>
              <a:rPr lang="it-IT" sz="2000" b="1" dirty="0">
                <a:solidFill>
                  <a:srgbClr val="44949E"/>
                </a:solidFill>
                <a:cs typeface="Arial"/>
                <a:sym typeface="Arial"/>
              </a:rPr>
              <a:t>       </a:t>
            </a:r>
            <a:r>
              <a:rPr lang="it-IT" sz="1100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000" b="1" dirty="0">
                <a:solidFill>
                  <a:srgbClr val="44949E"/>
                </a:solidFill>
                <a:cs typeface="Arial"/>
                <a:sym typeface="Arial"/>
              </a:rPr>
              <a:t>Vaccinazione delle donne adulte</a:t>
            </a:r>
          </a:p>
        </p:txBody>
      </p:sp>
      <p:pic>
        <p:nvPicPr>
          <p:cNvPr id="8" name="Immagine 7" descr="Immagine che contiene giocattolo, bambola&#10;&#10;Descrizione generata automaticamente">
            <a:extLst>
              <a:ext uri="{FF2B5EF4-FFF2-40B4-BE49-F238E27FC236}">
                <a16:creationId xmlns:a16="http://schemas.microsoft.com/office/drawing/2014/main" id="{BF28CA23-7A15-FD95-8DBA-07BE0A87A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04" y="1602177"/>
            <a:ext cx="4184723" cy="2200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930855"/>
      </p:ext>
    </p:extLst>
  </p:cSld>
  <p:clrMapOvr>
    <a:masterClrMapping/>
  </p:clrMapOvr>
  <p:transition spd="med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A43149-E931-452B-B359-BF5BA493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845" y="4876898"/>
            <a:ext cx="7804310" cy="168068"/>
          </a:xfrm>
        </p:spPr>
        <p:txBody>
          <a:bodyPr vert="horz" lIns="40500" tIns="0" rIns="0" bIns="0" rtlCol="0" anchor="t" anchorCtr="0"/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Plotnick M, Craig C.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Should HPV vaccination be offered to mid-adult women?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J. Obstet.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Gynaecol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Can. 2017;39(5):361-5.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523F87-662F-4C6D-8309-1867E78BCA03}"/>
              </a:ext>
            </a:extLst>
          </p:cNvPr>
          <p:cNvSpPr/>
          <p:nvPr/>
        </p:nvSpPr>
        <p:spPr>
          <a:xfrm>
            <a:off x="667028" y="1407413"/>
            <a:ext cx="8183091" cy="31983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85750" indent="-285750" algn="just">
              <a:spcAft>
                <a:spcPts val="675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800" dirty="0">
                <a:latin typeface="+mj-lt"/>
              </a:rPr>
              <a:t>Le </a:t>
            </a:r>
            <a:r>
              <a:rPr lang="it-IT" sz="1800" b="1" dirty="0">
                <a:solidFill>
                  <a:srgbClr val="82A1CC"/>
                </a:solidFill>
                <a:latin typeface="+mj-lt"/>
              </a:rPr>
              <a:t>donne di età &lt;25 anni sono a maggior rischio </a:t>
            </a:r>
            <a:r>
              <a:rPr lang="it-IT" sz="1800" dirty="0">
                <a:latin typeface="+mj-lt"/>
              </a:rPr>
              <a:t>di infezione da HPV. </a:t>
            </a:r>
          </a:p>
          <a:p>
            <a:pPr marL="285750" indent="-285750" algn="just">
              <a:spcAft>
                <a:spcPts val="675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800" dirty="0">
                <a:latin typeface="+mj-lt"/>
              </a:rPr>
              <a:t>Sebbene il rischio di acquisire l’infezione diminuisca con l’età, </a:t>
            </a:r>
            <a:r>
              <a:rPr lang="it-IT" sz="1800" b="1" dirty="0">
                <a:solidFill>
                  <a:srgbClr val="82A1CC"/>
                </a:solidFill>
                <a:latin typeface="+mj-lt"/>
              </a:rPr>
              <a:t>rimane</a:t>
            </a:r>
            <a:r>
              <a:rPr lang="it-IT" sz="1800" dirty="0">
                <a:latin typeface="+mj-lt"/>
              </a:rPr>
              <a:t> comunque </a:t>
            </a:r>
            <a:r>
              <a:rPr lang="it-IT" sz="1800" b="1" dirty="0">
                <a:solidFill>
                  <a:srgbClr val="82A1CC"/>
                </a:solidFill>
                <a:latin typeface="+mj-lt"/>
              </a:rPr>
              <a:t>una porzione significativa di donne adulte sessualmente attive con infezione da HPV</a:t>
            </a:r>
            <a:r>
              <a:rPr lang="it-IT" sz="1800" dirty="0">
                <a:latin typeface="+mj-lt"/>
              </a:rPr>
              <a:t>.</a:t>
            </a:r>
          </a:p>
          <a:p>
            <a:pPr marL="285750" indent="-285750" algn="just">
              <a:spcAft>
                <a:spcPts val="675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800" dirty="0">
                <a:latin typeface="+mj-lt"/>
              </a:rPr>
              <a:t>L’</a:t>
            </a:r>
            <a:r>
              <a:rPr lang="it-IT" sz="1800" b="1" dirty="0">
                <a:solidFill>
                  <a:srgbClr val="82A1CC"/>
                </a:solidFill>
                <a:latin typeface="+mj-lt"/>
              </a:rPr>
              <a:t>aumento del numero di partner </a:t>
            </a:r>
            <a:r>
              <a:rPr lang="it-IT" sz="1800" dirty="0">
                <a:latin typeface="+mj-lt"/>
              </a:rPr>
              <a:t>nel corso della vita nelle donne adulte si associa a un </a:t>
            </a:r>
            <a:r>
              <a:rPr lang="it-IT" sz="1800" b="1" dirty="0">
                <a:solidFill>
                  <a:srgbClr val="82A1CC"/>
                </a:solidFill>
                <a:latin typeface="+mj-lt"/>
              </a:rPr>
              <a:t>aumentato rischio di infezione</a:t>
            </a:r>
            <a:r>
              <a:rPr lang="it-IT" sz="1800" dirty="0">
                <a:latin typeface="+mj-lt"/>
              </a:rPr>
              <a:t>.</a:t>
            </a:r>
          </a:p>
          <a:p>
            <a:pPr marL="285750" indent="-285750" algn="just">
              <a:spcAft>
                <a:spcPts val="675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800" dirty="0">
                <a:latin typeface="+mj-lt"/>
              </a:rPr>
              <a:t>Una </a:t>
            </a:r>
            <a:r>
              <a:rPr lang="it-IT" sz="1800" b="1" dirty="0">
                <a:solidFill>
                  <a:srgbClr val="82A1CC"/>
                </a:solidFill>
                <a:latin typeface="+mj-lt"/>
              </a:rPr>
              <a:t>precedente infezione non fornisce un’immunità sufficiente per proteggere da una nuova infezione</a:t>
            </a:r>
            <a:r>
              <a:rPr lang="it-IT" sz="1800" dirty="0">
                <a:solidFill>
                  <a:srgbClr val="82A1CC"/>
                </a:solidFill>
                <a:latin typeface="+mj-lt"/>
              </a:rPr>
              <a:t> </a:t>
            </a:r>
            <a:r>
              <a:rPr lang="it-IT" sz="1800" dirty="0">
                <a:latin typeface="+mj-lt"/>
              </a:rPr>
              <a:t>e l’</a:t>
            </a:r>
            <a:r>
              <a:rPr lang="it-IT" sz="1800" dirty="0" err="1">
                <a:latin typeface="+mj-lt"/>
              </a:rPr>
              <a:t>immunosenescenza</a:t>
            </a:r>
            <a:r>
              <a:rPr lang="it-IT" sz="1800" dirty="0">
                <a:latin typeface="+mj-lt"/>
              </a:rPr>
              <a:t> comporta una diminuita capacità di rispondere non solo alla vaccinazione, ma anche all’infezione naturale.</a:t>
            </a:r>
          </a:p>
          <a:p>
            <a:pPr marL="257175" indent="-257175" algn="just">
              <a:spcAft>
                <a:spcPts val="675"/>
              </a:spcAft>
              <a:buClr>
                <a:srgbClr val="F0E500"/>
              </a:buClr>
              <a:buFont typeface="Bookman Old Style" panose="02050604050505020204" pitchFamily="18" charset="0"/>
              <a:buChar char="●"/>
            </a:pPr>
            <a:endParaRPr lang="it-IT" sz="1800" dirty="0">
              <a:latin typeface="+mj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D1257D-5B9A-5396-FC6B-74FE97F24145}"/>
              </a:ext>
            </a:extLst>
          </p:cNvPr>
          <p:cNvSpPr txBox="1"/>
          <p:nvPr/>
        </p:nvSpPr>
        <p:spPr>
          <a:xfrm>
            <a:off x="667028" y="65320"/>
            <a:ext cx="8349020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Strategie vaccinali multi-coorte</a:t>
            </a:r>
          </a:p>
          <a:p>
            <a:pPr marL="0" lvl="1">
              <a:buClr>
                <a:srgbClr val="000000"/>
              </a:buClr>
            </a:pPr>
            <a:r>
              <a:rPr lang="it-IT" sz="2000" b="1" dirty="0">
                <a:solidFill>
                  <a:srgbClr val="44949E"/>
                </a:solidFill>
                <a:cs typeface="Arial"/>
                <a:sym typeface="Arial"/>
              </a:rPr>
              <a:t>       </a:t>
            </a:r>
            <a:r>
              <a:rPr lang="it-IT" sz="1100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000" b="1" dirty="0">
                <a:solidFill>
                  <a:srgbClr val="44949E"/>
                </a:solidFill>
                <a:cs typeface="Arial"/>
                <a:sym typeface="Arial"/>
              </a:rPr>
              <a:t>Vaccinazione delle donne adulte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764828"/>
      </p:ext>
    </p:extLst>
  </p:cSld>
  <p:clrMapOvr>
    <a:masterClrMapping/>
  </p:clrMapOvr>
  <p:transition spd="med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70E34-1846-4278-B73D-6324499E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9027" y="4864434"/>
            <a:ext cx="8470925" cy="237025"/>
          </a:xfrm>
        </p:spPr>
        <p:txBody>
          <a:bodyPr/>
          <a:lstStyle/>
          <a:p>
            <a:pPr algn="l"/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Sanjosé S, Díaz M,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Castellsagué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it-IT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Worldwide prevalence and genotype distribution of cervical human papillomavirus DNA in women with normal cytology: a meta-analysis</a:t>
            </a:r>
            <a:r>
              <a:rPr lang="it-IT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Lancet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2007;7:453-9.</a:t>
            </a:r>
          </a:p>
          <a:p>
            <a:pPr algn="r"/>
            <a:r>
              <a:rPr lang="it-IT" dirty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CF6477-2F9F-4D91-95A0-9777F573EBD3}"/>
              </a:ext>
            </a:extLst>
          </p:cNvPr>
          <p:cNvSpPr/>
          <p:nvPr/>
        </p:nvSpPr>
        <p:spPr>
          <a:xfrm>
            <a:off x="589027" y="661773"/>
            <a:ext cx="7965946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it-IT" sz="1200" b="1" dirty="0">
                <a:solidFill>
                  <a:srgbClr val="44949E"/>
                </a:solidFill>
              </a:rPr>
              <a:t>Prevalenza età-specifica di infezione da HPV per area geografica in donne con normale citologia cervicale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19C95E-14C9-4940-8C2C-06DA35621B2E}"/>
              </a:ext>
            </a:extLst>
          </p:cNvPr>
          <p:cNvSpPr/>
          <p:nvPr/>
        </p:nvSpPr>
        <p:spPr>
          <a:xfrm>
            <a:off x="589027" y="4007186"/>
            <a:ext cx="8339050" cy="681219"/>
          </a:xfrm>
          <a:prstGeom prst="rect">
            <a:avLst/>
          </a:prstGeom>
          <a:solidFill>
            <a:srgbClr val="44949E"/>
          </a:solidFill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171450" indent="-171450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200" kern="600" spc="17" dirty="0">
                <a:solidFill>
                  <a:srgbClr val="000000"/>
                </a:solidFill>
              </a:rPr>
              <a:t> </a:t>
            </a:r>
            <a:r>
              <a:rPr lang="it-IT" b="1" kern="600" spc="17" dirty="0">
                <a:solidFill>
                  <a:schemeClr val="bg1"/>
                </a:solidFill>
                <a:latin typeface="+mj-lt"/>
              </a:rPr>
              <a:t>I tassi di infezione da HPV sono più alti nelle donne &lt;34 anni e la prevalenza decresce nel gruppo di età 35-44 anni.</a:t>
            </a:r>
          </a:p>
          <a:p>
            <a:pPr marL="172800" indent="-172800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b="1" kern="600" spc="17" dirty="0">
                <a:solidFill>
                  <a:schemeClr val="bg1"/>
                </a:solidFill>
                <a:latin typeface="+mj-lt"/>
              </a:rPr>
              <a:t>Un aumento si osserva nelle donne più grandi (45-54 anni e oltre) in quasi tutte le aree geografiche.</a:t>
            </a:r>
          </a:p>
        </p:txBody>
      </p:sp>
      <p:pic>
        <p:nvPicPr>
          <p:cNvPr id="19" name="Content Placeholder 23">
            <a:extLst>
              <a:ext uri="{FF2B5EF4-FFF2-40B4-BE49-F238E27FC236}">
                <a16:creationId xmlns:a16="http://schemas.microsoft.com/office/drawing/2014/main" id="{B46348C2-5CD7-4200-9972-1AA0C95F8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4" t="5182" r="2696" b="5969"/>
          <a:stretch/>
        </p:blipFill>
        <p:spPr>
          <a:xfrm>
            <a:off x="1309334" y="1036394"/>
            <a:ext cx="7245639" cy="2207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AA4D851-75CF-42E4-A6B9-17D54F4E3442}"/>
              </a:ext>
            </a:extLst>
          </p:cNvPr>
          <p:cNvSpPr/>
          <p:nvPr/>
        </p:nvSpPr>
        <p:spPr>
          <a:xfrm>
            <a:off x="820512" y="3277739"/>
            <a:ext cx="1921039" cy="19236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it-IT" sz="800" dirty="0">
                <a:solidFill>
                  <a:srgbClr val="000000"/>
                </a:solidFill>
              </a:rPr>
              <a:t>Le aree colorate rappresentano gli IC 95%. </a:t>
            </a:r>
          </a:p>
        </p:txBody>
      </p:sp>
      <p:sp>
        <p:nvSpPr>
          <p:cNvPr id="5" name="Rettangolo 4"/>
          <p:cNvSpPr/>
          <p:nvPr/>
        </p:nvSpPr>
        <p:spPr>
          <a:xfrm>
            <a:off x="667028" y="3534269"/>
            <a:ext cx="8339050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it-IT" sz="1200" dirty="0">
                <a:latin typeface="+mj-lt"/>
              </a:rPr>
              <a:t>Una metanalisi ha analizzato 78 studi, pubblicati tra il 1995 e il 2005, sull’infezione da HPV in donne con citologia normale: di questi, 44 presentavano dati di prevalenza specifica per età.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781032" y="1492239"/>
            <a:ext cx="72770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03464" y="1028290"/>
            <a:ext cx="792269" cy="23852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1050" b="1" dirty="0">
                <a:solidFill>
                  <a:schemeClr val="tx2"/>
                </a:solidFill>
              </a:rPr>
              <a:t>Africa</a:t>
            </a:r>
            <a:endParaRPr lang="it-IT" sz="1200" b="1" dirty="0">
              <a:solidFill>
                <a:schemeClr val="tx2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027370" y="1051520"/>
            <a:ext cx="1071503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1050" b="1" dirty="0">
                <a:solidFill>
                  <a:schemeClr val="tx2"/>
                </a:solidFill>
              </a:rPr>
              <a:t>Nord America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291718" y="1036395"/>
            <a:ext cx="1494082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1050" b="1" dirty="0">
                <a:solidFill>
                  <a:schemeClr val="tx2"/>
                </a:solidFill>
              </a:rPr>
              <a:t>Centro e Sud America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831116" y="1013534"/>
            <a:ext cx="792269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1050" b="1" dirty="0">
                <a:solidFill>
                  <a:schemeClr val="tx2"/>
                </a:solidFill>
              </a:rPr>
              <a:t>Europa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7215122" y="1013534"/>
            <a:ext cx="792269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1050" b="1" dirty="0">
                <a:solidFill>
                  <a:schemeClr val="tx2"/>
                </a:solidFill>
              </a:rPr>
              <a:t>Asia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22C0A6-D1A6-4AFF-BCA7-F434E1524596}"/>
              </a:ext>
            </a:extLst>
          </p:cNvPr>
          <p:cNvSpPr/>
          <p:nvPr/>
        </p:nvSpPr>
        <p:spPr>
          <a:xfrm>
            <a:off x="5682930" y="982153"/>
            <a:ext cx="1387036" cy="2295586"/>
          </a:xfrm>
          <a:prstGeom prst="rect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t-IT" sz="1000" kern="600" spc="17" dirty="0" err="1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042E8B1-2C02-30BB-32FC-30F40A2C869B}"/>
              </a:ext>
            </a:extLst>
          </p:cNvPr>
          <p:cNvSpPr txBox="1"/>
          <p:nvPr/>
        </p:nvSpPr>
        <p:spPr>
          <a:xfrm>
            <a:off x="667028" y="71160"/>
            <a:ext cx="843783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Aumento della prevalenza di HPV nelle donne adulte</a:t>
            </a: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C3353E88-BFD2-7405-F386-F8774F04CF8A}"/>
              </a:ext>
            </a:extLst>
          </p:cNvPr>
          <p:cNvSpPr/>
          <p:nvPr/>
        </p:nvSpPr>
        <p:spPr>
          <a:xfrm>
            <a:off x="4450799" y="3262350"/>
            <a:ext cx="1073051" cy="22313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it-IT" sz="1000" b="1" dirty="0">
                <a:solidFill>
                  <a:srgbClr val="000000"/>
                </a:solidFill>
              </a:rPr>
              <a:t>Fasce d’età (anni)</a:t>
            </a:r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2FC50BFE-9ACE-C9D3-0486-7E623819104A}"/>
              </a:ext>
            </a:extLst>
          </p:cNvPr>
          <p:cNvSpPr/>
          <p:nvPr/>
        </p:nvSpPr>
        <p:spPr>
          <a:xfrm rot="16200000">
            <a:off x="572056" y="1958461"/>
            <a:ext cx="1174039" cy="22313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it-IT" sz="1000" b="1" dirty="0">
                <a:solidFill>
                  <a:srgbClr val="000000"/>
                </a:solidFill>
              </a:rPr>
              <a:t>Prevalenza HPV (%)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496874"/>
      </p:ext>
    </p:extLst>
  </p:cSld>
  <p:clrMapOvr>
    <a:masterClrMapping/>
  </p:clrMapOvr>
  <p:transition spd="med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454258"/>
              </p:ext>
            </p:extLst>
          </p:nvPr>
        </p:nvGraphicFramePr>
        <p:xfrm>
          <a:off x="1322036" y="1429695"/>
          <a:ext cx="6733311" cy="2890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1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6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Età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solidFill>
                      <a:srgbClr val="4494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Danimarca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solidFill>
                      <a:srgbClr val="4494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Islanda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solidFill>
                      <a:srgbClr val="4494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Norvegia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solidFill>
                      <a:srgbClr val="4494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Svezia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solidFill>
                      <a:srgbClr val="4494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Francia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solidFill>
                      <a:srgbClr val="4494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Range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solidFill>
                      <a:srgbClr val="4494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&lt;20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4,0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10,8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4,9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2,1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n.d.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2,1-10,8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20-24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540,1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723,3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327,0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417,0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n.d.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327,0-723,3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25-29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540,1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723,3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327,0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417,0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316,5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316,5-723,3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30-34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442,1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399,2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359,9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363,1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255,9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255,9-442,1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35-39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442,1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399,2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359,9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363,1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255,9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255,9-442,1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40-44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165,3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158,4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185,9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164,2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138,6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138,6-185,9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45-49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165,3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158,4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185,9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164,2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138,6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138,6-185,9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50-54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56,1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39,5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74,0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64,6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49,3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39,5-74,0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6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55-59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56,1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39,5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74,0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64,6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49,3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39,5-74,0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60-64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14,6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8,8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53,0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30,3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21,9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8,8-53,0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6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65-69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14,6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8,8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53,0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30,3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N.D.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8,8-53,0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6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&gt;70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6,7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6,8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13,8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14,1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N.D.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6,7-14,1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6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ASR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169,7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183,2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138,8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145,0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160,8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138,8-183,2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Rettangolo 4"/>
          <p:cNvSpPr/>
          <p:nvPr/>
        </p:nvSpPr>
        <p:spPr>
          <a:xfrm>
            <a:off x="1304178" y="4328830"/>
            <a:ext cx="6803408" cy="23852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100" dirty="0">
                <a:latin typeface="Bookman Old Style" panose="02050604050505020204" pitchFamily="18" charset="0"/>
              </a:rPr>
              <a:t>CIN: </a:t>
            </a:r>
            <a:r>
              <a:rPr lang="it-IT" sz="1100" dirty="0">
                <a:latin typeface="Bookman Old Style" panose="02050604050505020204" pitchFamily="18" charset="0"/>
              </a:rPr>
              <a:t>neoplasia intraepiteliale cervicale.</a:t>
            </a:r>
            <a:r>
              <a:rPr lang="en-US" sz="1100" dirty="0">
                <a:latin typeface="Bookman Old Style" panose="02050604050505020204" pitchFamily="18" charset="0"/>
              </a:rPr>
              <a:t> </a:t>
            </a:r>
            <a:endParaRPr lang="it-IT" sz="1100" dirty="0">
              <a:latin typeface="Bookman Old Style" panose="02050604050505020204" pitchFamily="18" charset="0"/>
            </a:endParaRP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BF7D2F01-5D32-4FA6-81F2-692C38085F74}"/>
              </a:ext>
            </a:extLst>
          </p:cNvPr>
          <p:cNvSpPr/>
          <p:nvPr/>
        </p:nvSpPr>
        <p:spPr>
          <a:xfrm>
            <a:off x="1304178" y="1145274"/>
            <a:ext cx="3828164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it-IT" sz="1200" b="1" dirty="0">
                <a:solidFill>
                  <a:srgbClr val="44949E"/>
                </a:solidFill>
              </a:rPr>
              <a:t>Incidenza di CIN 2+ (100.000 casi/anno) in 5 Paesi europei</a:t>
            </a:r>
          </a:p>
        </p:txBody>
      </p:sp>
      <p:sp>
        <p:nvSpPr>
          <p:cNvPr id="10" name="Rettangolo 8">
            <a:extLst>
              <a:ext uri="{FF2B5EF4-FFF2-40B4-BE49-F238E27FC236}">
                <a16:creationId xmlns:a16="http://schemas.microsoft.com/office/drawing/2014/main" id="{99F7FB64-79E9-4DA9-8056-279979F826B8}"/>
              </a:ext>
            </a:extLst>
          </p:cNvPr>
          <p:cNvSpPr/>
          <p:nvPr/>
        </p:nvSpPr>
        <p:spPr>
          <a:xfrm>
            <a:off x="1278489" y="2052887"/>
            <a:ext cx="6792318" cy="83133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A149935A-9030-45A8-A1E3-2CDC57B09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028" y="4649784"/>
            <a:ext cx="8476972" cy="493716"/>
          </a:xfrm>
        </p:spPr>
        <p:txBody>
          <a:bodyPr/>
          <a:lstStyle/>
          <a:p>
            <a:pPr algn="l"/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Hartwig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S</a:t>
            </a:r>
            <a:r>
              <a:rPr lang="it-IT" i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Estimation of the epidemiological burden of HPV-related anogenital cancers, precancerous lesions, and genital warts in women and men in Europe: Potential additional benefit of a nine-valent second generation HPV vaccine compared to first generation HPV vaccines.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Papillomavirus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Research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2015;1:90-100.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691AEE-F48B-E93C-0E26-CB43459C3216}"/>
              </a:ext>
            </a:extLst>
          </p:cNvPr>
          <p:cNvSpPr txBox="1"/>
          <p:nvPr/>
        </p:nvSpPr>
        <p:spPr>
          <a:xfrm>
            <a:off x="667028" y="65320"/>
            <a:ext cx="8229599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Nelle donne adulte l’incidenza di lesioni </a:t>
            </a:r>
            <a:b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</a:b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    </a:t>
            </a:r>
            <a:r>
              <a:rPr lang="it-IT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precancerose di alto grado rimane elevata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5856172"/>
      </p:ext>
    </p:extLst>
  </p:cSld>
  <p:clrMapOvr>
    <a:masterClrMapping/>
  </p:clrMapOvr>
  <p:transition spd="med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ABF38E-E4C1-4276-BB64-847F16DED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146" y="4836689"/>
            <a:ext cx="8041927" cy="273844"/>
          </a:xfrm>
        </p:spPr>
        <p:txBody>
          <a:bodyPr/>
          <a:lstStyle/>
          <a:p>
            <a:pPr algn="l"/>
            <a:r>
              <a:rPr lang="it-IT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Liu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G. </a:t>
            </a:r>
            <a:r>
              <a:rPr lang="it-IT" i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et al.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Seroprevalence of 9 Human Papillomavirus Types in the United States, 2005-2006.</a:t>
            </a:r>
            <a:r>
              <a:rPr lang="it-IT" i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J </a:t>
            </a:r>
            <a:r>
              <a:rPr lang="it-IT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Infect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Dis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2016 Jan 15;213(2):191-8.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E5A783-9F6C-4151-88DB-0B6C8B0F1CA4}"/>
              </a:ext>
            </a:extLst>
          </p:cNvPr>
          <p:cNvSpPr/>
          <p:nvPr/>
        </p:nvSpPr>
        <p:spPr>
          <a:xfrm>
            <a:off x="1240704" y="1214830"/>
            <a:ext cx="6444881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it-IT" sz="1200" b="1" dirty="0" err="1">
                <a:solidFill>
                  <a:srgbClr val="44949E"/>
                </a:solidFill>
              </a:rPr>
              <a:t>Sieroprevalenza</a:t>
            </a:r>
            <a:r>
              <a:rPr lang="it-IT" sz="1200" b="1" dirty="0">
                <a:solidFill>
                  <a:srgbClr val="44949E"/>
                </a:solidFill>
              </a:rPr>
              <a:t> per i tipi di HPV inclusi nel vaccino 9-valente per fascia di età, </a:t>
            </a:r>
          </a:p>
          <a:p>
            <a:r>
              <a:rPr lang="en-US" sz="1200" b="1" i="1" dirty="0">
                <a:solidFill>
                  <a:srgbClr val="44949E"/>
                </a:solidFill>
              </a:rPr>
              <a:t>National Health and Nutrition Examination Survey, 2005-2006</a:t>
            </a:r>
            <a:endParaRPr lang="it-IT" sz="1200" b="1" i="1" dirty="0">
              <a:solidFill>
                <a:srgbClr val="44949E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 rot="16200000">
            <a:off x="-311730" y="2773476"/>
            <a:ext cx="2454004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1200" b="1" dirty="0" err="1">
                <a:solidFill>
                  <a:srgbClr val="44949E"/>
                </a:solidFill>
              </a:rPr>
              <a:t>Sieroprevalenza</a:t>
            </a:r>
            <a:r>
              <a:rPr lang="it-IT" sz="1200" b="1" dirty="0">
                <a:solidFill>
                  <a:srgbClr val="44949E"/>
                </a:solidFill>
              </a:rPr>
              <a:t> (%)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328965" y="4358826"/>
            <a:ext cx="348615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1200" b="1" dirty="0">
                <a:solidFill>
                  <a:srgbClr val="44949E"/>
                </a:solidFill>
              </a:rPr>
              <a:t>Fasce d’età (anni)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402808" y="2727632"/>
            <a:ext cx="1012507" cy="86946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700" b="1" spc="-38" dirty="0">
                <a:latin typeface="Bookman Old Style" panose="02050604050505020204" pitchFamily="18" charset="0"/>
              </a:rPr>
              <a:t>Qualsiasi tipo dei 9</a:t>
            </a:r>
          </a:p>
          <a:p>
            <a:endParaRPr lang="it-IT" sz="800" b="1" spc="-38" dirty="0">
              <a:latin typeface="Bookman Old Style" panose="02050604050505020204" pitchFamily="18" charset="0"/>
            </a:endParaRPr>
          </a:p>
          <a:p>
            <a:r>
              <a:rPr lang="it-IT" sz="700" b="1" spc="-45" dirty="0">
                <a:latin typeface="Bookman Old Style" panose="02050604050505020204" pitchFamily="18" charset="0"/>
              </a:rPr>
              <a:t>Qualsiasi dei 7 HR*</a:t>
            </a:r>
          </a:p>
          <a:p>
            <a:endParaRPr lang="it-IT" sz="800" b="1" spc="-45" dirty="0">
              <a:latin typeface="Bookman Old Style" panose="02050604050505020204" pitchFamily="18" charset="0"/>
            </a:endParaRPr>
          </a:p>
          <a:p>
            <a:r>
              <a:rPr lang="it-IT" sz="700" b="1" dirty="0">
                <a:latin typeface="Bookman Old Style" panose="02050604050505020204" pitchFamily="18" charset="0"/>
              </a:rPr>
              <a:t>31, 33, 45, 52, 58</a:t>
            </a:r>
          </a:p>
          <a:p>
            <a:endParaRPr lang="it-IT" sz="800" b="1" dirty="0">
              <a:latin typeface="Bookman Old Style" panose="02050604050505020204" pitchFamily="18" charset="0"/>
            </a:endParaRPr>
          </a:p>
          <a:p>
            <a:r>
              <a:rPr lang="it-IT" sz="700" b="1" dirty="0">
                <a:latin typeface="Bookman Old Style" panose="02050604050505020204" pitchFamily="18" charset="0"/>
              </a:rPr>
              <a:t>16, 18</a:t>
            </a:r>
            <a:endParaRPr lang="it-IT" sz="800" b="1" dirty="0">
              <a:latin typeface="Bookman Old Style" panose="02050604050505020204" pitchFamily="18" charset="0"/>
            </a:endParaRPr>
          </a:p>
        </p:txBody>
      </p:sp>
      <p:sp>
        <p:nvSpPr>
          <p:cNvPr id="39" name="Callout: Left Arrow 38">
            <a:extLst>
              <a:ext uri="{FF2B5EF4-FFF2-40B4-BE49-F238E27FC236}">
                <a16:creationId xmlns:a16="http://schemas.microsoft.com/office/drawing/2014/main" id="{11198884-8FFF-41AD-B9DE-AA7A329AFF08}"/>
              </a:ext>
            </a:extLst>
          </p:cNvPr>
          <p:cNvSpPr/>
          <p:nvPr/>
        </p:nvSpPr>
        <p:spPr>
          <a:xfrm>
            <a:off x="6332765" y="1840679"/>
            <a:ext cx="2552949" cy="2537197"/>
          </a:xfrm>
          <a:prstGeom prst="leftArrowCallout">
            <a:avLst>
              <a:gd name="adj1" fmla="val 9916"/>
              <a:gd name="adj2" fmla="val 9631"/>
              <a:gd name="adj3" fmla="val 21423"/>
              <a:gd name="adj4" fmla="val 67917"/>
            </a:avLst>
          </a:prstGeom>
          <a:solidFill>
            <a:srgbClr val="44949E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+mj-lt"/>
              </a:rPr>
              <a:t>Sono poche le donne adulte che hanno ancora anticorpi contro i tipi di HPV inclusi nel vaccino 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latin typeface="+mj-lt"/>
              </a:rPr>
              <a:t>9-valente e quindi tendono a infettarsi di nuovo.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1335315" y="4185516"/>
            <a:ext cx="666750" cy="1923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t-IT" sz="800" b="1" dirty="0">
                <a:latin typeface="Bookman Old Style" panose="02050604050505020204" pitchFamily="18" charset="0"/>
                <a:cs typeface="Arial"/>
              </a:rPr>
              <a:t>14-19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2014765" y="4185516"/>
            <a:ext cx="704850" cy="1923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t-IT" sz="800" b="1" dirty="0">
                <a:latin typeface="Bookman Old Style" panose="02050604050505020204" pitchFamily="18" charset="0"/>
                <a:cs typeface="Arial"/>
              </a:rPr>
              <a:t>20-29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2732315" y="4185516"/>
            <a:ext cx="673100" cy="1923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t-IT" sz="800" b="1" dirty="0">
                <a:latin typeface="Bookman Old Style" panose="02050604050505020204" pitchFamily="18" charset="0"/>
                <a:cs typeface="Arial"/>
              </a:rPr>
              <a:t>30-39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3441755" y="4185516"/>
            <a:ext cx="668510" cy="1923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t-IT" sz="800" b="1" dirty="0">
                <a:latin typeface="Bookman Old Style" panose="02050604050505020204" pitchFamily="18" charset="0"/>
                <a:cs typeface="Arial"/>
              </a:rPr>
              <a:t>40-49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4135665" y="4185516"/>
            <a:ext cx="685800" cy="1923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t-IT" sz="800" b="1" dirty="0">
                <a:latin typeface="Bookman Old Style" panose="02050604050505020204" pitchFamily="18" charset="0"/>
                <a:cs typeface="Arial"/>
              </a:rPr>
              <a:t>50-59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65" y="1706091"/>
            <a:ext cx="4076700" cy="250573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944972" y="2248577"/>
            <a:ext cx="9781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b="1" dirty="0">
                <a:latin typeface="Bookman Old Style" panose="02050604050505020204" pitchFamily="18" charset="0"/>
              </a:rPr>
              <a:t>*HR, high-</a:t>
            </a:r>
            <a:r>
              <a:rPr lang="it-IT" sz="800" b="1" dirty="0" err="1">
                <a:latin typeface="Bookman Old Style" panose="02050604050505020204" pitchFamily="18" charset="0"/>
              </a:rPr>
              <a:t>risk</a:t>
            </a:r>
            <a:r>
              <a:rPr lang="it-IT" sz="800" b="1" dirty="0">
                <a:latin typeface="Bookman Old Style" panose="02050604050505020204" pitchFamily="18" charset="0"/>
              </a:rPr>
              <a:t> </a:t>
            </a:r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925029" y="4031256"/>
            <a:ext cx="333375" cy="1923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it-IT" sz="800" b="1" dirty="0">
                <a:latin typeface="Bookman Old Style" panose="02050604050505020204" pitchFamily="18" charset="0"/>
                <a:cs typeface="Arial"/>
              </a:rPr>
              <a:t>0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925028" y="3628707"/>
            <a:ext cx="333375" cy="1923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it-IT" sz="800" b="1" dirty="0">
                <a:latin typeface="Bookman Old Style" panose="02050604050505020204" pitchFamily="18" charset="0"/>
                <a:cs typeface="Arial"/>
              </a:rPr>
              <a:t>10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925027" y="3220674"/>
            <a:ext cx="333375" cy="1923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it-IT" sz="800" b="1" dirty="0">
                <a:latin typeface="Bookman Old Style" panose="02050604050505020204" pitchFamily="18" charset="0"/>
                <a:cs typeface="Arial"/>
              </a:rPr>
              <a:t>20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925027" y="2817419"/>
            <a:ext cx="333375" cy="1923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it-IT" sz="800" b="1" dirty="0">
                <a:latin typeface="Bookman Old Style" panose="02050604050505020204" pitchFamily="18" charset="0"/>
                <a:cs typeface="Arial"/>
              </a:rPr>
              <a:t>30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925026" y="2398319"/>
            <a:ext cx="333375" cy="1923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it-IT" sz="800" b="1" dirty="0">
                <a:latin typeface="Bookman Old Style" panose="02050604050505020204" pitchFamily="18" charset="0"/>
                <a:cs typeface="Arial"/>
              </a:rPr>
              <a:t>40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925026" y="1993722"/>
            <a:ext cx="333375" cy="1923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it-IT" sz="800" b="1" dirty="0">
                <a:latin typeface="Bookman Old Style" panose="02050604050505020204" pitchFamily="18" charset="0"/>
                <a:cs typeface="Arial"/>
              </a:rPr>
              <a:t>50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925026" y="1577253"/>
            <a:ext cx="333375" cy="1923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it-IT" sz="800" b="1" dirty="0">
                <a:latin typeface="Bookman Old Style" panose="02050604050505020204" pitchFamily="18" charset="0"/>
                <a:cs typeface="Arial"/>
              </a:rPr>
              <a:t>60</a:t>
            </a:r>
          </a:p>
        </p:txBody>
      </p:sp>
      <p:sp>
        <p:nvSpPr>
          <p:cNvPr id="6" name="Rettangolo 5"/>
          <p:cNvSpPr/>
          <p:nvPr/>
        </p:nvSpPr>
        <p:spPr>
          <a:xfrm>
            <a:off x="2795815" y="1808021"/>
            <a:ext cx="1219200" cy="18206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A1DEF9-81B0-F140-5F26-D3F5CD237A50}"/>
              </a:ext>
            </a:extLst>
          </p:cNvPr>
          <p:cNvSpPr txBox="1"/>
          <p:nvPr/>
        </p:nvSpPr>
        <p:spPr>
          <a:xfrm>
            <a:off x="667028" y="65320"/>
            <a:ext cx="8421455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Una precedente infezione non fornisce un’immunità  </a:t>
            </a:r>
            <a:b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</a:b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    </a:t>
            </a:r>
            <a:r>
              <a:rPr lang="it-IT" sz="1600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sufficiente per proteggere da un nuovo contagio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8834913"/>
      </p:ext>
    </p:extLst>
  </p:cSld>
  <p:clrMapOvr>
    <a:masterClrMapping/>
  </p:clrMapOvr>
  <p:transition spd="med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C17051D-2A90-4232-8B72-A65DFC2D3F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013" b="6252"/>
          <a:stretch/>
        </p:blipFill>
        <p:spPr>
          <a:xfrm>
            <a:off x="992675" y="984956"/>
            <a:ext cx="7244390" cy="343760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64F87C-358C-48DF-8C92-3C618F7B5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630" y="1736180"/>
            <a:ext cx="2130056" cy="246150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dirty="0">
                <a:solidFill>
                  <a:schemeClr val="tx2"/>
                </a:solidFill>
                <a:latin typeface="+mj-lt"/>
              </a:rPr>
              <a:t>Revisione sistematica, inclusi 24 articoli pubblicati nel periodo 2013-2017.</a:t>
            </a:r>
          </a:p>
          <a:p>
            <a:endParaRPr lang="it-IT" sz="1600" dirty="0">
              <a:solidFill>
                <a:schemeClr val="tx2"/>
              </a:solidFill>
              <a:latin typeface="+mj-lt"/>
            </a:endParaRPr>
          </a:p>
          <a:p>
            <a:pPr marL="0" indent="0">
              <a:buNone/>
            </a:pPr>
            <a:r>
              <a:rPr lang="it-IT" sz="1600" dirty="0">
                <a:solidFill>
                  <a:schemeClr val="tx2"/>
                </a:solidFill>
                <a:latin typeface="+mj-lt"/>
              </a:rPr>
              <a:t>Quando riportati, i tassi di vaccinazione erano ≤6% tra le donne testate per HPV.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D8C4D0-9DE5-4759-B020-CB3C5150E1D6}"/>
              </a:ext>
            </a:extLst>
          </p:cNvPr>
          <p:cNvSpPr/>
          <p:nvPr/>
        </p:nvSpPr>
        <p:spPr>
          <a:xfrm>
            <a:off x="992675" y="4853256"/>
            <a:ext cx="8476972" cy="2077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9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Bennetts</a:t>
            </a:r>
            <a:r>
              <a:rPr lang="en-US" sz="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L </a:t>
            </a:r>
            <a:r>
              <a:rPr lang="en-US" sz="9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et al. </a:t>
            </a:r>
            <a:r>
              <a:rPr lang="en-US" sz="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EUROGIN. Lisbon, Portugal, December 2-5, 2018.</a:t>
            </a:r>
            <a:endParaRPr lang="it-IT" sz="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A1077F-9927-525A-B7F1-C8E933C869FA}"/>
              </a:ext>
            </a:extLst>
          </p:cNvPr>
          <p:cNvSpPr txBox="1"/>
          <p:nvPr/>
        </p:nvSpPr>
        <p:spPr>
          <a:xfrm>
            <a:off x="667028" y="74718"/>
            <a:ext cx="8229599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Prevalenza in Europa nelle donne di 25-45 anni </a:t>
            </a:r>
          </a:p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    </a:t>
            </a:r>
            <a:r>
              <a:rPr lang="it-IT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dei tipi HPV ad alto rischio contenuti nei vaccini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0276F0-ECFC-F4FD-07F7-0DCE334E3502}"/>
              </a:ext>
            </a:extLst>
          </p:cNvPr>
          <p:cNvSpPr txBox="1"/>
          <p:nvPr/>
        </p:nvSpPr>
        <p:spPr>
          <a:xfrm>
            <a:off x="976773" y="4420316"/>
            <a:ext cx="7705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dirty="0">
                <a:solidFill>
                  <a:srgbClr val="000000"/>
                </a:solidFill>
              </a:rPr>
              <a:t>Segnalazione sui genotipi 16 e 18 e ≥1 dei genotipi 31, 33, 45, 52 o 58; ≥ 300 soggetti con risultati validi dell’HPV-Test; regioni europee definite secondo le classificazioni della Divisione Statistica delle Nazioni Unite. Nota: uno studio riporta dati aggregati da Germania e Grecia.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526811"/>
      </p:ext>
    </p:extLst>
  </p:cSld>
  <p:clrMapOvr>
    <a:masterClrMapping/>
  </p:clrMapOvr>
  <p:transition spd="med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035D5CA7-8BF3-BF5A-EF0D-974FCE01BEC7}"/>
              </a:ext>
            </a:extLst>
          </p:cNvPr>
          <p:cNvSpPr/>
          <p:nvPr/>
        </p:nvSpPr>
        <p:spPr>
          <a:xfrm>
            <a:off x="5698670" y="1901149"/>
            <a:ext cx="2010443" cy="1483377"/>
          </a:xfrm>
          <a:prstGeom prst="roundRect">
            <a:avLst/>
          </a:prstGeom>
          <a:gradFill flip="none" rotWithShape="1">
            <a:gsLst>
              <a:gs pos="0">
                <a:srgbClr val="44949E">
                  <a:tint val="66000"/>
                  <a:satMod val="160000"/>
                  <a:alpha val="50000"/>
                </a:srgbClr>
              </a:gs>
              <a:gs pos="50000">
                <a:srgbClr val="44949E">
                  <a:tint val="44500"/>
                  <a:satMod val="160000"/>
                  <a:alpha val="50000"/>
                </a:srgbClr>
              </a:gs>
              <a:gs pos="100000">
                <a:srgbClr val="44949E">
                  <a:tint val="23500"/>
                  <a:satMod val="160000"/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93B470D-B652-2140-B21D-C29B381943FC}"/>
              </a:ext>
            </a:extLst>
          </p:cNvPr>
          <p:cNvSpPr/>
          <p:nvPr/>
        </p:nvSpPr>
        <p:spPr>
          <a:xfrm>
            <a:off x="5833528" y="2131450"/>
            <a:ext cx="1781304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t-IT" sz="2000" b="1" dirty="0">
                <a:solidFill>
                  <a:srgbClr val="44949E"/>
                </a:solidFill>
                <a:latin typeface="+mj-lt"/>
              </a:rPr>
              <a:t>Prevalenza complessiva di </a:t>
            </a:r>
            <a:r>
              <a:rPr lang="en-US" sz="2000" b="1" dirty="0">
                <a:solidFill>
                  <a:srgbClr val="44949E"/>
                </a:solidFill>
                <a:latin typeface="+mj-lt"/>
              </a:rPr>
              <a:t>HPV 24%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BED8C4D0-9DE5-4759-B020-CB3C5150E1D6}"/>
              </a:ext>
            </a:extLst>
          </p:cNvPr>
          <p:cNvSpPr/>
          <p:nvPr/>
        </p:nvSpPr>
        <p:spPr>
          <a:xfrm>
            <a:off x="570159" y="4625210"/>
            <a:ext cx="8503672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Chatzistamatiou K </a:t>
            </a:r>
            <a:r>
              <a:rPr lang="en-US" sz="9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et al. Diagnostic accuracy of high-risk HPV DNA genotyping for primary cervical cancer screening and triage of HPV-positive women, compared to cytology: preliminary results of the PIPAVIR study. </a:t>
            </a:r>
            <a:r>
              <a:rPr lang="en-US" sz="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Arch </a:t>
            </a:r>
            <a:r>
              <a:rPr lang="en-US" sz="9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Gynecol</a:t>
            </a:r>
            <a:r>
              <a:rPr lang="en-US" sz="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Obstet. 2017 May;295(5):1247-57. </a:t>
            </a:r>
          </a:p>
          <a:p>
            <a:r>
              <a:rPr lang="en-US" sz="9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Bennetts</a:t>
            </a:r>
            <a:r>
              <a:rPr lang="en-US" sz="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L </a:t>
            </a:r>
            <a:r>
              <a:rPr lang="en-US" sz="9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et al. </a:t>
            </a:r>
            <a:r>
              <a:rPr lang="en-US" sz="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EUROGIN. Lisbon, Portugal, December 2-5, 2018.</a:t>
            </a:r>
            <a:endParaRPr lang="it-IT" sz="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434" y="1546919"/>
            <a:ext cx="3746829" cy="223964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258888" y="1222007"/>
            <a:ext cx="6252769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1200" b="1" dirty="0">
                <a:solidFill>
                  <a:srgbClr val="44949E"/>
                </a:solidFill>
              </a:rPr>
              <a:t>Prevalenza dei tipi di HPV in Europa (tutti i Paesi, N=108,047 testati per HPV; 24 studi)</a:t>
            </a:r>
          </a:p>
        </p:txBody>
      </p:sp>
      <p:sp>
        <p:nvSpPr>
          <p:cNvPr id="10" name="CasellaDiTesto 9"/>
          <p:cNvSpPr txBox="1"/>
          <p:nvPr/>
        </p:nvSpPr>
        <p:spPr>
          <a:xfrm rot="16200000">
            <a:off x="365693" y="2513945"/>
            <a:ext cx="2187972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tx2"/>
                </a:solidFill>
              </a:rPr>
              <a:t>Tipi di HPV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743200" y="4016578"/>
            <a:ext cx="348615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tx2"/>
                </a:solidFill>
              </a:rPr>
              <a:t>Tasso grezzo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556873" y="3496768"/>
            <a:ext cx="323850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it-IT" sz="900" b="1" dirty="0">
                <a:latin typeface="Bookman Old Style" panose="02050604050505020204" pitchFamily="18" charset="0"/>
              </a:rPr>
              <a:t>58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556873" y="3176777"/>
            <a:ext cx="323850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it-IT" sz="900" b="1" dirty="0">
                <a:latin typeface="Bookman Old Style" panose="02050604050505020204" pitchFamily="18" charset="0"/>
              </a:rPr>
              <a:t>33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556873" y="2860393"/>
            <a:ext cx="323850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it-IT" sz="900" b="1" dirty="0">
                <a:latin typeface="Bookman Old Style" panose="02050604050505020204" pitchFamily="18" charset="0"/>
              </a:rPr>
              <a:t>45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556873" y="2551316"/>
            <a:ext cx="323850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it-IT" sz="900" b="1" dirty="0">
                <a:latin typeface="Bookman Old Style" panose="02050604050505020204" pitchFamily="18" charset="0"/>
              </a:rPr>
              <a:t>18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556873" y="2232672"/>
            <a:ext cx="323850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it-IT" sz="900" b="1" dirty="0">
                <a:latin typeface="Bookman Old Style" panose="02050604050505020204" pitchFamily="18" charset="0"/>
              </a:rPr>
              <a:t>52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556873" y="1915996"/>
            <a:ext cx="323850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it-IT" sz="900" b="1" dirty="0">
                <a:latin typeface="Bookman Old Style" panose="02050604050505020204" pitchFamily="18" charset="0"/>
              </a:rPr>
              <a:t>31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556873" y="1599257"/>
            <a:ext cx="323850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it-IT" sz="900" b="1" dirty="0">
                <a:latin typeface="Bookman Old Style" panose="02050604050505020204" pitchFamily="18" charset="0"/>
              </a:rPr>
              <a:t>16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749200" y="3786565"/>
            <a:ext cx="323850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900" b="1" dirty="0">
                <a:latin typeface="Bookman Old Style" panose="02050604050505020204" pitchFamily="18" charset="0"/>
              </a:rPr>
              <a:t>0%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677885" y="3786564"/>
            <a:ext cx="323850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900" b="1" dirty="0">
                <a:latin typeface="Bookman Old Style" panose="02050604050505020204" pitchFamily="18" charset="0"/>
              </a:rPr>
              <a:t>2%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606574" y="3786563"/>
            <a:ext cx="323850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900" b="1" dirty="0">
                <a:latin typeface="Bookman Old Style" panose="02050604050505020204" pitchFamily="18" charset="0"/>
              </a:rPr>
              <a:t>4%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520978" y="3786362"/>
            <a:ext cx="323850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900" b="1" dirty="0">
                <a:latin typeface="Bookman Old Style" panose="02050604050505020204" pitchFamily="18" charset="0"/>
              </a:rPr>
              <a:t>6%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447832" y="3786361"/>
            <a:ext cx="323850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900" b="1" dirty="0">
                <a:latin typeface="Bookman Old Style" panose="02050604050505020204" pitchFamily="18" charset="0"/>
              </a:rPr>
              <a:t>8%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572154" y="1592123"/>
            <a:ext cx="499683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900" b="1" dirty="0">
                <a:latin typeface="Bookman Old Style" panose="02050604050505020204" pitchFamily="18" charset="0"/>
              </a:rPr>
              <a:t>5,7%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3552976" y="1917728"/>
            <a:ext cx="496512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900" b="1" dirty="0">
                <a:latin typeface="Bookman Old Style" panose="02050604050505020204" pitchFamily="18" charset="0"/>
              </a:rPr>
              <a:t>3,6%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3391428" y="2226321"/>
            <a:ext cx="538996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900" b="1" dirty="0">
                <a:latin typeface="Bookman Old Style" panose="02050604050505020204" pitchFamily="18" charset="0"/>
              </a:rPr>
              <a:t>3,2%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893330" y="2537027"/>
            <a:ext cx="498098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900" b="1" dirty="0">
                <a:latin typeface="Bookman Old Style" panose="02050604050505020204" pitchFamily="18" charset="0"/>
              </a:rPr>
              <a:t>2,1%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2677807" y="2860392"/>
            <a:ext cx="464572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900" b="1" dirty="0">
                <a:latin typeface="Bookman Old Style" panose="02050604050505020204" pitchFamily="18" charset="0"/>
              </a:rPr>
              <a:t>1,7%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633357" y="3176777"/>
            <a:ext cx="509022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900" b="1" dirty="0">
                <a:latin typeface="Bookman Old Style" panose="02050604050505020204" pitchFamily="18" charset="0"/>
              </a:rPr>
              <a:t>1,5%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2614384" y="3489356"/>
            <a:ext cx="482603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900" b="1" dirty="0">
                <a:latin typeface="Bookman Old Style" panose="02050604050505020204" pitchFamily="18" charset="0"/>
              </a:rPr>
              <a:t>1,5%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7B48FF8-1650-4572-68D2-9D321B84BE59}"/>
              </a:ext>
            </a:extLst>
          </p:cNvPr>
          <p:cNvSpPr txBox="1"/>
          <p:nvPr/>
        </p:nvSpPr>
        <p:spPr>
          <a:xfrm rot="16200000">
            <a:off x="416869" y="2513945"/>
            <a:ext cx="2187972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1200" b="1" dirty="0">
                <a:solidFill>
                  <a:srgbClr val="44949E"/>
                </a:solidFill>
              </a:rPr>
              <a:t>Tipi di HPV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154EC5-FA25-C534-9014-4C8F82728BAD}"/>
              </a:ext>
            </a:extLst>
          </p:cNvPr>
          <p:cNvSpPr txBox="1"/>
          <p:nvPr/>
        </p:nvSpPr>
        <p:spPr>
          <a:xfrm>
            <a:off x="1880723" y="3975196"/>
            <a:ext cx="348615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1200" b="1" dirty="0">
                <a:solidFill>
                  <a:srgbClr val="44949E"/>
                </a:solidFill>
              </a:rPr>
              <a:t>Tasso grezzo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11E656D-DCCB-01D5-F917-5339E85BBBE7}"/>
              </a:ext>
            </a:extLst>
          </p:cNvPr>
          <p:cNvSpPr txBox="1"/>
          <p:nvPr/>
        </p:nvSpPr>
        <p:spPr>
          <a:xfrm>
            <a:off x="1608049" y="2860393"/>
            <a:ext cx="323850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it-IT" sz="900" b="1" dirty="0">
                <a:latin typeface="Bookman Old Style" panose="02050604050505020204" pitchFamily="18" charset="0"/>
              </a:rPr>
              <a:t>45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5C95CF30-5FE5-7E54-6869-22E11194A562}"/>
              </a:ext>
            </a:extLst>
          </p:cNvPr>
          <p:cNvSpPr txBox="1"/>
          <p:nvPr/>
        </p:nvSpPr>
        <p:spPr>
          <a:xfrm>
            <a:off x="2729061" y="3786564"/>
            <a:ext cx="323850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900" b="1" dirty="0">
                <a:latin typeface="Bookman Old Style" panose="02050604050505020204" pitchFamily="18" charset="0"/>
              </a:rPr>
              <a:t>2%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DFE862A-92EE-16BD-9CDC-470FA4505383}"/>
              </a:ext>
            </a:extLst>
          </p:cNvPr>
          <p:cNvSpPr txBox="1"/>
          <p:nvPr/>
        </p:nvSpPr>
        <p:spPr>
          <a:xfrm>
            <a:off x="3657750" y="3786563"/>
            <a:ext cx="323850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900" b="1" dirty="0">
                <a:latin typeface="Bookman Old Style" panose="02050604050505020204" pitchFamily="18" charset="0"/>
              </a:rPr>
              <a:t>4%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36915B9-B3BE-B551-E443-03E7B1EBE4EA}"/>
              </a:ext>
            </a:extLst>
          </p:cNvPr>
          <p:cNvSpPr txBox="1"/>
          <p:nvPr/>
        </p:nvSpPr>
        <p:spPr>
          <a:xfrm>
            <a:off x="4572154" y="3786362"/>
            <a:ext cx="323850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900" b="1" dirty="0">
                <a:latin typeface="Bookman Old Style" panose="02050604050505020204" pitchFamily="18" charset="0"/>
              </a:rPr>
              <a:t>6%</a:t>
            </a:r>
            <a:endParaRPr lang="it-IT" b="1" dirty="0">
              <a:latin typeface="Bookman Old Style" panose="02050604050505020204" pitchFamily="18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BFB2D6E-8C58-69A5-CC60-D0E84428BB84}"/>
              </a:ext>
            </a:extLst>
          </p:cNvPr>
          <p:cNvSpPr txBox="1"/>
          <p:nvPr/>
        </p:nvSpPr>
        <p:spPr>
          <a:xfrm>
            <a:off x="667028" y="74718"/>
            <a:ext cx="8229599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Prevalenza in Europa nelle donne di 25-45 anni </a:t>
            </a:r>
          </a:p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    </a:t>
            </a:r>
            <a:r>
              <a:rPr lang="it-IT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dei tipi HPV ad alto rischio contenuti nei vaccini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1129056"/>
      </p:ext>
    </p:extLst>
  </p:cSld>
  <p:clrMapOvr>
    <a:masterClrMapping/>
  </p:clrMapOvr>
  <p:transition spd="med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09C26F0-F07F-4B63-9695-46B616CC3EF3}"/>
              </a:ext>
            </a:extLst>
          </p:cNvPr>
          <p:cNvSpPr txBox="1">
            <a:spLocks/>
          </p:cNvSpPr>
          <p:nvPr/>
        </p:nvSpPr>
        <p:spPr>
          <a:xfrm>
            <a:off x="764773" y="4905230"/>
            <a:ext cx="8229599" cy="195335"/>
          </a:xfrm>
          <a:prstGeom prst="rect">
            <a:avLst/>
          </a:prstGeom>
        </p:spPr>
        <p:txBody>
          <a:bodyPr vert="horz" lIns="40500" tIns="0" rIns="0" bIns="0" rtlCol="0" anchor="t" anchorCtr="0"/>
          <a:lstStyle>
            <a:defPPr>
              <a:defRPr lang="it-IT"/>
            </a:defPPr>
            <a:lvl1pPr marL="0" algn="l" defTabSz="914400" rtl="0" eaLnBrk="1" latinLnBrk="0" hangingPunct="1">
              <a:defRPr sz="900" kern="600" spc="30">
                <a:solidFill>
                  <a:schemeClr val="bg1"/>
                </a:solidFill>
                <a:latin typeface="Arial Narrow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Plotnick M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Craig C</a:t>
            </a:r>
            <a:r>
              <a:rPr lang="en-US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Should HPV vaccination be offered to mid-adult women?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J </a:t>
            </a:r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Obstet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Gynaecol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Can. 2017 May;39(5):361-5.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618218-0CEC-45D3-A82C-2E65CB746166}"/>
              </a:ext>
            </a:extLst>
          </p:cNvPr>
          <p:cNvSpPr/>
          <p:nvPr/>
        </p:nvSpPr>
        <p:spPr>
          <a:xfrm>
            <a:off x="4572000" y="1175357"/>
            <a:ext cx="4235194" cy="316240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pPr marL="285750" indent="-285750">
              <a:spcAft>
                <a:spcPts val="1013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600" kern="600" spc="17" dirty="0">
                <a:latin typeface="+mj-lt"/>
              </a:rPr>
              <a:t>Le </a:t>
            </a:r>
            <a:r>
              <a:rPr lang="it-IT" sz="1600" b="1" dirty="0">
                <a:solidFill>
                  <a:srgbClr val="82A1CC"/>
                </a:solidFill>
                <a:latin typeface="+mj-lt"/>
              </a:rPr>
              <a:t>donne adulte </a:t>
            </a:r>
            <a:r>
              <a:rPr lang="it-IT" sz="1600" kern="600" spc="17" dirty="0">
                <a:latin typeface="+mj-lt"/>
              </a:rPr>
              <a:t>sono </a:t>
            </a:r>
            <a:r>
              <a:rPr lang="it-IT" sz="1600" b="1" dirty="0">
                <a:solidFill>
                  <a:srgbClr val="82A1CC"/>
                </a:solidFill>
                <a:latin typeface="+mj-lt"/>
              </a:rPr>
              <a:t>particolarmente vulnerabili all’infezione da HPV</a:t>
            </a:r>
            <a:r>
              <a:rPr lang="it-IT" sz="1600" kern="600" spc="17" dirty="0">
                <a:latin typeface="+mj-lt"/>
              </a:rPr>
              <a:t>.</a:t>
            </a:r>
            <a:endParaRPr lang="it-IT" sz="1600" kern="600" spc="17" baseline="30000" dirty="0">
              <a:latin typeface="+mj-lt"/>
            </a:endParaRPr>
          </a:p>
          <a:p>
            <a:pPr marL="285750" indent="-285750">
              <a:spcAft>
                <a:spcPts val="1013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600" b="1" dirty="0">
                <a:solidFill>
                  <a:srgbClr val="82A1CC"/>
                </a:solidFill>
                <a:latin typeface="+mj-lt"/>
              </a:rPr>
              <a:t>Nuove infezioni </a:t>
            </a:r>
            <a:r>
              <a:rPr lang="it-IT" sz="1600" kern="600" spc="17" dirty="0">
                <a:latin typeface="+mj-lt"/>
              </a:rPr>
              <a:t>da HPV sono </a:t>
            </a:r>
            <a:r>
              <a:rPr lang="it-IT" sz="1600" b="1" dirty="0">
                <a:solidFill>
                  <a:srgbClr val="82A1CC"/>
                </a:solidFill>
                <a:latin typeface="+mj-lt"/>
              </a:rPr>
              <a:t>acquisite in età adulta </a:t>
            </a:r>
            <a:r>
              <a:rPr lang="it-IT" sz="1600" kern="600" spc="17" dirty="0">
                <a:latin typeface="+mj-lt"/>
              </a:rPr>
              <a:t>per cambiamenti nella vita sessuale.</a:t>
            </a:r>
            <a:endParaRPr lang="it-IT" sz="1600" kern="600" spc="17" baseline="30000" dirty="0">
              <a:latin typeface="+mj-lt"/>
            </a:endParaRPr>
          </a:p>
          <a:p>
            <a:pPr marL="285750" indent="-285750">
              <a:spcAft>
                <a:spcPts val="1013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600" kern="600" spc="17" dirty="0">
                <a:latin typeface="+mj-lt"/>
              </a:rPr>
              <a:t>L’</a:t>
            </a:r>
            <a:r>
              <a:rPr lang="it-IT" sz="1600" b="1" dirty="0">
                <a:solidFill>
                  <a:srgbClr val="82A1CC"/>
                </a:solidFill>
                <a:latin typeface="+mj-lt"/>
              </a:rPr>
              <a:t>immunosenescenza</a:t>
            </a:r>
            <a:r>
              <a:rPr lang="it-IT" sz="1600" b="1" kern="600" spc="17" dirty="0">
                <a:latin typeface="+mj-lt"/>
              </a:rPr>
              <a:t> </a:t>
            </a:r>
            <a:r>
              <a:rPr lang="it-IT" sz="1600" kern="600" spc="17" dirty="0">
                <a:latin typeface="+mj-lt"/>
              </a:rPr>
              <a:t>può facilitare la</a:t>
            </a:r>
            <a:r>
              <a:rPr lang="it-IT" sz="1600" b="1" kern="600" spc="17" dirty="0">
                <a:latin typeface="+mj-lt"/>
              </a:rPr>
              <a:t> </a:t>
            </a:r>
            <a:r>
              <a:rPr lang="it-IT" sz="1600" b="1" dirty="0">
                <a:solidFill>
                  <a:srgbClr val="82A1CC"/>
                </a:solidFill>
                <a:latin typeface="+mj-lt"/>
              </a:rPr>
              <a:t>riattivazione di un’infezione latente </a:t>
            </a:r>
            <a:r>
              <a:rPr lang="it-IT" sz="1600" kern="600" spc="17" dirty="0">
                <a:latin typeface="+mj-lt"/>
              </a:rPr>
              <a:t>o comportare una </a:t>
            </a:r>
            <a:r>
              <a:rPr lang="it-IT" sz="1600" b="1" dirty="0">
                <a:solidFill>
                  <a:srgbClr val="82A1CC"/>
                </a:solidFill>
                <a:latin typeface="+mj-lt"/>
              </a:rPr>
              <a:t>diminuita capacità di rispondere all’infezione naturale</a:t>
            </a:r>
            <a:r>
              <a:rPr lang="it-IT" sz="1600" kern="600" spc="17" dirty="0">
                <a:latin typeface="+mj-lt"/>
              </a:rPr>
              <a:t>. </a:t>
            </a:r>
          </a:p>
          <a:p>
            <a:pPr marL="285750" indent="-285750">
              <a:spcAft>
                <a:spcPts val="1013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600" kern="600" spc="17" dirty="0">
                <a:latin typeface="+mj-lt"/>
              </a:rPr>
              <a:t>Per un </a:t>
            </a:r>
            <a:r>
              <a:rPr lang="it-IT" sz="1600" b="1" dirty="0">
                <a:solidFill>
                  <a:srgbClr val="82A1CC"/>
                </a:solidFill>
                <a:latin typeface="+mj-lt"/>
              </a:rPr>
              <a:t>effetto coorte</a:t>
            </a:r>
            <a:r>
              <a:rPr lang="it-IT" sz="1600" b="1" kern="600" spc="17" dirty="0">
                <a:solidFill>
                  <a:srgbClr val="82A1CC"/>
                </a:solidFill>
                <a:latin typeface="+mj-lt"/>
              </a:rPr>
              <a:t>,</a:t>
            </a:r>
            <a:r>
              <a:rPr lang="it-IT" sz="1600" kern="600" spc="17" dirty="0">
                <a:solidFill>
                  <a:srgbClr val="82A1CC"/>
                </a:solidFill>
                <a:latin typeface="+mj-lt"/>
              </a:rPr>
              <a:t> </a:t>
            </a:r>
            <a:r>
              <a:rPr lang="it-IT" sz="1600" b="1" dirty="0">
                <a:solidFill>
                  <a:srgbClr val="82A1CC"/>
                </a:solidFill>
                <a:latin typeface="+mj-lt"/>
              </a:rPr>
              <a:t>alte esposizioni nel corso di tutta la vita si manifestano </a:t>
            </a:r>
            <a:r>
              <a:rPr lang="it-IT" sz="1600" kern="600" spc="17" dirty="0">
                <a:latin typeface="+mj-lt"/>
              </a:rPr>
              <a:t>nelle generazioni di </a:t>
            </a:r>
            <a:r>
              <a:rPr lang="it-IT" sz="1600" b="1" dirty="0">
                <a:solidFill>
                  <a:srgbClr val="82A1CC"/>
                </a:solidFill>
                <a:latin typeface="+mj-lt"/>
              </a:rPr>
              <a:t>età maggiore</a:t>
            </a:r>
            <a:r>
              <a:rPr lang="it-IT" sz="1600" kern="600" spc="17" dirty="0">
                <a:latin typeface="+mj-lt"/>
              </a:rPr>
              <a:t>.</a:t>
            </a:r>
            <a:endParaRPr lang="it-IT" sz="1600" kern="600" spc="17" baseline="30000" dirty="0">
              <a:latin typeface="+mj-lt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51D6A47-163B-0ED7-2666-2949CE70348D}"/>
              </a:ext>
            </a:extLst>
          </p:cNvPr>
          <p:cNvSpPr txBox="1">
            <a:spLocks/>
          </p:cNvSpPr>
          <p:nvPr/>
        </p:nvSpPr>
        <p:spPr>
          <a:xfrm>
            <a:off x="2359065" y="5100565"/>
            <a:ext cx="6873165" cy="195335"/>
          </a:xfrm>
          <a:prstGeom prst="rect">
            <a:avLst/>
          </a:prstGeom>
        </p:spPr>
        <p:txBody>
          <a:bodyPr vert="horz" lIns="40500" tIns="0" rIns="0" bIns="0" rtlCol="0" anchor="t" anchorCtr="0"/>
          <a:lstStyle>
            <a:defPPr>
              <a:defRPr lang="it-IT"/>
            </a:defPPr>
            <a:lvl1pPr marL="0" algn="l" defTabSz="914400" rtl="0" eaLnBrk="1" latinLnBrk="0" hangingPunct="1">
              <a:defRPr sz="900" kern="600" spc="30">
                <a:solidFill>
                  <a:schemeClr val="bg1"/>
                </a:solidFill>
                <a:latin typeface="Arial Narrow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kern="1200" dirty="0">
                <a:solidFill>
                  <a:srgbClr val="000000"/>
                </a:solidFill>
                <a:latin typeface="Bookman Old Style" panose="02050604050505020204" pitchFamily="18" charset="0"/>
                <a:ea typeface="Calibri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B3869E-1D57-7334-86BE-DF0C0EE9297D}"/>
              </a:ext>
            </a:extLst>
          </p:cNvPr>
          <p:cNvSpPr txBox="1"/>
          <p:nvPr/>
        </p:nvSpPr>
        <p:spPr>
          <a:xfrm>
            <a:off x="667028" y="71160"/>
            <a:ext cx="8229599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Perché vaccinare le donne adulte</a:t>
            </a:r>
          </a:p>
        </p:txBody>
      </p:sp>
      <p:pic>
        <p:nvPicPr>
          <p:cNvPr id="5" name="Immagine 4" descr="Immagine che contiene testo, giocattolo, bambola, clipart&#10;&#10;Descrizione generata automaticamente">
            <a:extLst>
              <a:ext uri="{FF2B5EF4-FFF2-40B4-BE49-F238E27FC236}">
                <a16:creationId xmlns:a16="http://schemas.microsoft.com/office/drawing/2014/main" id="{148462A5-A5C5-6DA0-7E0F-33EB26A09C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t="4153" r="10482"/>
          <a:stretch/>
        </p:blipFill>
        <p:spPr>
          <a:xfrm>
            <a:off x="627776" y="1262817"/>
            <a:ext cx="3663144" cy="25264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5584454"/>
      </p:ext>
    </p:extLst>
  </p:cSld>
  <p:clrMapOvr>
    <a:masterClrMapping/>
  </p:clrMapOvr>
  <p:transition spd="med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F2671A1D-6A4D-CD48-B452-4D75A6AA04D0}"/>
              </a:ext>
            </a:extLst>
          </p:cNvPr>
          <p:cNvSpPr/>
          <p:nvPr/>
        </p:nvSpPr>
        <p:spPr>
          <a:xfrm>
            <a:off x="667028" y="1424154"/>
            <a:ext cx="7528876" cy="26607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725439">
              <a:lnSpc>
                <a:spcPct val="150000"/>
              </a:lnSpc>
              <a:defRPr/>
            </a:pPr>
            <a:r>
              <a:rPr lang="it-IT" sz="2000" kern="0" dirty="0"/>
              <a:t>«La pregressa diagnosi e/o trattamento di una lesione HPV-correlata non rappresenta una controindicazione alla vaccinazione […] </a:t>
            </a:r>
            <a:r>
              <a:rPr lang="it-IT" sz="2000" b="1" kern="0" dirty="0">
                <a:solidFill>
                  <a:srgbClr val="82A1CC"/>
                </a:solidFill>
              </a:rPr>
              <a:t>Vaccinarsi </a:t>
            </a:r>
            <a:r>
              <a:rPr lang="it-IT" sz="2000" kern="0" dirty="0"/>
              <a:t>non aiuta a guarire/risolvere l’infezione in atto ma </a:t>
            </a:r>
            <a:r>
              <a:rPr lang="it-IT" sz="2000" b="1" kern="0" dirty="0">
                <a:solidFill>
                  <a:srgbClr val="82A1CC"/>
                </a:solidFill>
              </a:rPr>
              <a:t>protegge</a:t>
            </a:r>
            <a:r>
              <a:rPr lang="it-IT" sz="2000" kern="0" dirty="0"/>
              <a:t> – come in tutte le altre donne – </a:t>
            </a:r>
            <a:r>
              <a:rPr lang="it-IT" sz="2000" b="1" kern="0" dirty="0">
                <a:solidFill>
                  <a:srgbClr val="82A1CC"/>
                </a:solidFill>
              </a:rPr>
              <a:t>da nuove infezioni da parte di ceppi virali inclusi nel vaccino, o può ridurre il rischio di recidiva</a:t>
            </a:r>
            <a:r>
              <a:rPr lang="it-IT" sz="2000" kern="0" dirty="0"/>
              <a:t>».</a:t>
            </a:r>
          </a:p>
          <a:p>
            <a:pPr algn="ctr" defTabSz="725439">
              <a:lnSpc>
                <a:spcPts val="2063"/>
              </a:lnSpc>
              <a:defRPr/>
            </a:pPr>
            <a:r>
              <a:rPr lang="it-IT" sz="2400" i="1" kern="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67028" y="4912668"/>
            <a:ext cx="73215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Sideri</a:t>
            </a:r>
            <a:r>
              <a:rPr lang="it-IT" sz="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MG </a:t>
            </a:r>
            <a:r>
              <a:rPr lang="it-IT" sz="9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et al. Principi e raccomandazioni per la gestione delle donne già trattate per lesioni genitali HPV-correlate</a:t>
            </a:r>
            <a:r>
              <a:rPr lang="it-IT" sz="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AGOI 2014.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152E00E-E857-19C9-4974-60A938DAD741}"/>
              </a:ext>
            </a:extLst>
          </p:cNvPr>
          <p:cNvSpPr txBox="1"/>
          <p:nvPr/>
        </p:nvSpPr>
        <p:spPr>
          <a:xfrm>
            <a:off x="667028" y="65320"/>
            <a:ext cx="8349020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Vaccinazione delle donne già trattate </a:t>
            </a:r>
          </a:p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    </a:t>
            </a:r>
            <a:r>
              <a:rPr lang="it-IT" sz="1800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per lesioni genitali HPV-correlate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6762544"/>
      </p:ext>
    </p:extLst>
  </p:cSld>
  <p:clrMapOvr>
    <a:masterClrMapping/>
  </p:clrMapOvr>
  <p:transition spd="med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945932" y="553216"/>
            <a:ext cx="5255172" cy="40370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it-IT" sz="2000" dirty="0">
                <a:latin typeface="+mj-lt"/>
              </a:rPr>
              <a:t>Nel maggio 2018, </a:t>
            </a:r>
            <a:r>
              <a:rPr lang="it-IT" sz="2000" dirty="0" err="1">
                <a:latin typeface="+mj-lt"/>
              </a:rPr>
              <a:t>Tedros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Adhanom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Ghebreyesus</a:t>
            </a:r>
            <a:r>
              <a:rPr lang="it-IT" sz="2000" dirty="0">
                <a:latin typeface="+mj-lt"/>
              </a:rPr>
              <a:t>, direttore generale dell’Organizzazione Mondiale della Sanità (OMS), ha lanciato una </a:t>
            </a:r>
            <a:r>
              <a:rPr lang="it-IT" sz="2000" b="1" dirty="0">
                <a:solidFill>
                  <a:srgbClr val="82A1CC"/>
                </a:solidFill>
                <a:latin typeface="+mj-lt"/>
              </a:rPr>
              <a:t>call to action per porre fine alle sofferenze causate dall’impatto del cancro del collo dell’utero e dei cancri HPV-correlati</a:t>
            </a:r>
            <a:r>
              <a:rPr lang="it-IT" sz="2000" dirty="0">
                <a:latin typeface="+mj-lt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it-IT" sz="2000" dirty="0">
                <a:latin typeface="+mj-lt"/>
              </a:rPr>
              <a:t>L’OMS apre la strada verso </a:t>
            </a:r>
            <a:r>
              <a:rPr lang="it-IT" sz="2000" b="1" dirty="0">
                <a:solidFill>
                  <a:srgbClr val="82A1CC"/>
                </a:solidFill>
                <a:latin typeface="+mj-lt"/>
              </a:rPr>
              <a:t>l’eliminazione del cancro cervicale e la riduzione dei cancri HPV-correlati </a:t>
            </a:r>
            <a:r>
              <a:rPr lang="it-IT" sz="2000" dirty="0">
                <a:latin typeface="+mj-lt"/>
              </a:rPr>
              <a:t>come problema globale di salute pubblica</a:t>
            </a:r>
            <a:r>
              <a:rPr lang="it-IT" sz="2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110BF17-0766-7D47-8B5C-7EB9018631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006" y="1246642"/>
            <a:ext cx="1926574" cy="2650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982450"/>
      </p:ext>
    </p:extLst>
  </p:cSld>
  <p:clrMapOvr>
    <a:masterClrMapping/>
  </p:clrMapOvr>
  <p:transition spd="med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67028" y="1638591"/>
            <a:ext cx="82001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Il </a:t>
            </a:r>
            <a:r>
              <a:rPr lang="it-IT" sz="2000" b="1" dirty="0">
                <a:solidFill>
                  <a:srgbClr val="82A1CC"/>
                </a:solidFill>
              </a:rPr>
              <a:t>rischio di recidiva nelle donne trattate </a:t>
            </a:r>
            <a:r>
              <a:rPr lang="it-IT" sz="2000" dirty="0"/>
              <a:t>per lesioni CIN 2</a:t>
            </a:r>
            <a:r>
              <a:rPr lang="it-IT" sz="1800" dirty="0"/>
              <a:t>+</a:t>
            </a:r>
            <a:r>
              <a:rPr lang="it-IT" sz="2000" dirty="0"/>
              <a:t> che risultano negative al primo controllo con HPV-Test (6/12 mesi) è stimato attorno allo 0,9% a 2 anni, mentre </a:t>
            </a:r>
            <a:r>
              <a:rPr lang="it-IT" sz="2000" b="1" dirty="0">
                <a:solidFill>
                  <a:srgbClr val="82A1CC"/>
                </a:solidFill>
              </a:rPr>
              <a:t>supera il 30% nelle donne HPV-positive</a:t>
            </a:r>
            <a:r>
              <a:rPr lang="it-IT" sz="2000" dirty="0"/>
              <a:t>. </a:t>
            </a:r>
          </a:p>
          <a:p>
            <a:endParaRPr lang="it-IT" sz="2000" dirty="0"/>
          </a:p>
          <a:p>
            <a:r>
              <a:rPr lang="it-IT" sz="2000" dirty="0"/>
              <a:t>Inoltre, le </a:t>
            </a:r>
            <a:r>
              <a:rPr lang="it-IT" sz="2000" b="1" dirty="0">
                <a:solidFill>
                  <a:srgbClr val="82A1CC"/>
                </a:solidFill>
              </a:rPr>
              <a:t>donne trattate </a:t>
            </a:r>
            <a:r>
              <a:rPr lang="it-IT" sz="2000" dirty="0"/>
              <a:t>per CIN 2</a:t>
            </a:r>
            <a:r>
              <a:rPr lang="it-IT" sz="1800" dirty="0"/>
              <a:t>+ </a:t>
            </a:r>
            <a:r>
              <a:rPr lang="it-IT" sz="2000" dirty="0"/>
              <a:t>e CIN 3</a:t>
            </a:r>
            <a:r>
              <a:rPr lang="it-IT" sz="1800" dirty="0"/>
              <a:t>+</a:t>
            </a:r>
            <a:r>
              <a:rPr lang="it-IT" sz="2000" dirty="0"/>
              <a:t> hanno un </a:t>
            </a:r>
            <a:r>
              <a:rPr lang="it-IT" sz="2000" b="1" dirty="0">
                <a:solidFill>
                  <a:srgbClr val="82A1CC"/>
                </a:solidFill>
              </a:rPr>
              <a:t>rischio aumentato di sviluppare il carcinoma della cervice uterina e altri tumori HPV-correlati </a:t>
            </a:r>
            <a:r>
              <a:rPr lang="it-IT" sz="2000" dirty="0"/>
              <a:t>rispetto alla popolazione generale, fino a oltre 20 anni di osservazione.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 rot="10800000" flipV="1">
            <a:off x="601762" y="4320198"/>
            <a:ext cx="847955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Onuki</a:t>
            </a:r>
            <a:r>
              <a:rPr lang="it-IT" alt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it-IT" alt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it-IT" alt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alt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Post-treatment human papillomavirus testing for </a:t>
            </a:r>
            <a:r>
              <a:rPr lang="it-IT" alt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residual</a:t>
            </a:r>
            <a:r>
              <a:rPr lang="it-IT" alt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it-IT" alt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recurrent</a:t>
            </a:r>
            <a:r>
              <a:rPr lang="it-IT" alt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high-grade </a:t>
            </a:r>
            <a:r>
              <a:rPr lang="it-IT" alt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cervical</a:t>
            </a:r>
            <a:r>
              <a:rPr lang="it-IT" alt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alt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intraepithelial</a:t>
            </a:r>
            <a:r>
              <a:rPr lang="it-IT" alt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neoplasia:a</a:t>
            </a:r>
            <a:r>
              <a:rPr lang="it-IT" alt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pooled</a:t>
            </a:r>
            <a:r>
              <a:rPr lang="it-IT" alt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it-IT" alt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alt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it-IT" altLang="it-IT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Gynecol</a:t>
            </a:r>
            <a:r>
              <a:rPr lang="it-IT" alt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Oncol</a:t>
            </a:r>
            <a:r>
              <a:rPr lang="it-IT" alt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2016; 27(1):3.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 J</a:t>
            </a:r>
            <a:r>
              <a:rPr lang="it-IT" alt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r>
              <a:rPr lang="it-IT" alt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risk of HPV-associated genital cancers in men and women as a consequence of pre-invasive disease.</a:t>
            </a:r>
            <a:r>
              <a:rPr lang="it-IT" alt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 J Cancer. 2019 Jul 15;145(2):427-34.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Strander</a:t>
            </a:r>
            <a:r>
              <a:rPr lang="it-IT" alt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it-IT" alt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it-IT" alt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ageing on cervical or vaginal cancer in Swedish women previously treated for cervical intraepithelial neoplasia grade 3: population based cohort study of </a:t>
            </a:r>
            <a:r>
              <a:rPr lang="en-US" alt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longterm</a:t>
            </a:r>
            <a:r>
              <a:rPr lang="en-US" alt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incidence and mortality</a:t>
            </a:r>
            <a:r>
              <a:rPr lang="en-US" alt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alt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BMJ. 2014 </a:t>
            </a:r>
            <a:r>
              <a:rPr lang="it-IT" altLang="it-IT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</a:t>
            </a:r>
            <a:r>
              <a:rPr lang="it-IT" alt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14;348. 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1C8FE1D-91BC-075A-9483-2D7AE526BD34}"/>
              </a:ext>
            </a:extLst>
          </p:cNvPr>
          <p:cNvSpPr txBox="1"/>
          <p:nvPr/>
        </p:nvSpPr>
        <p:spPr>
          <a:xfrm>
            <a:off x="667028" y="65320"/>
            <a:ext cx="8349020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Vaccinazione delle donne già trattate </a:t>
            </a:r>
          </a:p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    </a:t>
            </a:r>
            <a:r>
              <a:rPr lang="it-IT" sz="1800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per lesioni genitali HPV-correlate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1092491"/>
      </p:ext>
    </p:extLst>
  </p:cSld>
  <p:clrMapOvr>
    <a:masterClrMapping/>
  </p:clrMapOvr>
  <p:transition spd="med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A674F88B-ECAB-075D-14B7-BFA671210300}"/>
              </a:ext>
            </a:extLst>
          </p:cNvPr>
          <p:cNvSpPr/>
          <p:nvPr/>
        </p:nvSpPr>
        <p:spPr>
          <a:xfrm>
            <a:off x="617219" y="2596747"/>
            <a:ext cx="8118567" cy="1034727"/>
          </a:xfrm>
          <a:prstGeom prst="roundRect">
            <a:avLst/>
          </a:prstGeom>
          <a:gradFill flip="none" rotWithShape="1">
            <a:gsLst>
              <a:gs pos="0">
                <a:srgbClr val="44949E">
                  <a:tint val="66000"/>
                  <a:satMod val="160000"/>
                  <a:alpha val="50000"/>
                </a:srgbClr>
              </a:gs>
              <a:gs pos="50000">
                <a:srgbClr val="44949E">
                  <a:tint val="44500"/>
                  <a:satMod val="160000"/>
                  <a:alpha val="50000"/>
                </a:srgbClr>
              </a:gs>
              <a:gs pos="100000">
                <a:srgbClr val="44949E">
                  <a:tint val="23500"/>
                  <a:satMod val="160000"/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667028" y="1298324"/>
            <a:ext cx="80109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800" b="1" dirty="0">
                <a:solidFill>
                  <a:srgbClr val="82A1CC"/>
                </a:solidFill>
              </a:rPr>
              <a:t>La letteratura internazionale ha ormai chiarito come l’infezione persistente da HPV dopo intervento chirurgico sia il principale fattore di rischio di recidiva di malattia</a:t>
            </a:r>
            <a:r>
              <a:rPr lang="it-IT" sz="1800" dirty="0"/>
              <a:t>, mentre non sono emerse differenze di rischio al </a:t>
            </a:r>
            <a:r>
              <a:rPr lang="it-IT" sz="1800" i="1" dirty="0"/>
              <a:t>follow-up</a:t>
            </a:r>
            <a:r>
              <a:rPr lang="it-IT" sz="1800" dirty="0"/>
              <a:t> tra le diverse tecniche chirurgiche utilizzate. </a:t>
            </a:r>
          </a:p>
          <a:p>
            <a:pPr algn="just"/>
            <a:endParaRPr lang="it-IT" sz="1800" b="1" dirty="0"/>
          </a:p>
          <a:p>
            <a:pPr algn="just"/>
            <a:r>
              <a:rPr lang="it-IT" sz="1800" b="1" dirty="0">
                <a:solidFill>
                  <a:srgbClr val="44949E"/>
                </a:solidFill>
              </a:rPr>
              <a:t>Recenti studi hanno evidenziato un ruolo adiuvante del vaccino anti-HPV nella riduzione del</a:t>
            </a:r>
            <a:r>
              <a:rPr lang="it-IT" sz="1800" dirty="0">
                <a:solidFill>
                  <a:srgbClr val="44949E"/>
                </a:solidFill>
              </a:rPr>
              <a:t> </a:t>
            </a:r>
            <a:r>
              <a:rPr lang="it-IT" sz="1800" b="1" dirty="0">
                <a:solidFill>
                  <a:srgbClr val="44949E"/>
                </a:solidFill>
              </a:rPr>
              <a:t>rischio di recidiva di CIN 2+, AIN 2+, VIN 2+, dopo trattamento chirurgico. </a:t>
            </a:r>
            <a:endParaRPr lang="it-IT" sz="1800" dirty="0">
              <a:solidFill>
                <a:srgbClr val="44949E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52622" y="4004727"/>
            <a:ext cx="859137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9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Ghelardi</a:t>
            </a:r>
            <a:r>
              <a:rPr kumimoji="0" lang="it-IT" altLang="it-IT" sz="9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it-IT" altLang="it-IT" sz="9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kumimoji="0" lang="it-IT" altLang="it-IT" sz="9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it-IT" altLang="it-IT" sz="9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SPERANZA </a:t>
            </a:r>
            <a:r>
              <a:rPr kumimoji="0" lang="it-IT" altLang="it-IT" sz="9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kumimoji="0" lang="it-IT" altLang="it-IT" sz="9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HPV </a:t>
            </a:r>
            <a:r>
              <a:rPr kumimoji="0" lang="it-IT" altLang="it-IT" sz="9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vaccination</a:t>
            </a:r>
            <a:r>
              <a:rPr kumimoji="0" lang="it-IT" altLang="it-IT" sz="9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9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kumimoji="0" lang="it-IT" altLang="it-IT" sz="9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treatment for CIN2</a:t>
            </a:r>
            <a:r>
              <a:rPr kumimoji="0" lang="it-IT" altLang="it-IT" sz="9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it-IT" altLang="it-IT" sz="9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Gynecol</a:t>
            </a:r>
            <a:r>
              <a:rPr kumimoji="0" lang="it-IT" altLang="it-IT" sz="9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9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Oncol</a:t>
            </a:r>
            <a:r>
              <a:rPr kumimoji="0" lang="it-IT" altLang="it-IT" sz="9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2018;151(2):229-34.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9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Joura</a:t>
            </a:r>
            <a:r>
              <a:rPr kumimoji="0" lang="it-IT" altLang="it-IT" sz="9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EA</a:t>
            </a:r>
            <a:r>
              <a:rPr kumimoji="0" lang="it-IT" altLang="it-IT" sz="9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kumimoji="0" lang="it-IT" altLang="it-IT" sz="9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BMJ. 2012</a:t>
            </a:r>
            <a:r>
              <a:rPr lang="it-IT" alt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it-IT" altLang="it-IT" sz="900" b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90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Swedish</a:t>
            </a:r>
            <a:r>
              <a:rPr kumimoji="0" lang="it-IT" altLang="it-IT" sz="90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KA </a:t>
            </a:r>
            <a:r>
              <a:rPr kumimoji="0" lang="it-IT" altLang="it-IT" sz="9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kumimoji="0" lang="it-IT" altLang="it-IT" sz="9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Clin</a:t>
            </a:r>
            <a:r>
              <a:rPr kumimoji="0" lang="it-IT" altLang="it-IT" sz="9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9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Infect</a:t>
            </a:r>
            <a:r>
              <a:rPr kumimoji="0" lang="it-IT" altLang="it-IT" sz="9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900" b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Dis. 2012.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900" b="0" i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Ghelardi</a:t>
            </a:r>
            <a:r>
              <a:rPr kumimoji="0" lang="it-IT" altLang="it-IT" sz="9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it-IT" altLang="it-IT" sz="900" b="0" i="1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kumimoji="0" lang="it-IT" altLang="it-IT" sz="9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it-IT" altLang="it-IT" sz="900" b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Vaccines</a:t>
            </a:r>
            <a:r>
              <a:rPr kumimoji="0" lang="it-IT" altLang="it-IT" sz="900" b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2021;9,83. https://www.mdpi.com/2076-393X/9/2/83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9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Kang WD </a:t>
            </a:r>
            <a:r>
              <a:rPr kumimoji="0" lang="it-IT" altLang="it-IT" sz="900" b="0" i="1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it-IT" sz="105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vaccination</a:t>
            </a:r>
            <a:r>
              <a:rPr 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quadrivalent</a:t>
            </a:r>
            <a:r>
              <a:rPr 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HPV vaccine after loop </a:t>
            </a:r>
            <a:r>
              <a:rPr 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electrosurgical</a:t>
            </a:r>
            <a:r>
              <a:rPr 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excision</a:t>
            </a:r>
            <a:r>
              <a:rPr 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procedure </a:t>
            </a:r>
            <a:r>
              <a:rPr 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effective</a:t>
            </a:r>
            <a:r>
              <a:rPr 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preventing</a:t>
            </a:r>
            <a:r>
              <a:rPr 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recurrence</a:t>
            </a:r>
            <a:r>
              <a:rPr 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patients</a:t>
            </a:r>
            <a:r>
              <a:rPr 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high-grade </a:t>
            </a:r>
            <a:r>
              <a:rPr 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cervical</a:t>
            </a:r>
            <a:r>
              <a:rPr 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intraepithelial</a:t>
            </a:r>
            <a:r>
              <a:rPr 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neoplasia (CIN2-3)? </a:t>
            </a:r>
            <a:r>
              <a:rPr kumimoji="0" lang="it-IT" altLang="it-IT" sz="900" b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Gynecol</a:t>
            </a:r>
            <a:r>
              <a:rPr kumimoji="0" lang="it-IT" altLang="it-IT" sz="900" b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900" b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Oncol</a:t>
            </a:r>
            <a:r>
              <a:rPr kumimoji="0" lang="it-IT" altLang="it-IT" sz="900" b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2013;130(2):264-8.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900" b="0" i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Pieralli</a:t>
            </a:r>
            <a:r>
              <a:rPr kumimoji="0" lang="it-IT" altLang="it-IT" sz="9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it-IT" altLang="it-IT" sz="900" b="0" i="1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kumimoji="0" lang="it-IT" altLang="it-IT" sz="9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alt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Indication of prophylactic vaccines as a tool for secondary prevention in HPV-linked disease. </a:t>
            </a:r>
            <a:r>
              <a:rPr lang="it-IT" altLang="it-IT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</a:t>
            </a:r>
            <a:r>
              <a:rPr lang="it-IT" altLang="it-IT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900" b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Gynecol</a:t>
            </a:r>
            <a:r>
              <a:rPr kumimoji="0" lang="it-IT" altLang="it-IT" sz="900" b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900" b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Obstet</a:t>
            </a:r>
            <a:r>
              <a:rPr kumimoji="0" lang="it-IT" altLang="it-IT" sz="900" b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2018;298(6):1205-10.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ED3F03-279C-DD2A-379A-FE166474F4E5}"/>
              </a:ext>
            </a:extLst>
          </p:cNvPr>
          <p:cNvSpPr txBox="1"/>
          <p:nvPr/>
        </p:nvSpPr>
        <p:spPr>
          <a:xfrm>
            <a:off x="667028" y="65320"/>
            <a:ext cx="8349020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Vaccinazione delle donne già trattate </a:t>
            </a:r>
          </a:p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    </a:t>
            </a:r>
            <a:r>
              <a:rPr lang="it-IT" sz="1800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per lesioni genitali HPV-correlate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5230755"/>
      </p:ext>
    </p:extLst>
  </p:cSld>
  <p:clrMapOvr>
    <a:masterClrMapping/>
  </p:clrMapOvr>
  <p:transition spd="med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contenuto 31"/>
          <p:cNvSpPr>
            <a:spLocks noGrp="1"/>
          </p:cNvSpPr>
          <p:nvPr>
            <p:ph idx="1"/>
          </p:nvPr>
        </p:nvSpPr>
        <p:spPr>
          <a:xfrm>
            <a:off x="667028" y="4557652"/>
            <a:ext cx="8349020" cy="4553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Pink Book. 13th Edition Page last reviewed: November 15, 2016. For 2017 updates to human papillomavirus see the 13th Edition Supplement. h</a:t>
            </a: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ttps://www.cdc.gov/vaccines/pubs/pinkbook/hpv.html. </a:t>
            </a:r>
          </a:p>
          <a:p>
            <a:pPr marL="0" indent="0">
              <a:buNone/>
            </a:pP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Tainio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Clinical course of untreated cervical intraepithelial neoplasia grade 2 under active surveillance: systematic review and meta-analysis. </a:t>
            </a: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BMJ. 2018;360:499.</a:t>
            </a:r>
            <a:endParaRPr lang="it-IT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it-IT" sz="800" dirty="0"/>
          </a:p>
        </p:txBody>
      </p:sp>
      <p:grpSp>
        <p:nvGrpSpPr>
          <p:cNvPr id="6" name="Gruppo 5"/>
          <p:cNvGrpSpPr/>
          <p:nvPr/>
        </p:nvGrpSpPr>
        <p:grpSpPr>
          <a:xfrm>
            <a:off x="1883967" y="1693417"/>
            <a:ext cx="5401994" cy="2645858"/>
            <a:chOff x="402624" y="1158908"/>
            <a:chExt cx="8157176" cy="4581492"/>
          </a:xfrm>
        </p:grpSpPr>
        <p:sp>
          <p:nvSpPr>
            <p:cNvPr id="19" name="Freccia a destra 18"/>
            <p:cNvSpPr/>
            <p:nvPr/>
          </p:nvSpPr>
          <p:spPr bwMode="auto">
            <a:xfrm>
              <a:off x="1930400" y="2171700"/>
              <a:ext cx="723900" cy="495300"/>
            </a:xfrm>
            <a:prstGeom prst="rightArrow">
              <a:avLst/>
            </a:prstGeom>
            <a:solidFill>
              <a:srgbClr val="F9B30D"/>
            </a:solidFill>
            <a:ln>
              <a:solidFill>
                <a:srgbClr val="F9B30D"/>
              </a:solidFill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endParaRPr lang="it-IT" sz="700">
                <a:latin typeface="Arial" charset="0"/>
                <a:cs typeface="Arial" charset="0"/>
              </a:endParaRPr>
            </a:p>
          </p:txBody>
        </p:sp>
        <p:sp>
          <p:nvSpPr>
            <p:cNvPr id="23" name="Freccia a destra 22"/>
            <p:cNvSpPr/>
            <p:nvPr/>
          </p:nvSpPr>
          <p:spPr bwMode="auto">
            <a:xfrm>
              <a:off x="4656060" y="2171701"/>
              <a:ext cx="361950" cy="495299"/>
            </a:xfrm>
            <a:prstGeom prst="rightArrow">
              <a:avLst/>
            </a:prstGeom>
            <a:solidFill>
              <a:srgbClr val="F9B30D"/>
            </a:solidFill>
            <a:ln>
              <a:solidFill>
                <a:srgbClr val="F9B30D"/>
              </a:solidFill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endParaRPr lang="it-IT" sz="700">
                <a:latin typeface="Arial" charset="0"/>
                <a:cs typeface="Arial" charset="0"/>
              </a:endParaRPr>
            </a:p>
          </p:txBody>
        </p:sp>
        <p:sp>
          <p:nvSpPr>
            <p:cNvPr id="24" name="Freccia a destra 23"/>
            <p:cNvSpPr/>
            <p:nvPr/>
          </p:nvSpPr>
          <p:spPr bwMode="auto">
            <a:xfrm>
              <a:off x="6545707" y="2139951"/>
              <a:ext cx="723901" cy="495299"/>
            </a:xfrm>
            <a:prstGeom prst="rightArrow">
              <a:avLst/>
            </a:prstGeom>
            <a:solidFill>
              <a:srgbClr val="F9B30D"/>
            </a:solidFill>
            <a:ln>
              <a:solidFill>
                <a:srgbClr val="F9B30D"/>
              </a:solidFill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endParaRPr lang="it-IT" sz="700">
                <a:latin typeface="Arial" charset="0"/>
                <a:cs typeface="Arial" charset="0"/>
              </a:endParaRPr>
            </a:p>
          </p:txBody>
        </p:sp>
        <p:sp>
          <p:nvSpPr>
            <p:cNvPr id="25" name="Freccia a destra 24"/>
            <p:cNvSpPr/>
            <p:nvPr/>
          </p:nvSpPr>
          <p:spPr bwMode="auto">
            <a:xfrm rot="5400000">
              <a:off x="700731" y="4231331"/>
              <a:ext cx="533400" cy="757538"/>
            </a:xfrm>
            <a:prstGeom prst="rightArrow">
              <a:avLst/>
            </a:prstGeom>
            <a:solidFill>
              <a:srgbClr val="F9B30D"/>
            </a:solidFill>
            <a:ln>
              <a:solidFill>
                <a:srgbClr val="F9B30D"/>
              </a:solidFill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endParaRPr lang="it-IT" sz="700">
                <a:latin typeface="Arial" charset="0"/>
                <a:cs typeface="Arial" charset="0"/>
              </a:endParaRPr>
            </a:p>
          </p:txBody>
        </p:sp>
        <p:sp>
          <p:nvSpPr>
            <p:cNvPr id="28" name="Freccia a destra 27"/>
            <p:cNvSpPr/>
            <p:nvPr/>
          </p:nvSpPr>
          <p:spPr bwMode="auto">
            <a:xfrm rot="5400000">
              <a:off x="3358206" y="4244031"/>
              <a:ext cx="533400" cy="757538"/>
            </a:xfrm>
            <a:prstGeom prst="rightArrow">
              <a:avLst/>
            </a:prstGeom>
            <a:solidFill>
              <a:srgbClr val="F9B30D"/>
            </a:solidFill>
            <a:ln>
              <a:solidFill>
                <a:srgbClr val="F9B30D"/>
              </a:solidFill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endParaRPr lang="it-IT" sz="700">
                <a:latin typeface="Arial" charset="0"/>
                <a:cs typeface="Arial" charset="0"/>
              </a:endParaRPr>
            </a:p>
          </p:txBody>
        </p:sp>
        <p:sp>
          <p:nvSpPr>
            <p:cNvPr id="29" name="Freccia a destra 28"/>
            <p:cNvSpPr/>
            <p:nvPr/>
          </p:nvSpPr>
          <p:spPr bwMode="auto">
            <a:xfrm>
              <a:off x="1971074" y="3371850"/>
              <a:ext cx="723900" cy="768350"/>
            </a:xfrm>
            <a:prstGeom prst="rightArrow">
              <a:avLst/>
            </a:prstGeom>
            <a:solidFill>
              <a:srgbClr val="F9B30D"/>
            </a:solidFill>
            <a:ln>
              <a:solidFill>
                <a:srgbClr val="F9B30D"/>
              </a:solidFill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endParaRPr lang="it-IT" sz="700">
                <a:latin typeface="Arial" charset="0"/>
                <a:cs typeface="Arial" charset="0"/>
              </a:endParaRPr>
            </a:p>
          </p:txBody>
        </p:sp>
        <p:sp>
          <p:nvSpPr>
            <p:cNvPr id="30" name="Freccia a destra 29"/>
            <p:cNvSpPr/>
            <p:nvPr/>
          </p:nvSpPr>
          <p:spPr bwMode="auto">
            <a:xfrm rot="5400000">
              <a:off x="4594094" y="3622677"/>
              <a:ext cx="2165353" cy="546100"/>
            </a:xfrm>
            <a:prstGeom prst="rightArrow">
              <a:avLst/>
            </a:prstGeom>
            <a:solidFill>
              <a:srgbClr val="82A1CC"/>
            </a:solidFill>
            <a:ln w="19050">
              <a:solidFill>
                <a:srgbClr val="82A1CC"/>
              </a:solidFill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endParaRPr lang="it-IT" sz="700">
                <a:latin typeface="Arial" charset="0"/>
                <a:cs typeface="Arial" charset="0"/>
              </a:endParaRPr>
            </a:p>
          </p:txBody>
        </p:sp>
        <p:grpSp>
          <p:nvGrpSpPr>
            <p:cNvPr id="60" name="Gruppo 59"/>
            <p:cNvGrpSpPr/>
            <p:nvPr/>
          </p:nvGrpSpPr>
          <p:grpSpPr>
            <a:xfrm>
              <a:off x="402624" y="1158908"/>
              <a:ext cx="8157176" cy="4581492"/>
              <a:chOff x="402624" y="1158908"/>
              <a:chExt cx="8157176" cy="4581492"/>
            </a:xfrm>
          </p:grpSpPr>
          <p:sp>
            <p:nvSpPr>
              <p:cNvPr id="13" name="Rettangolo 12"/>
              <p:cNvSpPr/>
              <p:nvPr/>
            </p:nvSpPr>
            <p:spPr bwMode="auto">
              <a:xfrm>
                <a:off x="402624" y="1771686"/>
                <a:ext cx="1400776" cy="2343115"/>
              </a:xfrm>
              <a:prstGeom prst="rect">
                <a:avLst/>
              </a:prstGeom>
              <a:solidFill>
                <a:schemeClr val="bg1"/>
              </a:solidFill>
              <a:ln w="22225" cap="flat" cmpd="sng" algn="ctr">
                <a:solidFill>
                  <a:srgbClr val="82A1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1150" b="1" dirty="0">
                    <a:latin typeface="+mj-lt"/>
                    <a:cs typeface="Arial" charset="0"/>
                  </a:rPr>
                  <a:t>INFEZIONE INIZIALE DA HPV</a:t>
                </a:r>
              </a:p>
            </p:txBody>
          </p:sp>
          <p:sp>
            <p:nvSpPr>
              <p:cNvPr id="14" name="Rettangolo 13"/>
              <p:cNvSpPr/>
              <p:nvPr/>
            </p:nvSpPr>
            <p:spPr bwMode="auto">
              <a:xfrm>
                <a:off x="402624" y="1158908"/>
                <a:ext cx="2619977" cy="406400"/>
              </a:xfrm>
              <a:prstGeom prst="rect">
                <a:avLst/>
              </a:prstGeom>
              <a:solidFill>
                <a:schemeClr val="bg1"/>
              </a:solidFill>
              <a:ln w="22225" cap="flat" cmpd="sng" algn="ctr">
                <a:solidFill>
                  <a:srgbClr val="82A1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1150" b="1" dirty="0">
                    <a:latin typeface="+mj-lt"/>
                    <a:cs typeface="Arial" charset="0"/>
                  </a:rPr>
                  <a:t>ENTRO 1 ANNO</a:t>
                </a:r>
              </a:p>
            </p:txBody>
          </p:sp>
          <p:sp>
            <p:nvSpPr>
              <p:cNvPr id="17" name="Rettangolo 16"/>
              <p:cNvSpPr/>
              <p:nvPr/>
            </p:nvSpPr>
            <p:spPr bwMode="auto">
              <a:xfrm>
                <a:off x="6121401" y="1174784"/>
                <a:ext cx="2438399" cy="596900"/>
              </a:xfrm>
              <a:prstGeom prst="rect">
                <a:avLst/>
              </a:prstGeom>
              <a:solidFill>
                <a:schemeClr val="bg1"/>
              </a:solidFill>
              <a:ln w="22225" cap="flat" cmpd="sng" algn="ctr">
                <a:solidFill>
                  <a:srgbClr val="82A1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1150" b="1" dirty="0">
                    <a:latin typeface="+mj-lt"/>
                    <a:cs typeface="Arial" charset="0"/>
                  </a:rPr>
                  <a:t>DECADI</a:t>
                </a:r>
              </a:p>
            </p:txBody>
          </p:sp>
          <p:sp>
            <p:nvSpPr>
              <p:cNvPr id="18" name="Rettangolo 17"/>
              <p:cNvSpPr/>
              <p:nvPr/>
            </p:nvSpPr>
            <p:spPr bwMode="auto">
              <a:xfrm>
                <a:off x="3175000" y="1174784"/>
                <a:ext cx="2619977" cy="406400"/>
              </a:xfrm>
              <a:prstGeom prst="rect">
                <a:avLst/>
              </a:prstGeom>
              <a:solidFill>
                <a:schemeClr val="bg1"/>
              </a:solidFill>
              <a:ln w="22225" cap="flat" cmpd="sng" algn="ctr">
                <a:solidFill>
                  <a:srgbClr val="82A1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1150" b="1" dirty="0">
                    <a:latin typeface="+mj-lt"/>
                    <a:cs typeface="Arial" charset="0"/>
                  </a:rPr>
                  <a:t>1-5 ANNI</a:t>
                </a:r>
              </a:p>
            </p:txBody>
          </p:sp>
          <p:sp>
            <p:nvSpPr>
              <p:cNvPr id="20" name="Rettangolo 19"/>
              <p:cNvSpPr/>
              <p:nvPr/>
            </p:nvSpPr>
            <p:spPr bwMode="auto">
              <a:xfrm>
                <a:off x="2694974" y="1771684"/>
                <a:ext cx="1887280" cy="933415"/>
              </a:xfrm>
              <a:prstGeom prst="rect">
                <a:avLst/>
              </a:prstGeom>
              <a:solidFill>
                <a:schemeClr val="bg1"/>
              </a:solidFill>
              <a:ln w="22225" cap="flat" cmpd="sng" algn="ctr">
                <a:solidFill>
                  <a:srgbClr val="82A1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1150" b="1" dirty="0">
                    <a:latin typeface="+mj-lt"/>
                    <a:cs typeface="Arial" charset="0"/>
                  </a:rPr>
                  <a:t>INFEZIONE PERSISTENTE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1150" b="1" dirty="0">
                    <a:latin typeface="+mj-lt"/>
                  </a:rPr>
                  <a:t>(~ 20%)</a:t>
                </a:r>
                <a:endParaRPr lang="it-IT" sz="1150" b="1" dirty="0">
                  <a:latin typeface="+mj-lt"/>
                  <a:cs typeface="Arial" charset="0"/>
                </a:endParaRPr>
              </a:p>
            </p:txBody>
          </p:sp>
          <p:sp>
            <p:nvSpPr>
              <p:cNvPr id="21" name="Rettangolo 20"/>
              <p:cNvSpPr/>
              <p:nvPr/>
            </p:nvSpPr>
            <p:spPr bwMode="auto">
              <a:xfrm>
                <a:off x="5117842" y="1930400"/>
                <a:ext cx="1117858" cy="774699"/>
              </a:xfrm>
              <a:prstGeom prst="rect">
                <a:avLst/>
              </a:prstGeom>
              <a:solidFill>
                <a:schemeClr val="bg1"/>
              </a:solidFill>
              <a:ln w="22225" cap="flat" cmpd="sng" algn="ctr">
                <a:solidFill>
                  <a:srgbClr val="82A1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1150" b="1" dirty="0">
                    <a:latin typeface="+mj-lt"/>
                    <a:cs typeface="Arial" charset="0"/>
                  </a:rPr>
                  <a:t>CIN 2/3</a:t>
                </a:r>
              </a:p>
            </p:txBody>
          </p:sp>
          <p:sp>
            <p:nvSpPr>
              <p:cNvPr id="22" name="Rettangolo 21"/>
              <p:cNvSpPr/>
              <p:nvPr/>
            </p:nvSpPr>
            <p:spPr bwMode="auto">
              <a:xfrm>
                <a:off x="7441942" y="2108200"/>
                <a:ext cx="1117858" cy="596900"/>
              </a:xfrm>
              <a:prstGeom prst="rect">
                <a:avLst/>
              </a:prstGeom>
              <a:solidFill>
                <a:schemeClr val="bg1"/>
              </a:solidFill>
              <a:ln w="22225" cap="flat" cmpd="sng" algn="ctr">
                <a:solidFill>
                  <a:srgbClr val="82A1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1150" b="1" dirty="0">
                    <a:latin typeface="+mj-lt"/>
                    <a:cs typeface="Arial" charset="0"/>
                  </a:rPr>
                  <a:t>CANCRO</a:t>
                </a:r>
              </a:p>
            </p:txBody>
          </p:sp>
          <p:sp>
            <p:nvSpPr>
              <p:cNvPr id="26" name="Rettangolo 25"/>
              <p:cNvSpPr/>
              <p:nvPr/>
            </p:nvSpPr>
            <p:spPr bwMode="auto">
              <a:xfrm>
                <a:off x="2764824" y="3479800"/>
                <a:ext cx="1720164" cy="673100"/>
              </a:xfrm>
              <a:prstGeom prst="rect">
                <a:avLst/>
              </a:prstGeom>
              <a:solidFill>
                <a:schemeClr val="bg1"/>
              </a:solidFill>
              <a:ln w="22225" cap="flat" cmpd="sng" algn="ctr">
                <a:solidFill>
                  <a:srgbClr val="82A1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1150" b="1" dirty="0">
                    <a:latin typeface="+mj-lt"/>
                    <a:cs typeface="Arial" charset="0"/>
                  </a:rPr>
                  <a:t>CIN 1</a:t>
                </a:r>
              </a:p>
            </p:txBody>
          </p:sp>
          <p:sp>
            <p:nvSpPr>
              <p:cNvPr id="31" name="Rettangolo 30"/>
              <p:cNvSpPr/>
              <p:nvPr/>
            </p:nvSpPr>
            <p:spPr bwMode="auto">
              <a:xfrm>
                <a:off x="486117" y="5118100"/>
                <a:ext cx="5463703" cy="622300"/>
              </a:xfrm>
              <a:prstGeom prst="rect">
                <a:avLst/>
              </a:prstGeom>
              <a:solidFill>
                <a:schemeClr val="bg1"/>
              </a:solidFill>
              <a:ln w="22225" cap="flat" cmpd="sng" algn="ctr">
                <a:solidFill>
                  <a:srgbClr val="82A1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it-IT" sz="1150" b="1" dirty="0">
                    <a:latin typeface="+mj-lt"/>
                    <a:cs typeface="Arial" charset="0"/>
                  </a:rPr>
                  <a:t>CLEARANCE VIRALE </a:t>
                </a:r>
                <a:r>
                  <a:rPr lang="it-IT" sz="1150" b="1" dirty="0">
                    <a:latin typeface="+mj-lt"/>
                  </a:rPr>
                  <a:t>(~ 80%)</a:t>
                </a:r>
              </a:p>
            </p:txBody>
          </p:sp>
        </p:grpSp>
        <p:sp>
          <p:nvSpPr>
            <p:cNvPr id="36" name="Freccia bidirezionale verticale 35"/>
            <p:cNvSpPr/>
            <p:nvPr/>
          </p:nvSpPr>
          <p:spPr bwMode="auto">
            <a:xfrm>
              <a:off x="3422414" y="2801144"/>
              <a:ext cx="421567" cy="582612"/>
            </a:xfrm>
            <a:prstGeom prst="upDownArrow">
              <a:avLst/>
            </a:prstGeom>
            <a:solidFill>
              <a:srgbClr val="F9B30D"/>
            </a:solidFill>
            <a:ln>
              <a:solidFill>
                <a:srgbClr val="F9B30D"/>
              </a:solidFill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endParaRPr lang="it-IT" sz="700">
                <a:latin typeface="Arial" charset="0"/>
                <a:cs typeface="Arial" charset="0"/>
              </a:endParaRPr>
            </a:p>
          </p:txBody>
        </p:sp>
      </p:grpSp>
      <p:sp>
        <p:nvSpPr>
          <p:cNvPr id="4" name="Rettangolo 3"/>
          <p:cNvSpPr/>
          <p:nvPr/>
        </p:nvSpPr>
        <p:spPr>
          <a:xfrm>
            <a:off x="4940452" y="2097267"/>
            <a:ext cx="2396748" cy="544558"/>
          </a:xfrm>
          <a:prstGeom prst="rect">
            <a:avLst/>
          </a:prstGeom>
          <a:noFill/>
          <a:ln w="50800" cap="flat" cmpd="sng" algn="ctr">
            <a:solidFill>
              <a:srgbClr val="FF2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t-IT" sz="1000" kern="600" spc="17" dirty="0" err="1"/>
          </a:p>
        </p:txBody>
      </p:sp>
      <p:sp>
        <p:nvSpPr>
          <p:cNvPr id="5" name="Rettangolo 4"/>
          <p:cNvSpPr/>
          <p:nvPr/>
        </p:nvSpPr>
        <p:spPr>
          <a:xfrm>
            <a:off x="928851" y="846933"/>
            <a:ext cx="7543808" cy="68352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1600" b="1" dirty="0">
                <a:solidFill>
                  <a:srgbClr val="44949E"/>
                </a:solidFill>
                <a:latin typeface="+mj-lt"/>
              </a:rPr>
              <a:t>Le lesioni CIN 2+ CIN 3+ tendono a persistere e a progredire. Il rischio di progressione dipende dalla severità e dalla grandezza della lesione.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D4AA76F-A842-E1BB-B39B-1C06CC348BAD}"/>
              </a:ext>
            </a:extLst>
          </p:cNvPr>
          <p:cNvSpPr txBox="1"/>
          <p:nvPr/>
        </p:nvSpPr>
        <p:spPr>
          <a:xfrm>
            <a:off x="667028" y="65319"/>
            <a:ext cx="834902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Storia naturale dell’infezione da HPV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612969"/>
      </p:ext>
    </p:extLst>
  </p:cSld>
  <p:clrMapOvr>
    <a:masterClrMapping/>
  </p:clrMapOvr>
  <p:transition spd="med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D5A5A-03F7-4932-A1B9-DF42A2D00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028" y="4896697"/>
            <a:ext cx="8224723" cy="174953"/>
          </a:xfrm>
        </p:spPr>
        <p:txBody>
          <a:bodyPr/>
          <a:lstStyle/>
          <a:p>
            <a:pPr algn="l"/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Tainio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 Clinical course of untreated cervical intraepithelial neoplasia grade 2 under active surveillance: systematic review and meta-analysis.</a:t>
            </a:r>
            <a:r>
              <a:rPr lang="en-GB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BMJ. 2018;360:499.</a:t>
            </a:r>
            <a:endParaRPr lang="it-IT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ttangolo 32">
            <a:extLst>
              <a:ext uri="{FF2B5EF4-FFF2-40B4-BE49-F238E27FC236}">
                <a16:creationId xmlns:a16="http://schemas.microsoft.com/office/drawing/2014/main" id="{AF421EB7-870C-480A-8170-C06F2C470F56}"/>
              </a:ext>
            </a:extLst>
          </p:cNvPr>
          <p:cNvSpPr/>
          <p:nvPr/>
        </p:nvSpPr>
        <p:spPr>
          <a:xfrm>
            <a:off x="1109496" y="1417679"/>
            <a:ext cx="7247159" cy="263332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lnSpc>
                <a:spcPct val="150000"/>
              </a:lnSpc>
            </a:pPr>
            <a:r>
              <a:rPr lang="it-IT" sz="1800" dirty="0">
                <a:solidFill>
                  <a:schemeClr val="tx1"/>
                </a:solidFill>
              </a:rPr>
              <a:t>Una revisione sistematica e metanalisi di 36 studi (3.160 donne) evidenzia come il tasso di progressione a CIN 3+ aumenta con il tempo dalla diagnosi di CIN 2+:</a:t>
            </a:r>
          </a:p>
          <a:p>
            <a:pPr marL="285750" indent="-285750">
              <a:lnSpc>
                <a:spcPct val="150000"/>
              </a:lnSpc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800" dirty="0">
                <a:solidFill>
                  <a:schemeClr val="tx1"/>
                </a:solidFill>
              </a:rPr>
              <a:t>5% a 3 mesi;</a:t>
            </a:r>
          </a:p>
          <a:p>
            <a:pPr marL="285750" indent="-285750">
              <a:lnSpc>
                <a:spcPct val="150000"/>
              </a:lnSpc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800" dirty="0">
                <a:solidFill>
                  <a:schemeClr val="tx1"/>
                </a:solidFill>
              </a:rPr>
              <a:t>14% a 12 mesi;</a:t>
            </a:r>
          </a:p>
          <a:p>
            <a:pPr marL="285750" indent="-285750">
              <a:lnSpc>
                <a:spcPct val="150000"/>
              </a:lnSpc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800" dirty="0">
                <a:solidFill>
                  <a:schemeClr val="tx1"/>
                </a:solidFill>
              </a:rPr>
              <a:t>18% a 24 mesi;</a:t>
            </a:r>
          </a:p>
          <a:p>
            <a:pPr marL="285750" indent="-285750">
              <a:lnSpc>
                <a:spcPct val="150000"/>
              </a:lnSpc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800" dirty="0">
                <a:solidFill>
                  <a:schemeClr val="tx1"/>
                </a:solidFill>
              </a:rPr>
              <a:t>24% a 36 mesi.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005A9B-B750-54F6-A0F5-42666A2CD021}"/>
              </a:ext>
            </a:extLst>
          </p:cNvPr>
          <p:cNvSpPr txBox="1"/>
          <p:nvPr/>
        </p:nvSpPr>
        <p:spPr>
          <a:xfrm>
            <a:off x="667028" y="71850"/>
            <a:ext cx="834902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Lesioni CIN 2+ non trattate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708641"/>
      </p:ext>
    </p:extLst>
  </p:cSld>
  <p:clrMapOvr>
    <a:masterClrMapping/>
  </p:clrMapOvr>
  <p:transition spd="med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495EE5-76FE-44B6-AD63-BD8E652611DB}"/>
              </a:ext>
            </a:extLst>
          </p:cNvPr>
          <p:cNvSpPr/>
          <p:nvPr/>
        </p:nvSpPr>
        <p:spPr>
          <a:xfrm>
            <a:off x="667028" y="4877359"/>
            <a:ext cx="8349019" cy="2077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fr-F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Kocken</a:t>
            </a:r>
            <a:r>
              <a:rPr lang="fr-F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fr-FR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 of recurrent high-grade cervical intraepithelial neoplasia after successful treatment: a long-term multi-cohort study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Lancet </a:t>
            </a:r>
            <a:r>
              <a:rPr lang="fr-F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Oncol</a:t>
            </a:r>
            <a:r>
              <a:rPr lang="fr-F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2011;12:441-50.</a:t>
            </a:r>
            <a:endParaRPr lang="it-IT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896867" y="1980140"/>
            <a:ext cx="2515124" cy="179279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it-IT" b="1" kern="0" dirty="0">
                <a:latin typeface="+mj-lt"/>
              </a:rPr>
              <a:t>Il 17% (76/435) delle donne trattate per lesione precancerosa di alto grado sviluppa una lesione CIN 2/3 (malattia residua o ricorrente) o tumore della cervice nella maggior parte dei casi entro </a:t>
            </a:r>
          </a:p>
          <a:p>
            <a:pPr algn="ctr">
              <a:defRPr/>
            </a:pPr>
            <a:r>
              <a:rPr lang="it-IT" b="1" kern="0" dirty="0">
                <a:latin typeface="+mj-lt"/>
              </a:rPr>
              <a:t>2 anni dal trattamento. 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2566655" y="1380689"/>
            <a:ext cx="3129320" cy="2726886"/>
            <a:chOff x="4413671" y="1411400"/>
            <a:chExt cx="2949149" cy="2569885"/>
          </a:xfrm>
        </p:grpSpPr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6996028" y="3706936"/>
              <a:ext cx="366792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lnSpc>
                  <a:spcPts val="650"/>
                </a:lnSpc>
              </a:pPr>
              <a:r>
                <a:rPr lang="it-IT" sz="700" kern="1000" spc="-90" dirty="0">
                  <a:latin typeface="Bookman Old Style" panose="02050604050505020204" pitchFamily="18" charset="0"/>
                  <a:cs typeface="Arial"/>
                </a:rPr>
                <a:t>264</a:t>
              </a:r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534" y="1586640"/>
              <a:ext cx="2247418" cy="2144111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4560971" y="1513227"/>
              <a:ext cx="416235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r">
                <a:lnSpc>
                  <a:spcPts val="650"/>
                </a:lnSpc>
              </a:pPr>
              <a:r>
                <a:rPr lang="it-IT" sz="700" dirty="0">
                  <a:latin typeface="Bookman Old Style" panose="02050604050505020204" pitchFamily="18" charset="0"/>
                  <a:cs typeface="Arial"/>
                </a:rPr>
                <a:t>0-25</a:t>
              </a: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4560971" y="1927447"/>
              <a:ext cx="416235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r">
                <a:lnSpc>
                  <a:spcPts val="650"/>
                </a:lnSpc>
              </a:pPr>
              <a:r>
                <a:rPr lang="it-IT" sz="700" dirty="0">
                  <a:latin typeface="Bookman Old Style" panose="02050604050505020204" pitchFamily="18" charset="0"/>
                  <a:cs typeface="Arial"/>
                </a:rPr>
                <a:t>0-20</a:t>
              </a: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4560971" y="2342283"/>
              <a:ext cx="416235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r">
                <a:lnSpc>
                  <a:spcPts val="650"/>
                </a:lnSpc>
              </a:pPr>
              <a:r>
                <a:rPr lang="it-IT" sz="700" dirty="0">
                  <a:latin typeface="Bookman Old Style" panose="02050604050505020204" pitchFamily="18" charset="0"/>
                  <a:cs typeface="Arial"/>
                </a:rPr>
                <a:t>0-15</a:t>
              </a: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4560970" y="2769003"/>
              <a:ext cx="416235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r">
                <a:lnSpc>
                  <a:spcPts val="650"/>
                </a:lnSpc>
              </a:pPr>
              <a:r>
                <a:rPr lang="it-IT" sz="700" dirty="0">
                  <a:latin typeface="Bookman Old Style" panose="02050604050505020204" pitchFamily="18" charset="0"/>
                  <a:cs typeface="Arial"/>
                </a:rPr>
                <a:t>0-10</a:t>
              </a: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4564340" y="3194613"/>
              <a:ext cx="416235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r">
                <a:lnSpc>
                  <a:spcPts val="650"/>
                </a:lnSpc>
              </a:pPr>
              <a:r>
                <a:rPr lang="it-IT" sz="700" dirty="0">
                  <a:latin typeface="Bookman Old Style" panose="02050604050505020204" pitchFamily="18" charset="0"/>
                  <a:cs typeface="Arial"/>
                </a:rPr>
                <a:t>0-05</a:t>
              </a: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4564340" y="3610250"/>
              <a:ext cx="416235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r">
                <a:lnSpc>
                  <a:spcPts val="650"/>
                </a:lnSpc>
              </a:pPr>
              <a:r>
                <a:rPr lang="it-IT" sz="700" dirty="0">
                  <a:latin typeface="Bookman Old Style" panose="02050604050505020204" pitchFamily="18" charset="0"/>
                  <a:cs typeface="Arial"/>
                </a:rPr>
                <a:t>0</a:t>
              </a: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4829385" y="3706936"/>
              <a:ext cx="267062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lnSpc>
                  <a:spcPts val="650"/>
                </a:lnSpc>
              </a:pPr>
              <a:r>
                <a:rPr lang="it-IT" sz="700" dirty="0">
                  <a:latin typeface="Bookman Old Style" panose="02050604050505020204" pitchFamily="18" charset="0"/>
                  <a:cs typeface="Arial"/>
                </a:rPr>
                <a:t>0</a:t>
              </a:r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5034756" y="3706936"/>
              <a:ext cx="267062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lnSpc>
                  <a:spcPts val="650"/>
                </a:lnSpc>
              </a:pPr>
              <a:r>
                <a:rPr lang="it-IT" sz="700" dirty="0">
                  <a:latin typeface="Bookman Old Style" panose="02050604050505020204" pitchFamily="18" charset="0"/>
                  <a:cs typeface="Arial"/>
                </a:rPr>
                <a:t>24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5234558" y="3706936"/>
              <a:ext cx="267062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lnSpc>
                  <a:spcPts val="650"/>
                </a:lnSpc>
              </a:pPr>
              <a:r>
                <a:rPr lang="it-IT" sz="700" dirty="0">
                  <a:latin typeface="Bookman Old Style" panose="02050604050505020204" pitchFamily="18" charset="0"/>
                  <a:cs typeface="Arial"/>
                </a:rPr>
                <a:t>48</a:t>
              </a: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5438984" y="3706936"/>
              <a:ext cx="267062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lnSpc>
                  <a:spcPts val="650"/>
                </a:lnSpc>
              </a:pPr>
              <a:r>
                <a:rPr lang="it-IT" sz="700" dirty="0">
                  <a:latin typeface="Bookman Old Style" panose="02050604050505020204" pitchFamily="18" charset="0"/>
                  <a:cs typeface="Arial"/>
                </a:rPr>
                <a:t>72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5639008" y="3706936"/>
              <a:ext cx="267062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lnSpc>
                  <a:spcPts val="650"/>
                </a:lnSpc>
              </a:pPr>
              <a:r>
                <a:rPr lang="it-IT" sz="700" dirty="0">
                  <a:latin typeface="Bookman Old Style" panose="02050604050505020204" pitchFamily="18" charset="0"/>
                  <a:cs typeface="Arial"/>
                </a:rPr>
                <a:t>96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5805693" y="3706936"/>
              <a:ext cx="333688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lnSpc>
                  <a:spcPts val="650"/>
                </a:lnSpc>
              </a:pPr>
              <a:r>
                <a:rPr lang="it-IT" sz="700" kern="1000" spc="-90" dirty="0">
                  <a:latin typeface="Bookman Old Style" panose="02050604050505020204" pitchFamily="18" charset="0"/>
                  <a:cs typeface="Arial"/>
                </a:rPr>
                <a:t>120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6005850" y="3706936"/>
              <a:ext cx="338188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lnSpc>
                  <a:spcPts val="650"/>
                </a:lnSpc>
              </a:pPr>
              <a:r>
                <a:rPr lang="it-IT" sz="700" kern="1000" spc="-90" dirty="0">
                  <a:latin typeface="Bookman Old Style" panose="02050604050505020204" pitchFamily="18" charset="0"/>
                  <a:cs typeface="Arial"/>
                </a:rPr>
                <a:t>144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6210507" y="3706936"/>
              <a:ext cx="333554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lnSpc>
                  <a:spcPts val="650"/>
                </a:lnSpc>
              </a:pPr>
              <a:r>
                <a:rPr lang="it-IT" sz="700" kern="1000" spc="-90" dirty="0">
                  <a:latin typeface="Bookman Old Style" panose="02050604050505020204" pitchFamily="18" charset="0"/>
                  <a:cs typeface="Arial"/>
                </a:rPr>
                <a:t>168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6415292" y="3706936"/>
              <a:ext cx="333557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lnSpc>
                  <a:spcPts val="650"/>
                </a:lnSpc>
              </a:pPr>
              <a:r>
                <a:rPr lang="it-IT" sz="700" kern="1000" spc="-90" dirty="0">
                  <a:latin typeface="Bookman Old Style" panose="02050604050505020204" pitchFamily="18" charset="0"/>
                  <a:cs typeface="Arial"/>
                </a:rPr>
                <a:t>192</a:t>
              </a:r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6610555" y="3706936"/>
              <a:ext cx="333555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lnSpc>
                  <a:spcPts val="650"/>
                </a:lnSpc>
              </a:pPr>
              <a:r>
                <a:rPr lang="it-IT" sz="700" kern="1000" spc="-90" dirty="0">
                  <a:latin typeface="Bookman Old Style" panose="02050604050505020204" pitchFamily="18" charset="0"/>
                  <a:cs typeface="Arial"/>
                </a:rPr>
                <a:t>216</a:t>
              </a: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6810579" y="3706936"/>
              <a:ext cx="338031" cy="15901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lnSpc>
                  <a:spcPts val="650"/>
                </a:lnSpc>
              </a:pPr>
              <a:r>
                <a:rPr lang="it-IT" sz="700" kern="1000" spc="-90" dirty="0">
                  <a:latin typeface="Bookman Old Style" panose="02050604050505020204" pitchFamily="18" charset="0"/>
                  <a:cs typeface="Arial"/>
                </a:rPr>
                <a:t>240</a:t>
              </a:r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>
              <a:off x="4934534" y="3831422"/>
              <a:ext cx="2285416" cy="149863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lnSpc>
                  <a:spcPts val="650"/>
                </a:lnSpc>
              </a:pPr>
              <a:r>
                <a:rPr lang="it-IT" sz="700" b="1" dirty="0">
                  <a:latin typeface="Bookman Old Style" panose="02050604050505020204" pitchFamily="18" charset="0"/>
                  <a:cs typeface="Arial"/>
                </a:rPr>
                <a:t>Follow-up (mesi)</a:t>
              </a:r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9DF228FA-7EE8-DB42-91F8-90EE0B7DD1A7}"/>
                </a:ext>
              </a:extLst>
            </p:cNvPr>
            <p:cNvSpPr/>
            <p:nvPr/>
          </p:nvSpPr>
          <p:spPr>
            <a:xfrm rot="16200000">
              <a:off x="3276023" y="2549048"/>
              <a:ext cx="2425157" cy="14986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lnSpc>
                  <a:spcPts val="650"/>
                </a:lnSpc>
              </a:pPr>
              <a:r>
                <a:rPr lang="it-IT" sz="700" b="1" dirty="0">
                  <a:latin typeface="Bookman Old Style" panose="02050604050505020204" pitchFamily="18" charset="0"/>
                  <a:cs typeface="Arial"/>
                </a:rPr>
                <a:t>Rischio cumulativo di CIN di grado 2 o superiore</a:t>
              </a:r>
            </a:p>
          </p:txBody>
        </p:sp>
      </p:grpSp>
      <p:sp>
        <p:nvSpPr>
          <p:cNvPr id="34" name="Rettangolo 33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3076796" y="4166893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435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3304219" y="4166893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391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3519522" y="4166893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321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3734722" y="4169801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259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3952619" y="4169801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171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4163159" y="4169801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149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4376112" y="4171656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126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4589974" y="4171238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86</a:t>
            </a: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4807871" y="4171238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52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5018411" y="4171238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16</a:t>
            </a: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5231364" y="4173093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7</a:t>
            </a: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1717701" y="4162701"/>
            <a:ext cx="1534125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b="1" dirty="0">
                <a:latin typeface="Bookman Old Style" panose="02050604050505020204" pitchFamily="18" charset="0"/>
                <a:cs typeface="Arial"/>
              </a:rPr>
              <a:t>Numero di donne a rischio</a:t>
            </a: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691116" y="4445965"/>
            <a:ext cx="25559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b="1" dirty="0">
                <a:latin typeface="Bookman Old Style" panose="02050604050505020204" pitchFamily="18" charset="0"/>
                <a:cs typeface="Arial"/>
              </a:rPr>
              <a:t>Numero di diagnosi di CIN di grado 2 o superiore</a:t>
            </a: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3082774" y="4452966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41</a:t>
            </a: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3310197" y="4452966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23</a:t>
            </a: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3525500" y="4452966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4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3740700" y="4455874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3</a:t>
            </a: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3958597" y="4455874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0</a:t>
            </a: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4169137" y="4455874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5</a:t>
            </a:r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4382090" y="4457729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0</a:t>
            </a: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4595952" y="4457311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0</a:t>
            </a: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4813849" y="4457311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0</a:t>
            </a:r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5024389" y="4457311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0</a:t>
            </a:r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9DF228FA-7EE8-DB42-91F8-90EE0B7DD1A7}"/>
              </a:ext>
            </a:extLst>
          </p:cNvPr>
          <p:cNvSpPr/>
          <p:nvPr/>
        </p:nvSpPr>
        <p:spPr>
          <a:xfrm>
            <a:off x="5237342" y="4459166"/>
            <a:ext cx="352747" cy="1590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650"/>
              </a:lnSpc>
            </a:pPr>
            <a:r>
              <a:rPr lang="it-IT" sz="700" spc="-50" dirty="0">
                <a:latin typeface="Bookman Old Style" panose="02050604050505020204" pitchFamily="18" charset="0"/>
                <a:cs typeface="Arial"/>
              </a:rPr>
              <a:t>0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01F930-21A9-C4DD-D459-0EABF6BCE4F8}"/>
              </a:ext>
            </a:extLst>
          </p:cNvPr>
          <p:cNvSpPr txBox="1"/>
          <p:nvPr/>
        </p:nvSpPr>
        <p:spPr>
          <a:xfrm>
            <a:off x="667028" y="0"/>
            <a:ext cx="8476972" cy="13619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Rischio di recidiva di neoplasia intraepiteliale </a:t>
            </a:r>
            <a:b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</a:b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    </a:t>
            </a:r>
            <a:r>
              <a:rPr lang="it-IT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cervicale di alto grado dopo un trattamento</a:t>
            </a:r>
            <a:b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</a:b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    </a:t>
            </a:r>
            <a:r>
              <a:rPr lang="it-IT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di successo: uno studio multi-coorte a lungo termine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130746"/>
      </p:ext>
    </p:extLst>
  </p:cSld>
  <p:clrMapOvr>
    <a:masterClrMapping/>
  </p:clrMapOvr>
  <p:transition spd="med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583C5CD1-AA4A-14C3-149B-D15DC651663F}"/>
              </a:ext>
            </a:extLst>
          </p:cNvPr>
          <p:cNvSpPr/>
          <p:nvPr/>
        </p:nvSpPr>
        <p:spPr>
          <a:xfrm>
            <a:off x="3873136" y="2743705"/>
            <a:ext cx="5241473" cy="1067385"/>
          </a:xfrm>
          <a:prstGeom prst="roundRect">
            <a:avLst/>
          </a:prstGeom>
          <a:gradFill flip="none" rotWithShape="1">
            <a:gsLst>
              <a:gs pos="0">
                <a:srgbClr val="44949E">
                  <a:tint val="66000"/>
                  <a:satMod val="160000"/>
                  <a:alpha val="50000"/>
                </a:srgbClr>
              </a:gs>
              <a:gs pos="50000">
                <a:srgbClr val="44949E">
                  <a:tint val="44500"/>
                  <a:satMod val="160000"/>
                  <a:alpha val="50000"/>
                </a:srgbClr>
              </a:gs>
              <a:gs pos="100000">
                <a:srgbClr val="44949E">
                  <a:tint val="23500"/>
                  <a:satMod val="160000"/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8ED8A28-E38C-A34C-8CB9-43D87EBFA554}"/>
              </a:ext>
            </a:extLst>
          </p:cNvPr>
          <p:cNvSpPr/>
          <p:nvPr/>
        </p:nvSpPr>
        <p:spPr>
          <a:xfrm>
            <a:off x="3969589" y="1587740"/>
            <a:ext cx="5004225" cy="293670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514333">
              <a:spcAft>
                <a:spcPts val="357"/>
              </a:spcAft>
              <a:defRPr/>
            </a:pPr>
            <a:r>
              <a:rPr lang="it-IT" dirty="0">
                <a:latin typeface="+mj-lt"/>
              </a:rPr>
              <a:t>Lo studio SPERANZA (</a:t>
            </a:r>
            <a:r>
              <a:rPr lang="it-IT" dirty="0" err="1">
                <a:latin typeface="+mj-lt"/>
              </a:rPr>
              <a:t>SPERimentazione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ANti</a:t>
            </a:r>
            <a:r>
              <a:rPr lang="it-IT" dirty="0">
                <a:latin typeface="+mj-lt"/>
              </a:rPr>
              <a:t> HPV Zona Apuana) è un progetto disegnato per valutare la </a:t>
            </a:r>
            <a:r>
              <a:rPr lang="it-IT" i="1" dirty="0">
                <a:latin typeface="+mj-lt"/>
              </a:rPr>
              <a:t>clinical </a:t>
            </a:r>
            <a:r>
              <a:rPr lang="it-IT" i="1" dirty="0" err="1">
                <a:latin typeface="+mj-lt"/>
              </a:rPr>
              <a:t>effectiveness</a:t>
            </a:r>
            <a:r>
              <a:rPr lang="it-IT" dirty="0">
                <a:latin typeface="+mj-lt"/>
              </a:rPr>
              <a:t> della vaccinazione anti-HPV dopo trattamento chirurgico in donne con neoplasia intraepiteliale cervicale di alto grado e cancro cervicale </a:t>
            </a:r>
            <a:r>
              <a:rPr lang="it-IT" dirty="0" err="1">
                <a:latin typeface="+mj-lt"/>
              </a:rPr>
              <a:t>microinvasivo</a:t>
            </a:r>
            <a:r>
              <a:rPr lang="it-IT" dirty="0">
                <a:latin typeface="+mj-lt"/>
              </a:rPr>
              <a:t>.</a:t>
            </a:r>
          </a:p>
          <a:p>
            <a:pPr algn="just" defTabSz="514333">
              <a:spcBef>
                <a:spcPts val="600"/>
              </a:spcBef>
              <a:spcAft>
                <a:spcPts val="300"/>
              </a:spcAft>
              <a:defRPr/>
            </a:pPr>
            <a:r>
              <a:rPr lang="it-IT" b="1" dirty="0">
                <a:solidFill>
                  <a:srgbClr val="44949E"/>
                </a:solidFill>
                <a:latin typeface="+mj-lt"/>
                <a:ea typeface="Times New Roman" panose="02020603050405020304" pitchFamily="18" charset="0"/>
              </a:rPr>
              <a:t>Risultati</a:t>
            </a:r>
          </a:p>
          <a:p>
            <a:pPr algn="just" defTabSz="514333">
              <a:spcAft>
                <a:spcPts val="357"/>
              </a:spcAft>
              <a:defRPr/>
            </a:pPr>
            <a:r>
              <a:rPr lang="it-IT" dirty="0">
                <a:solidFill>
                  <a:srgbClr val="44949E"/>
                </a:solidFill>
                <a:latin typeface="+mj-lt"/>
                <a:ea typeface="Times New Roman" panose="02020603050405020304" pitchFamily="18" charset="0"/>
              </a:rPr>
              <a:t>Il</a:t>
            </a:r>
            <a:r>
              <a:rPr lang="it-IT" b="1" dirty="0">
                <a:solidFill>
                  <a:srgbClr val="44949E"/>
                </a:solidFill>
                <a:latin typeface="+mj-lt"/>
                <a:ea typeface="Times New Roman" panose="02020603050405020304" pitchFamily="18" charset="0"/>
              </a:rPr>
              <a:t> tasso di ricorrenza di CIN 2+ </a:t>
            </a:r>
            <a:r>
              <a:rPr lang="it-IT" dirty="0">
                <a:solidFill>
                  <a:srgbClr val="44949E"/>
                </a:solidFill>
                <a:latin typeface="+mj-lt"/>
                <a:ea typeface="Times New Roman" panose="02020603050405020304" pitchFamily="18" charset="0"/>
              </a:rPr>
              <a:t>è stato significativamente </a:t>
            </a:r>
            <a:r>
              <a:rPr lang="it-IT" b="1" dirty="0">
                <a:solidFill>
                  <a:srgbClr val="44949E"/>
                </a:solidFill>
                <a:latin typeface="+mj-lt"/>
                <a:ea typeface="Times New Roman" panose="02020603050405020304" pitchFamily="18" charset="0"/>
              </a:rPr>
              <a:t>più alto nel gruppo di controllo </a:t>
            </a:r>
            <a:r>
              <a:rPr lang="it-IT" dirty="0">
                <a:solidFill>
                  <a:srgbClr val="44949E"/>
                </a:solidFill>
                <a:latin typeface="+mj-lt"/>
              </a:rPr>
              <a:t>(</a:t>
            </a:r>
            <a:r>
              <a:rPr lang="en-US" i="1" dirty="0">
                <a:solidFill>
                  <a:srgbClr val="44949E"/>
                </a:solidFill>
                <a:latin typeface="+mj-lt"/>
              </a:rPr>
              <a:t>p</a:t>
            </a:r>
            <a:r>
              <a:rPr lang="en-US" dirty="0">
                <a:solidFill>
                  <a:srgbClr val="44949E"/>
                </a:solidFill>
                <a:latin typeface="+mj-lt"/>
              </a:rPr>
              <a:t>=0,0112 </a:t>
            </a:r>
            <a:r>
              <a:rPr lang="en-US" i="1" dirty="0">
                <a:solidFill>
                  <a:srgbClr val="44949E"/>
                </a:solidFill>
                <a:latin typeface="+mj-lt"/>
              </a:rPr>
              <a:t>by Pearson’s chi-squared test</a:t>
            </a:r>
            <a:r>
              <a:rPr lang="en-US" dirty="0">
                <a:solidFill>
                  <a:srgbClr val="44949E"/>
                </a:solidFill>
                <a:latin typeface="+mj-lt"/>
              </a:rPr>
              <a:t>)</a:t>
            </a:r>
            <a:r>
              <a:rPr lang="it-IT" b="1" dirty="0">
                <a:solidFill>
                  <a:srgbClr val="44949E"/>
                </a:solidFill>
                <a:latin typeface="+mj-lt"/>
                <a:ea typeface="Times New Roman" panose="02020603050405020304" pitchFamily="18" charset="0"/>
              </a:rPr>
              <a:t>: 6,4% </a:t>
            </a:r>
            <a:r>
              <a:rPr lang="it-IT" b="1" i="1" dirty="0">
                <a:solidFill>
                  <a:srgbClr val="44949E"/>
                </a:solidFill>
                <a:latin typeface="+mj-lt"/>
                <a:ea typeface="Times New Roman" panose="02020603050405020304" pitchFamily="18" charset="0"/>
              </a:rPr>
              <a:t>vs</a:t>
            </a:r>
            <a:r>
              <a:rPr lang="it-IT" b="1" dirty="0">
                <a:solidFill>
                  <a:srgbClr val="44949E"/>
                </a:solidFill>
                <a:latin typeface="+mj-lt"/>
                <a:ea typeface="Times New Roman" panose="02020603050405020304" pitchFamily="18" charset="0"/>
              </a:rPr>
              <a:t> 1,2%. </a:t>
            </a:r>
            <a:endParaRPr lang="it-IT" dirty="0">
              <a:solidFill>
                <a:srgbClr val="44949E"/>
              </a:solidFill>
              <a:latin typeface="+mj-lt"/>
              <a:ea typeface="Times New Roman" panose="02020603050405020304" pitchFamily="18" charset="0"/>
            </a:endParaRPr>
          </a:p>
          <a:p>
            <a:pPr algn="just" defTabSz="514333">
              <a:spcBef>
                <a:spcPts val="450"/>
              </a:spcBef>
              <a:defRPr/>
            </a:pPr>
            <a:r>
              <a:rPr lang="it-IT" dirty="0">
                <a:latin typeface="+mj-lt"/>
                <a:ea typeface="Times New Roman" panose="02020603050405020304" pitchFamily="18" charset="0"/>
              </a:rPr>
              <a:t>La</a:t>
            </a:r>
            <a:r>
              <a:rPr lang="it-IT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it-IT" b="1" i="1" dirty="0" err="1">
                <a:solidFill>
                  <a:srgbClr val="82A1CC"/>
                </a:solidFill>
                <a:latin typeface="+mj-lt"/>
                <a:ea typeface="Times New Roman" panose="02020603050405020304" pitchFamily="18" charset="0"/>
              </a:rPr>
              <a:t>clinical</a:t>
            </a:r>
            <a:r>
              <a:rPr lang="it-IT" b="1" i="1" dirty="0">
                <a:solidFill>
                  <a:srgbClr val="82A1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it-IT" b="1" i="1" dirty="0" err="1">
                <a:solidFill>
                  <a:srgbClr val="82A1CC"/>
                </a:solidFill>
                <a:latin typeface="+mj-lt"/>
                <a:ea typeface="Times New Roman" panose="02020603050405020304" pitchFamily="18" charset="0"/>
              </a:rPr>
              <a:t>effectiveness</a:t>
            </a:r>
            <a:r>
              <a:rPr lang="it-IT" b="1" i="1" dirty="0">
                <a:solidFill>
                  <a:srgbClr val="82A1CC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it-IT" dirty="0">
                <a:latin typeface="+mj-lt"/>
                <a:ea typeface="Times New Roman" panose="02020603050405020304" pitchFamily="18" charset="0"/>
              </a:rPr>
              <a:t>contro le ricorrenze di CIN 2+ è stata pari all’</a:t>
            </a:r>
            <a:r>
              <a:rPr lang="it-IT" b="1" dirty="0">
                <a:solidFill>
                  <a:srgbClr val="82A1CC"/>
                </a:solidFill>
                <a:latin typeface="+mj-lt"/>
                <a:ea typeface="Times New Roman" panose="02020603050405020304" pitchFamily="18" charset="0"/>
              </a:rPr>
              <a:t>81,2% </a:t>
            </a:r>
            <a:r>
              <a:rPr lang="it-IT" dirty="0">
                <a:latin typeface="+mj-lt"/>
                <a:ea typeface="Times New Roman" panose="02020603050405020304" pitchFamily="18" charset="0"/>
              </a:rPr>
              <a:t>(95% CI: 34,3%-95,7%) a 4 anni dal trattamento chirurgico, indipendentemente dal tipo di HPV.</a:t>
            </a:r>
            <a:endParaRPr lang="it-IT" dirty="0">
              <a:latin typeface="+mj-lt"/>
            </a:endParaRPr>
          </a:p>
        </p:txBody>
      </p:sp>
      <p:sp>
        <p:nvSpPr>
          <p:cNvPr id="5" name="Rettangolo 5">
            <a:extLst>
              <a:ext uri="{FF2B5EF4-FFF2-40B4-BE49-F238E27FC236}">
                <a16:creationId xmlns:a16="http://schemas.microsoft.com/office/drawing/2014/main" id="{494BD989-9912-46F8-978A-C12DBD0A5DA8}"/>
              </a:ext>
            </a:extLst>
          </p:cNvPr>
          <p:cNvSpPr/>
          <p:nvPr/>
        </p:nvSpPr>
        <p:spPr>
          <a:xfrm>
            <a:off x="2579517" y="4824318"/>
            <a:ext cx="6294940" cy="2077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514333">
              <a:defRPr/>
            </a:pPr>
            <a:r>
              <a:rPr lang="en-US" sz="900" dirty="0">
                <a:solidFill>
                  <a:srgbClr val="000000"/>
                </a:solidFill>
                <a:latin typeface="Bookman Old Style" panose="02050604050505020204" pitchFamily="18" charset="0"/>
              </a:rPr>
              <a:t>Ghelardi A </a:t>
            </a:r>
            <a:r>
              <a:rPr lang="en-US" sz="900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et al. SPERANZA project: HPV vaccination after treatment for CIN2+</a:t>
            </a:r>
            <a:r>
              <a:rPr lang="en-US" sz="900" dirty="0">
                <a:solidFill>
                  <a:srgbClr val="000000"/>
                </a:solidFill>
                <a:latin typeface="Bookman Old Style" panose="02050604050505020204" pitchFamily="18" charset="0"/>
              </a:rPr>
              <a:t>. </a:t>
            </a:r>
            <a:r>
              <a:rPr lang="en-US" sz="9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Gynecol</a:t>
            </a:r>
            <a:r>
              <a:rPr lang="en-US" sz="9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Oncol</a:t>
            </a:r>
            <a:r>
              <a:rPr lang="en-US" sz="900" dirty="0">
                <a:solidFill>
                  <a:srgbClr val="000000"/>
                </a:solidFill>
                <a:latin typeface="Bookman Old Style" panose="02050604050505020204" pitchFamily="18" charset="0"/>
              </a:rPr>
              <a:t>. 2018 Sep 6.</a:t>
            </a:r>
            <a:endParaRPr lang="it-IT" sz="9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6" name="Gruppo 21510">
            <a:extLst>
              <a:ext uri="{FF2B5EF4-FFF2-40B4-BE49-F238E27FC236}">
                <a16:creationId xmlns:a16="http://schemas.microsoft.com/office/drawing/2014/main" id="{272C7795-9579-4237-A59D-895FECCD7D30}"/>
              </a:ext>
            </a:extLst>
          </p:cNvPr>
          <p:cNvGrpSpPr/>
          <p:nvPr/>
        </p:nvGrpSpPr>
        <p:grpSpPr>
          <a:xfrm>
            <a:off x="571500" y="1534885"/>
            <a:ext cx="3184071" cy="3193869"/>
            <a:chOff x="6150447" y="2280591"/>
            <a:chExt cx="4586161" cy="4839277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B564869-2783-4B17-BBD9-6A80B89F83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86" t="1263" r="1472" b="1997"/>
            <a:stretch/>
          </p:blipFill>
          <p:spPr bwMode="auto">
            <a:xfrm>
              <a:off x="6150447" y="2280591"/>
              <a:ext cx="4586161" cy="483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ttangolo 21509">
              <a:extLst>
                <a:ext uri="{FF2B5EF4-FFF2-40B4-BE49-F238E27FC236}">
                  <a16:creationId xmlns:a16="http://schemas.microsoft.com/office/drawing/2014/main" id="{EF75CC2B-FF73-4843-BC7B-469154E29427}"/>
                </a:ext>
              </a:extLst>
            </p:cNvPr>
            <p:cNvSpPr/>
            <p:nvPr/>
          </p:nvSpPr>
          <p:spPr>
            <a:xfrm>
              <a:off x="6198818" y="5810904"/>
              <a:ext cx="4495798" cy="794299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33">
                <a:defRPr/>
              </a:pPr>
              <a:endParaRPr lang="it-IT" sz="1100" kern="600" spc="18" dirty="0" err="1">
                <a:solidFill>
                  <a:prstClr val="white"/>
                </a:solidFill>
                <a:latin typeface="Arial Narrow"/>
              </a:endParaRP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2909051" y="1587740"/>
            <a:ext cx="817367" cy="3400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800" spc="-30" dirty="0">
                <a:latin typeface="Bookman Old Style" panose="02050604050505020204" pitchFamily="18" charset="0"/>
              </a:rPr>
              <a:t>Non vaccinate</a:t>
            </a:r>
          </a:p>
          <a:p>
            <a:pPr>
              <a:lnSpc>
                <a:spcPct val="110000"/>
              </a:lnSpc>
            </a:pPr>
            <a:r>
              <a:rPr lang="it-IT" sz="800" spc="-30" dirty="0">
                <a:latin typeface="Bookman Old Style" panose="02050604050505020204" pitchFamily="18" charset="0"/>
              </a:rPr>
              <a:t>Vaccinate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409386" y="3564992"/>
            <a:ext cx="817367" cy="204671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800" spc="-30" dirty="0">
                <a:latin typeface="Bookman Old Style" panose="02050604050505020204" pitchFamily="18" charset="0"/>
              </a:rPr>
              <a:t>Tempo (mesi)</a:t>
            </a:r>
          </a:p>
        </p:txBody>
      </p:sp>
      <p:sp>
        <p:nvSpPr>
          <p:cNvPr id="16" name="CasellaDiTesto 15"/>
          <p:cNvSpPr txBox="1"/>
          <p:nvPr/>
        </p:nvSpPr>
        <p:spPr>
          <a:xfrm rot="16200000">
            <a:off x="-180256" y="2222425"/>
            <a:ext cx="1645890" cy="204671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it-IT" sz="800" spc="-30" dirty="0">
                <a:latin typeface="Bookman Old Style" panose="02050604050505020204" pitchFamily="18" charset="0"/>
              </a:rPr>
              <a:t>Incidenza cumulativa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D78733-F421-1ACD-9D1D-8015DB9293D4}"/>
              </a:ext>
            </a:extLst>
          </p:cNvPr>
          <p:cNvSpPr txBox="1"/>
          <p:nvPr/>
        </p:nvSpPr>
        <p:spPr>
          <a:xfrm>
            <a:off x="667028" y="65320"/>
            <a:ext cx="8349020" cy="13619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Studio SPERANZA: </a:t>
            </a:r>
            <a:r>
              <a:rPr lang="it-IT" sz="2800" b="1" i="1" dirty="0" err="1">
                <a:solidFill>
                  <a:srgbClr val="44949E"/>
                </a:solidFill>
                <a:cs typeface="Arial"/>
                <a:sym typeface="Arial"/>
              </a:rPr>
              <a:t>effectiveness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del vaccino  </a:t>
            </a:r>
            <a:b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</a:b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    </a:t>
            </a:r>
            <a:r>
              <a:rPr lang="it-IT" sz="1200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quadrivalente nel prevenire le ricorrenze cliniche</a:t>
            </a:r>
            <a:b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</a:b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    </a:t>
            </a:r>
            <a:r>
              <a:rPr lang="it-IT" sz="1200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di CIN 2+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9659396"/>
      </p:ext>
    </p:extLst>
  </p:cSld>
  <p:clrMapOvr>
    <a:masterClrMapping/>
  </p:clrMapOvr>
  <p:transition spd="med">
    <p:circl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4964FC5-6D4C-4280-BF40-60DD5518B0C3}"/>
              </a:ext>
            </a:extLst>
          </p:cNvPr>
          <p:cNvSpPr/>
          <p:nvPr/>
        </p:nvSpPr>
        <p:spPr>
          <a:xfrm>
            <a:off x="667028" y="1491874"/>
            <a:ext cx="8207429" cy="154529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85750" indent="-285750" defTabSz="514333">
              <a:lnSpc>
                <a:spcPct val="115000"/>
              </a:lnSpc>
              <a:spcAft>
                <a:spcPts val="563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defRPr/>
            </a:pPr>
            <a:r>
              <a:rPr lang="it-IT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it-IT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82A1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vaccino quadrivalente </a:t>
            </a:r>
            <a:r>
              <a:rPr lang="it-IT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somministrato con una schedula a 3 dosi dopo trattamento (prima dose a 30 giorni dal trattamento) in donne con lesione cervicale di alto grado CIN 2+ (HSIL) e cancro cervicale </a:t>
            </a:r>
            <a:r>
              <a:rPr lang="it-IT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microinvasivo</a:t>
            </a:r>
            <a:r>
              <a:rPr lang="it-IT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82A1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riduce il rischio di ricorrenza dell’81%</a:t>
            </a:r>
            <a:r>
              <a:rPr lang="it-IT" sz="16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285750" indent="-285750" defTabSz="514333">
              <a:lnSpc>
                <a:spcPct val="115000"/>
              </a:lnSpc>
              <a:spcAft>
                <a:spcPts val="563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defRPr/>
            </a:pPr>
            <a:r>
              <a:rPr lang="it-IT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1600" b="1" dirty="0">
                <a:solidFill>
                  <a:srgbClr val="82A1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vaccino quadrivalente </a:t>
            </a:r>
            <a:r>
              <a:rPr lang="it-IT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 dimostrato di avere un </a:t>
            </a:r>
            <a:r>
              <a:rPr lang="it-IT" sz="1600" b="1" dirty="0">
                <a:solidFill>
                  <a:srgbClr val="82A1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ruolo adiuvante </a:t>
            </a:r>
            <a:r>
              <a:rPr lang="it-IT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(non un effetto terapeutico).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D6A306-0D6C-4B26-8511-E4AC96625E01}"/>
              </a:ext>
            </a:extLst>
          </p:cNvPr>
          <p:cNvSpPr/>
          <p:nvPr/>
        </p:nvSpPr>
        <p:spPr>
          <a:xfrm>
            <a:off x="667028" y="3141995"/>
            <a:ext cx="8207428" cy="1598197"/>
          </a:xfrm>
          <a:prstGeom prst="rect">
            <a:avLst/>
          </a:prstGeom>
          <a:solidFill>
            <a:srgbClr val="44949E"/>
          </a:solidFill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 defTabSz="514333">
              <a:defRPr/>
            </a:pPr>
            <a:r>
              <a:rPr lang="it-IT" dirty="0">
                <a:solidFill>
                  <a:schemeClr val="bg1"/>
                </a:solidFill>
                <a:latin typeface="+mj-lt"/>
              </a:rPr>
              <a:t>Il 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ruolo adiuvante 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del vaccino è attribuibile all’induzione di una 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robusta risposta anticorpale locale 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che si unisce alla 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rimodulazione della risposta infiammatoria indotta dal trattamento chirurgico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(diminuzione della produzione di citochine pro-infiammatorie, in particolare di TNF alfa), 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prevenendo reinfezioni/riattivazioni </a:t>
            </a:r>
          </a:p>
          <a:p>
            <a:pPr algn="just" defTabSz="514333">
              <a:defRPr/>
            </a:pPr>
            <a:r>
              <a:rPr lang="it-IT" b="1" dirty="0">
                <a:solidFill>
                  <a:schemeClr val="bg1"/>
                </a:solidFill>
                <a:latin typeface="+mj-lt"/>
              </a:rPr>
              <a:t>o nuove infezioni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. </a:t>
            </a:r>
          </a:p>
          <a:p>
            <a:pPr algn="just" defTabSz="514333">
              <a:defRPr/>
            </a:pPr>
            <a:endParaRPr lang="it-IT" dirty="0">
              <a:solidFill>
                <a:schemeClr val="bg1"/>
              </a:solidFill>
              <a:latin typeface="+mj-lt"/>
            </a:endParaRPr>
          </a:p>
          <a:p>
            <a:pPr algn="just" defTabSz="514333">
              <a:defRPr/>
            </a:pPr>
            <a:r>
              <a:rPr lang="it-IT" b="1" dirty="0">
                <a:solidFill>
                  <a:schemeClr val="bg1"/>
                </a:solidFill>
                <a:latin typeface="+mj-lt"/>
              </a:rPr>
              <a:t>Tale risposta anticorpale 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riesce, inoltre, a 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contrastare il declino di immunogenicità 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che normalmente consegue a un’infezione naturale da HPV.</a:t>
            </a:r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494BD989-9912-46F8-978A-C12DBD0A5DA8}"/>
              </a:ext>
            </a:extLst>
          </p:cNvPr>
          <p:cNvSpPr/>
          <p:nvPr/>
        </p:nvSpPr>
        <p:spPr>
          <a:xfrm>
            <a:off x="667028" y="4935751"/>
            <a:ext cx="6294940" cy="2077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514333">
              <a:defRPr/>
            </a:pPr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Ghelardi A </a:t>
            </a:r>
            <a:r>
              <a:rPr lang="en-US" sz="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 SPERANZA project: HPV vaccination after treatment for CIN2+</a:t>
            </a:r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Gynecol</a:t>
            </a:r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Oncol</a:t>
            </a:r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2018 Sep 6.</a:t>
            </a:r>
            <a:endParaRPr lang="it-IT" sz="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652E18-05E3-4E36-F642-0D4D131023F4}"/>
              </a:ext>
            </a:extLst>
          </p:cNvPr>
          <p:cNvSpPr txBox="1"/>
          <p:nvPr/>
        </p:nvSpPr>
        <p:spPr>
          <a:xfrm>
            <a:off x="667028" y="65320"/>
            <a:ext cx="8349020" cy="13619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Studio SPERANZA: </a:t>
            </a:r>
            <a:r>
              <a:rPr lang="it-IT" sz="2800" b="1" i="1" dirty="0" err="1">
                <a:solidFill>
                  <a:srgbClr val="44949E"/>
                </a:solidFill>
                <a:cs typeface="Arial"/>
                <a:sym typeface="Arial"/>
              </a:rPr>
              <a:t>effectiveness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del vaccino  </a:t>
            </a:r>
            <a:b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</a:b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    </a:t>
            </a:r>
            <a:r>
              <a:rPr lang="it-IT" sz="1200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quadrivalente nel prevenire le ricorrenze cliniche</a:t>
            </a:r>
            <a:b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</a:b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    </a:t>
            </a:r>
            <a:r>
              <a:rPr lang="it-IT" sz="1200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di CIN 2+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5188636"/>
      </p:ext>
    </p:extLst>
  </p:cSld>
  <p:clrMapOvr>
    <a:masterClrMapping/>
  </p:clrMapOvr>
  <p:transition spd="med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008540" y="1726685"/>
            <a:ext cx="26729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>
                <a:solidFill>
                  <a:srgbClr val="000000"/>
                </a:solidFill>
              </a:rPr>
              <a:t>In Italia, </a:t>
            </a:r>
          </a:p>
          <a:p>
            <a:pPr algn="ctr"/>
            <a:r>
              <a:rPr lang="it-IT" sz="1800" b="1" dirty="0">
                <a:solidFill>
                  <a:srgbClr val="000000"/>
                </a:solidFill>
              </a:rPr>
              <a:t>tutte le 21 regioni offrono gratuitamente </a:t>
            </a:r>
          </a:p>
          <a:p>
            <a:pPr algn="ctr"/>
            <a:r>
              <a:rPr lang="it-IT" sz="1800" b="1" dirty="0">
                <a:solidFill>
                  <a:srgbClr val="000000"/>
                </a:solidFill>
              </a:rPr>
              <a:t>la vaccinazione anti-HPV alle donne già trattate per lesioni HPV-correlate</a:t>
            </a:r>
            <a:r>
              <a:rPr lang="it-IT" sz="1800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23" name="Gruppo 22"/>
          <p:cNvGrpSpPr/>
          <p:nvPr/>
        </p:nvGrpSpPr>
        <p:grpSpPr>
          <a:xfrm>
            <a:off x="961413" y="565457"/>
            <a:ext cx="5047127" cy="4578043"/>
            <a:chOff x="602500" y="444174"/>
            <a:chExt cx="4739954" cy="4699326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500" y="444174"/>
              <a:ext cx="4739954" cy="4699326"/>
            </a:xfrm>
            <a:prstGeom prst="rect">
              <a:avLst/>
            </a:prstGeom>
          </p:spPr>
        </p:pic>
        <p:sp>
          <p:nvSpPr>
            <p:cNvPr id="7" name="Stella a 7 punte 6"/>
            <p:cNvSpPr/>
            <p:nvPr/>
          </p:nvSpPr>
          <p:spPr>
            <a:xfrm>
              <a:off x="2280397" y="1323746"/>
              <a:ext cx="259308" cy="286315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Stella a 7 punte 7"/>
            <p:cNvSpPr/>
            <p:nvPr/>
          </p:nvSpPr>
          <p:spPr>
            <a:xfrm>
              <a:off x="3195253" y="1131307"/>
              <a:ext cx="259308" cy="286315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Stella a 7 punte 8"/>
            <p:cNvSpPr/>
            <p:nvPr/>
          </p:nvSpPr>
          <p:spPr>
            <a:xfrm>
              <a:off x="2816218" y="1344019"/>
              <a:ext cx="259308" cy="286315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Stella a 7 punte 9"/>
            <p:cNvSpPr/>
            <p:nvPr/>
          </p:nvSpPr>
          <p:spPr>
            <a:xfrm>
              <a:off x="1701102" y="1609360"/>
              <a:ext cx="259308" cy="286315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Stella a 7 punte 10"/>
            <p:cNvSpPr/>
            <p:nvPr/>
          </p:nvSpPr>
          <p:spPr>
            <a:xfrm>
              <a:off x="2657962" y="1797814"/>
              <a:ext cx="259308" cy="286315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Stella a 7 punte 11"/>
            <p:cNvSpPr/>
            <p:nvPr/>
          </p:nvSpPr>
          <p:spPr>
            <a:xfrm>
              <a:off x="2661958" y="2203409"/>
              <a:ext cx="259308" cy="286315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Stella a 7 punte 12"/>
            <p:cNvSpPr/>
            <p:nvPr/>
          </p:nvSpPr>
          <p:spPr>
            <a:xfrm>
              <a:off x="3054981" y="2812632"/>
              <a:ext cx="259308" cy="286315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Stella a 7 punte 13"/>
            <p:cNvSpPr/>
            <p:nvPr/>
          </p:nvSpPr>
          <p:spPr>
            <a:xfrm>
              <a:off x="3209600" y="2143904"/>
              <a:ext cx="259308" cy="286315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Stella a 7 punte 14"/>
            <p:cNvSpPr/>
            <p:nvPr/>
          </p:nvSpPr>
          <p:spPr>
            <a:xfrm>
              <a:off x="3022979" y="2402150"/>
              <a:ext cx="259308" cy="286315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Stella a 7 punte 15"/>
            <p:cNvSpPr/>
            <p:nvPr/>
          </p:nvSpPr>
          <p:spPr>
            <a:xfrm>
              <a:off x="3403428" y="2650679"/>
              <a:ext cx="259308" cy="286315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7" name="Stella a 7 punte 16"/>
            <p:cNvSpPr/>
            <p:nvPr/>
          </p:nvSpPr>
          <p:spPr>
            <a:xfrm>
              <a:off x="4222847" y="3127777"/>
              <a:ext cx="259308" cy="286315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Stella a 7 punte 17"/>
            <p:cNvSpPr/>
            <p:nvPr/>
          </p:nvSpPr>
          <p:spPr>
            <a:xfrm>
              <a:off x="3653406" y="3189973"/>
              <a:ext cx="259308" cy="286315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Stella a 7 punte 18"/>
            <p:cNvSpPr/>
            <p:nvPr/>
          </p:nvSpPr>
          <p:spPr>
            <a:xfrm>
              <a:off x="3487229" y="4319283"/>
              <a:ext cx="259308" cy="286315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Stella a 7 punte 19"/>
            <p:cNvSpPr/>
            <p:nvPr/>
          </p:nvSpPr>
          <p:spPr>
            <a:xfrm>
              <a:off x="2075104" y="3425848"/>
              <a:ext cx="259308" cy="286315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CasellaDiTesto 23"/>
          <p:cNvSpPr txBox="1"/>
          <p:nvPr/>
        </p:nvSpPr>
        <p:spPr>
          <a:xfrm>
            <a:off x="659275" y="4881100"/>
            <a:ext cx="81257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https://www.haiprenotatovero.it/</a:t>
            </a:r>
          </a:p>
        </p:txBody>
      </p:sp>
      <p:sp>
        <p:nvSpPr>
          <p:cNvPr id="3" name="Stella a 7 punte 2">
            <a:extLst>
              <a:ext uri="{FF2B5EF4-FFF2-40B4-BE49-F238E27FC236}">
                <a16:creationId xmlns:a16="http://schemas.microsoft.com/office/drawing/2014/main" id="{88A73F96-4725-0A99-03CB-7D0165866D6A}"/>
              </a:ext>
            </a:extLst>
          </p:cNvPr>
          <p:cNvSpPr/>
          <p:nvPr/>
        </p:nvSpPr>
        <p:spPr>
          <a:xfrm>
            <a:off x="2466811" y="1937750"/>
            <a:ext cx="221745" cy="24732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Stella a 7 punte 20">
            <a:extLst>
              <a:ext uri="{FF2B5EF4-FFF2-40B4-BE49-F238E27FC236}">
                <a16:creationId xmlns:a16="http://schemas.microsoft.com/office/drawing/2014/main" id="{445F5330-687D-E5B6-260B-D4B3997FA483}"/>
              </a:ext>
            </a:extLst>
          </p:cNvPr>
          <p:cNvSpPr/>
          <p:nvPr/>
        </p:nvSpPr>
        <p:spPr>
          <a:xfrm>
            <a:off x="4594756" y="3388417"/>
            <a:ext cx="221745" cy="24732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Stella a 7 punte 21">
            <a:extLst>
              <a:ext uri="{FF2B5EF4-FFF2-40B4-BE49-F238E27FC236}">
                <a16:creationId xmlns:a16="http://schemas.microsoft.com/office/drawing/2014/main" id="{D6954248-4711-3BB8-D640-0C27F0230C7E}"/>
              </a:ext>
            </a:extLst>
          </p:cNvPr>
          <p:cNvSpPr/>
          <p:nvPr/>
        </p:nvSpPr>
        <p:spPr>
          <a:xfrm>
            <a:off x="4738638" y="3796291"/>
            <a:ext cx="221745" cy="24732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Stella a 7 punte 25">
            <a:extLst>
              <a:ext uri="{FF2B5EF4-FFF2-40B4-BE49-F238E27FC236}">
                <a16:creationId xmlns:a16="http://schemas.microsoft.com/office/drawing/2014/main" id="{BEDEE195-2FB4-3450-B49D-62F99E0FF402}"/>
              </a:ext>
            </a:extLst>
          </p:cNvPr>
          <p:cNvSpPr/>
          <p:nvPr/>
        </p:nvSpPr>
        <p:spPr>
          <a:xfrm>
            <a:off x="3177262" y="1148192"/>
            <a:ext cx="221745" cy="24732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tella a 7 punte 5">
            <a:extLst>
              <a:ext uri="{FF2B5EF4-FFF2-40B4-BE49-F238E27FC236}">
                <a16:creationId xmlns:a16="http://schemas.microsoft.com/office/drawing/2014/main" id="{A6DC7F04-3BE3-4CEC-CE19-6DFE7764B03F}"/>
              </a:ext>
            </a:extLst>
          </p:cNvPr>
          <p:cNvSpPr/>
          <p:nvPr/>
        </p:nvSpPr>
        <p:spPr>
          <a:xfrm>
            <a:off x="2055258" y="1368311"/>
            <a:ext cx="221745" cy="24732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tella a 7 punte 24">
            <a:extLst>
              <a:ext uri="{FF2B5EF4-FFF2-40B4-BE49-F238E27FC236}">
                <a16:creationId xmlns:a16="http://schemas.microsoft.com/office/drawing/2014/main" id="{1DE64B68-F68F-EA81-9AAF-B5D050741ECA}"/>
              </a:ext>
            </a:extLst>
          </p:cNvPr>
          <p:cNvSpPr/>
          <p:nvPr/>
        </p:nvSpPr>
        <p:spPr>
          <a:xfrm>
            <a:off x="4216751" y="2968905"/>
            <a:ext cx="221745" cy="24732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Stella a 7 punte 26">
            <a:extLst>
              <a:ext uri="{FF2B5EF4-FFF2-40B4-BE49-F238E27FC236}">
                <a16:creationId xmlns:a16="http://schemas.microsoft.com/office/drawing/2014/main" id="{E107326E-B31E-EEF7-D0DC-6AA404BC814C}"/>
              </a:ext>
            </a:extLst>
          </p:cNvPr>
          <p:cNvSpPr/>
          <p:nvPr/>
        </p:nvSpPr>
        <p:spPr>
          <a:xfrm>
            <a:off x="3426191" y="996175"/>
            <a:ext cx="221745" cy="24732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7B0A7FD-C04C-B5C5-721A-16FAA75644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89084" y="959140"/>
            <a:ext cx="11707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6464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P.A. Bolzano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90F38CCD-22E6-126A-BC95-64220DB0C41A}"/>
              </a:ext>
            </a:extLst>
          </p:cNvPr>
          <p:cNvCxnSpPr>
            <a:cxnSpLocks/>
          </p:cNvCxnSpPr>
          <p:nvPr/>
        </p:nvCxnSpPr>
        <p:spPr>
          <a:xfrm flipV="1">
            <a:off x="3606084" y="1076361"/>
            <a:ext cx="475827" cy="2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5BC5349-B103-1276-166D-BA0C35529D1A}"/>
              </a:ext>
            </a:extLst>
          </p:cNvPr>
          <p:cNvSpPr txBox="1"/>
          <p:nvPr/>
        </p:nvSpPr>
        <p:spPr>
          <a:xfrm>
            <a:off x="667028" y="65320"/>
            <a:ext cx="834902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Offerta gratuita per le donne già trattate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233536"/>
      </p:ext>
    </p:extLst>
  </p:cSld>
  <p:clrMapOvr>
    <a:masterClrMapping/>
  </p:clrMapOvr>
  <p:transition spd="med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67028" y="1251261"/>
            <a:ext cx="8046048" cy="351480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342900" indent="-342900" algn="just">
              <a:lnSpc>
                <a:spcPct val="114000"/>
              </a:lnSpc>
              <a:spcAft>
                <a:spcPts val="75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dirty="0">
                <a:solidFill>
                  <a:srgbClr val="000000"/>
                </a:solidFill>
                <a:latin typeface="+mj-lt"/>
              </a:rPr>
              <a:t>Raggiungere </a:t>
            </a:r>
            <a:r>
              <a:rPr lang="it-IT" sz="2000" b="1" dirty="0">
                <a:solidFill>
                  <a:srgbClr val="82A1CC"/>
                </a:solidFill>
                <a:latin typeface="+mj-lt"/>
              </a:rPr>
              <a:t>elevate coperture vaccinali </a:t>
            </a:r>
            <a:r>
              <a:rPr lang="it-IT" sz="2000" dirty="0">
                <a:solidFill>
                  <a:srgbClr val="000000"/>
                </a:solidFill>
                <a:latin typeface="+mj-lt"/>
              </a:rPr>
              <a:t>negli adolescenti maschi e femmine, come da PNPV 2023-2025.</a:t>
            </a:r>
          </a:p>
          <a:p>
            <a:pPr marL="342900" indent="-342900" algn="just">
              <a:lnSpc>
                <a:spcPct val="114000"/>
              </a:lnSpc>
              <a:spcAft>
                <a:spcPts val="75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dirty="0">
                <a:solidFill>
                  <a:srgbClr val="000000"/>
                </a:solidFill>
                <a:latin typeface="+mj-lt"/>
              </a:rPr>
              <a:t>Garantire il diritto alla </a:t>
            </a:r>
            <a:r>
              <a:rPr lang="it-IT" sz="2000" b="1" dirty="0">
                <a:solidFill>
                  <a:srgbClr val="82A1CC"/>
                </a:solidFill>
                <a:latin typeface="+mj-lt"/>
              </a:rPr>
              <a:t>vaccinazione gratuita </a:t>
            </a:r>
            <a:r>
              <a:rPr lang="it-IT" sz="2000" dirty="0">
                <a:solidFill>
                  <a:srgbClr val="000000"/>
                </a:solidFill>
                <a:latin typeface="+mj-lt"/>
              </a:rPr>
              <a:t>nel dodicesimo anno di vita (</a:t>
            </a:r>
            <a:r>
              <a:rPr lang="it-IT" sz="2000" b="1" dirty="0">
                <a:solidFill>
                  <a:srgbClr val="82A1CC"/>
                </a:solidFill>
                <a:latin typeface="+mj-lt"/>
              </a:rPr>
              <a:t>11 anni compiuti</a:t>
            </a:r>
            <a:r>
              <a:rPr lang="it-IT" sz="2000" dirty="0">
                <a:solidFill>
                  <a:srgbClr val="000000"/>
                </a:solidFill>
                <a:latin typeface="+mj-lt"/>
              </a:rPr>
              <a:t>), per le </a:t>
            </a:r>
            <a:r>
              <a:rPr lang="it-IT" sz="2000" b="1" dirty="0">
                <a:solidFill>
                  <a:srgbClr val="82A1CC"/>
                </a:solidFill>
                <a:latin typeface="+mj-lt"/>
              </a:rPr>
              <a:t>ragazze fino ai 26 anni </a:t>
            </a:r>
            <a:r>
              <a:rPr lang="it-IT" sz="2000" dirty="0">
                <a:solidFill>
                  <a:srgbClr val="000000"/>
                </a:solidFill>
                <a:latin typeface="+mj-lt"/>
              </a:rPr>
              <a:t>e per i </a:t>
            </a:r>
            <a:r>
              <a:rPr lang="it-IT" sz="2000" b="1" dirty="0">
                <a:solidFill>
                  <a:srgbClr val="82A1CC"/>
                </a:solidFill>
                <a:latin typeface="+mj-lt"/>
              </a:rPr>
              <a:t>ragazzi fino ai 18 anni</a:t>
            </a:r>
            <a:r>
              <a:rPr lang="it-IT" sz="2000" dirty="0">
                <a:solidFill>
                  <a:srgbClr val="000000"/>
                </a:solidFill>
                <a:latin typeface="+mj-lt"/>
              </a:rPr>
              <a:t>, prevedendo </a:t>
            </a:r>
            <a:r>
              <a:rPr lang="it-IT" sz="2000" b="1" dirty="0">
                <a:solidFill>
                  <a:srgbClr val="82A1CC"/>
                </a:solidFill>
                <a:latin typeface="+mj-lt"/>
              </a:rPr>
              <a:t>checkpoint vaccinali intermedi</a:t>
            </a:r>
            <a:r>
              <a:rPr lang="it-IT" sz="2000" b="1" dirty="0">
                <a:solidFill>
                  <a:srgbClr val="000000"/>
                </a:solidFill>
                <a:latin typeface="+mj-lt"/>
              </a:rPr>
              <a:t>.</a:t>
            </a:r>
            <a:endParaRPr lang="it-IT" sz="2000" dirty="0">
              <a:solidFill>
                <a:srgbClr val="000000"/>
              </a:solidFill>
              <a:latin typeface="+mj-lt"/>
            </a:endParaRPr>
          </a:p>
          <a:p>
            <a:pPr marL="342900" indent="-342900" algn="just">
              <a:lnSpc>
                <a:spcPct val="114000"/>
              </a:lnSpc>
              <a:spcAft>
                <a:spcPts val="75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dirty="0">
                <a:solidFill>
                  <a:srgbClr val="000000"/>
                </a:solidFill>
                <a:latin typeface="+mj-lt"/>
              </a:rPr>
              <a:t>Avvio della </a:t>
            </a:r>
            <a:r>
              <a:rPr lang="it-IT" sz="2000" b="1" dirty="0">
                <a:solidFill>
                  <a:srgbClr val="82A1CC"/>
                </a:solidFill>
                <a:latin typeface="+mj-lt"/>
              </a:rPr>
              <a:t>chiamata attiva e gratuita per le donne di 25 anni di età</a:t>
            </a:r>
            <a:r>
              <a:rPr lang="it-IT" sz="2000" dirty="0">
                <a:solidFill>
                  <a:srgbClr val="000000"/>
                </a:solidFill>
                <a:latin typeface="+mj-lt"/>
              </a:rPr>
              <a:t>, in occasione della chiamata al primo Pap-Test di screening.</a:t>
            </a:r>
          </a:p>
          <a:p>
            <a:pPr marL="342900" indent="-342900" algn="just">
              <a:lnSpc>
                <a:spcPct val="114000"/>
              </a:lnSpc>
              <a:spcAft>
                <a:spcPts val="75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b="1" dirty="0">
                <a:solidFill>
                  <a:srgbClr val="82A1CC"/>
                </a:solidFill>
                <a:latin typeface="+mj-lt"/>
              </a:rPr>
              <a:t>Vaccinazione gratuita per le donne già trattate </a:t>
            </a:r>
            <a:r>
              <a:rPr lang="it-IT" sz="2000" dirty="0">
                <a:solidFill>
                  <a:srgbClr val="000000"/>
                </a:solidFill>
                <a:latin typeface="+mj-lt"/>
              </a:rPr>
              <a:t>per lesioni precancerose da HPV e </a:t>
            </a:r>
            <a:r>
              <a:rPr lang="it-IT" sz="2000" b="1" dirty="0">
                <a:solidFill>
                  <a:srgbClr val="82A1CC"/>
                </a:solidFill>
                <a:latin typeface="+mj-lt"/>
              </a:rPr>
              <a:t>per i gruppi a rischio </a:t>
            </a:r>
            <a:r>
              <a:rPr lang="it-IT" sz="2000" dirty="0">
                <a:solidFill>
                  <a:srgbClr val="000000"/>
                </a:solidFill>
                <a:latin typeface="+mj-lt"/>
              </a:rPr>
              <a:t>(HIV+, MSM ecc.).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A193CA2-7CFA-7F05-CDA2-2F741D12F554}"/>
              </a:ext>
            </a:extLst>
          </p:cNvPr>
          <p:cNvSpPr txBox="1"/>
          <p:nvPr/>
        </p:nvSpPr>
        <p:spPr>
          <a:xfrm>
            <a:off x="667028" y="75115"/>
            <a:ext cx="834902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Key </a:t>
            </a:r>
            <a:r>
              <a:rPr lang="it-IT" sz="2800" b="1" dirty="0" err="1">
                <a:solidFill>
                  <a:srgbClr val="44949E"/>
                </a:solidFill>
                <a:cs typeface="Arial"/>
                <a:sym typeface="Arial"/>
              </a:rPr>
              <a:t>messages</a:t>
            </a:r>
            <a:endParaRPr lang="it-IT" sz="2800" b="1" dirty="0">
              <a:solidFill>
                <a:srgbClr val="44949E"/>
              </a:solidFill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2384512"/>
      </p:ext>
    </p:extLst>
  </p:cSld>
  <p:clrMapOvr>
    <a:masterClrMapping/>
  </p:clrMapOvr>
  <p:transition spd="med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CF77747C-FC56-244F-9AD4-8936A9C778CA}"/>
              </a:ext>
            </a:extLst>
          </p:cNvPr>
          <p:cNvSpPr txBox="1">
            <a:spLocks/>
          </p:cNvSpPr>
          <p:nvPr/>
        </p:nvSpPr>
        <p:spPr>
          <a:xfrm>
            <a:off x="2526433" y="1190456"/>
            <a:ext cx="5948022" cy="748166"/>
          </a:xfrm>
          <a:prstGeom prst="rect">
            <a:avLst/>
          </a:prstGeom>
        </p:spPr>
        <p:txBody>
          <a:bodyPr vert="horz" lIns="72543" tIns="142802" rIns="72543" bIns="3627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25439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defRPr/>
            </a:pPr>
            <a:r>
              <a:rPr lang="it-IT" sz="1600" b="1" spc="-38" dirty="0">
                <a:solidFill>
                  <a:srgbClr val="82A1CC"/>
                </a:solidFill>
                <a:latin typeface="+mj-lt"/>
                <a:cs typeface="Arial"/>
              </a:rPr>
              <a:t>Chiamata</a:t>
            </a:r>
            <a:r>
              <a:rPr lang="it-IT" sz="1600" b="1" dirty="0">
                <a:solidFill>
                  <a:srgbClr val="82A1CC"/>
                </a:solidFill>
                <a:latin typeface="+mj-lt"/>
              </a:rPr>
              <a:t> </a:t>
            </a:r>
            <a:r>
              <a:rPr lang="it-IT" sz="1600" b="1" spc="-38" dirty="0">
                <a:solidFill>
                  <a:srgbClr val="82A1CC"/>
                </a:solidFill>
                <a:latin typeface="+mj-lt"/>
                <a:cs typeface="Arial"/>
              </a:rPr>
              <a:t>attiva</a:t>
            </a:r>
            <a:r>
              <a:rPr lang="it-IT" sz="1600" b="1" dirty="0">
                <a:solidFill>
                  <a:srgbClr val="82A1CC"/>
                </a:solidFill>
                <a:latin typeface="+mj-lt"/>
              </a:rPr>
              <a:t> </a:t>
            </a:r>
            <a:r>
              <a:rPr lang="it-IT" sz="1600" dirty="0">
                <a:latin typeface="+mj-lt"/>
              </a:rPr>
              <a:t>attraverso l’invio della lettera d’invito alle famiglie dei soggetti target.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39771E6-3CAE-C341-B283-1AC9216F66D7}"/>
              </a:ext>
            </a:extLst>
          </p:cNvPr>
          <p:cNvGrpSpPr>
            <a:grpSpLocks noChangeAspect="1"/>
          </p:cNvGrpSpPr>
          <p:nvPr/>
        </p:nvGrpSpPr>
        <p:grpSpPr>
          <a:xfrm>
            <a:off x="917755" y="1067457"/>
            <a:ext cx="1404000" cy="889766"/>
            <a:chOff x="85838" y="1400327"/>
            <a:chExt cx="3112883" cy="1972751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4937A123-1C1A-6445-B578-FF879B2B8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89331">
              <a:off x="85838" y="1400327"/>
              <a:ext cx="1585876" cy="1338895"/>
            </a:xfrm>
            <a:prstGeom prst="rect">
              <a:avLst/>
            </a:prstGeom>
          </p:spPr>
        </p:pic>
        <p:pic>
          <p:nvPicPr>
            <p:cNvPr id="20" name="Picture 5" descr="Risultati immagini per letter">
              <a:extLst>
                <a:ext uri="{FF2B5EF4-FFF2-40B4-BE49-F238E27FC236}">
                  <a16:creationId xmlns:a16="http://schemas.microsoft.com/office/drawing/2014/main" id="{A1244C30-F01A-5440-8021-67985BC4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832" y="1621189"/>
              <a:ext cx="1751889" cy="1751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8AE70E37-1439-CB4A-9C44-03AEDB431B74}"/>
              </a:ext>
            </a:extLst>
          </p:cNvPr>
          <p:cNvSpPr txBox="1">
            <a:spLocks/>
          </p:cNvSpPr>
          <p:nvPr/>
        </p:nvSpPr>
        <p:spPr>
          <a:xfrm>
            <a:off x="2503699" y="2203880"/>
            <a:ext cx="6346011" cy="1214012"/>
          </a:xfrm>
          <a:prstGeom prst="rect">
            <a:avLst/>
          </a:prstGeom>
        </p:spPr>
        <p:txBody>
          <a:bodyPr vert="horz" lIns="72543" tIns="142802" rIns="72543" bIns="3627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25439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defRPr/>
            </a:pPr>
            <a:r>
              <a:rPr lang="it-IT" sz="1600" dirty="0">
                <a:latin typeface="+mj-lt"/>
              </a:rPr>
              <a:t>Promozione della salute.</a:t>
            </a:r>
          </a:p>
          <a:p>
            <a:pPr defTabSz="725439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defRPr/>
            </a:pPr>
            <a:r>
              <a:rPr lang="it-IT" sz="1600" i="1" dirty="0" err="1">
                <a:latin typeface="+mj-lt"/>
              </a:rPr>
              <a:t>Stewardship</a:t>
            </a:r>
            <a:r>
              <a:rPr lang="it-IT" sz="1600" dirty="0">
                <a:latin typeface="+mj-lt"/>
              </a:rPr>
              <a:t>.</a:t>
            </a:r>
          </a:p>
          <a:p>
            <a:pPr defTabSz="725439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defRPr/>
            </a:pPr>
            <a:r>
              <a:rPr lang="it-IT" sz="1600" i="1" dirty="0">
                <a:latin typeface="+mj-lt"/>
              </a:rPr>
              <a:t>Empowerment </a:t>
            </a:r>
            <a:r>
              <a:rPr lang="it-IT" sz="1600" dirty="0">
                <a:latin typeface="+mj-lt"/>
              </a:rPr>
              <a:t>dei cittadini, già a partire dalla </a:t>
            </a:r>
            <a:r>
              <a:rPr lang="it-IT" sz="1600" b="1" spc="-38" dirty="0">
                <a:solidFill>
                  <a:srgbClr val="82A1CC"/>
                </a:solidFill>
                <a:latin typeface="+mj-lt"/>
                <a:cs typeface="Arial"/>
              </a:rPr>
              <a:t>scuola</a:t>
            </a:r>
            <a:r>
              <a:rPr lang="it-IT" sz="1600" spc="-38" dirty="0">
                <a:latin typeface="+mj-lt"/>
                <a:cs typeface="Arial"/>
              </a:rPr>
              <a:t>.</a:t>
            </a:r>
            <a:endParaRPr lang="it-IT" sz="1600" dirty="0">
              <a:latin typeface="+mj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C5FEE5E-C97B-264C-9080-4933DFEF7E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951" y="1813085"/>
            <a:ext cx="1930446" cy="99653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64A6D44-E03F-624F-A1FD-75899CC038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46" y="2318850"/>
            <a:ext cx="1695109" cy="984073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56C98B7B-9CF4-E84A-92C3-72DFF00AB74F}"/>
              </a:ext>
            </a:extLst>
          </p:cNvPr>
          <p:cNvSpPr txBox="1">
            <a:spLocks/>
          </p:cNvSpPr>
          <p:nvPr/>
        </p:nvSpPr>
        <p:spPr>
          <a:xfrm>
            <a:off x="5885774" y="3663342"/>
            <a:ext cx="3119304" cy="1170749"/>
          </a:xfrm>
          <a:prstGeom prst="rect">
            <a:avLst/>
          </a:prstGeom>
        </p:spPr>
        <p:txBody>
          <a:bodyPr vert="horz" lIns="72543" tIns="142802" rIns="72543" bIns="3627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600" b="1" i="1" spc="-38" dirty="0">
                <a:solidFill>
                  <a:srgbClr val="82A1CC"/>
                </a:solidFill>
                <a:latin typeface="+mj-lt"/>
                <a:cs typeface="Arial"/>
              </a:rPr>
              <a:t>Partnership</a:t>
            </a:r>
            <a:r>
              <a:rPr lang="it-IT" sz="1600" i="1" spc="-38" dirty="0">
                <a:latin typeface="+mj-lt"/>
                <a:cs typeface="Arial"/>
              </a:rPr>
              <a:t>.</a:t>
            </a:r>
            <a:endParaRPr lang="it-IT" sz="1600" dirty="0">
              <a:latin typeface="+mj-lt"/>
            </a:endParaRPr>
          </a:p>
          <a:p>
            <a:pPr lvl="0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600" dirty="0">
                <a:latin typeface="+mj-lt"/>
              </a:rPr>
              <a:t>Piani e protocolli condivisi.</a:t>
            </a:r>
          </a:p>
          <a:p>
            <a:pPr lvl="0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600" dirty="0">
                <a:latin typeface="+mj-lt"/>
              </a:rPr>
              <a:t>Formazione congiunta.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85AF6E81-B601-C040-BF9F-05DC903CAC32}"/>
              </a:ext>
            </a:extLst>
          </p:cNvPr>
          <p:cNvSpPr/>
          <p:nvPr/>
        </p:nvSpPr>
        <p:spPr>
          <a:xfrm>
            <a:off x="4355935" y="3532863"/>
            <a:ext cx="1456939" cy="14317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t-IT"/>
          </a:p>
        </p:txBody>
      </p:sp>
      <p:sp>
        <p:nvSpPr>
          <p:cNvPr id="11" name="CasellaDiTesto 7">
            <a:extLst>
              <a:ext uri="{FF2B5EF4-FFF2-40B4-BE49-F238E27FC236}">
                <a16:creationId xmlns:a16="http://schemas.microsoft.com/office/drawing/2014/main" id="{0A68DC31-DC98-A74E-8B26-422984AC6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319" y="3867843"/>
            <a:ext cx="1928174" cy="7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sz="1500" b="1" dirty="0">
                <a:solidFill>
                  <a:srgbClr val="44949E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Igienisti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1500" b="1" dirty="0">
                <a:solidFill>
                  <a:srgbClr val="44949E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Pediatri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1500" b="1" dirty="0">
                <a:solidFill>
                  <a:srgbClr val="44949E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MMG</a:t>
            </a:r>
          </a:p>
        </p:txBody>
      </p:sp>
      <p:pic>
        <p:nvPicPr>
          <p:cNvPr id="12" name="Picture 2" descr="C:\Users\Utente\Desktop\Fotolia SIPS Potenza\1ASDQ\1TED6A.png">
            <a:extLst>
              <a:ext uri="{FF2B5EF4-FFF2-40B4-BE49-F238E27FC236}">
                <a16:creationId xmlns:a16="http://schemas.microsoft.com/office/drawing/2014/main" id="{A7B9CA37-2DA2-F340-AF24-3C613DD31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9762" y="3683150"/>
            <a:ext cx="1980556" cy="113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FD0346-0F9F-5071-D21E-6A6696D51F76}"/>
              </a:ext>
            </a:extLst>
          </p:cNvPr>
          <p:cNvSpPr txBox="1"/>
          <p:nvPr/>
        </p:nvSpPr>
        <p:spPr>
          <a:xfrm>
            <a:off x="667028" y="88176"/>
            <a:ext cx="834902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Quali strategie adottare?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913350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7" grpId="0"/>
      <p:bldP spid="9" grpId="0"/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contenuto 2"/>
          <p:cNvSpPr>
            <a:spLocks noGrp="1"/>
          </p:cNvSpPr>
          <p:nvPr>
            <p:ph idx="1"/>
          </p:nvPr>
        </p:nvSpPr>
        <p:spPr>
          <a:xfrm>
            <a:off x="799448" y="1319420"/>
            <a:ext cx="7913627" cy="2840989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it-IT" altLang="it-IT" dirty="0">
                <a:latin typeface="+mj-lt"/>
                <a:cs typeface="Raleway" charset="0"/>
                <a:sym typeface="Arial" panose="020B0604020202020204" pitchFamily="34" charset="0"/>
              </a:rPr>
              <a:t>L’Organizzazione Mondiale della Sanità chiede alle autorità sanitarie dei vari Paesi di </a:t>
            </a:r>
            <a:r>
              <a:rPr lang="it-IT" altLang="it-IT" b="1" dirty="0">
                <a:solidFill>
                  <a:srgbClr val="82A1CC"/>
                </a:solidFill>
                <a:latin typeface="+mj-lt"/>
                <a:cs typeface="Arial"/>
                <a:sym typeface="Arial" panose="020B0604020202020204" pitchFamily="34" charset="0"/>
              </a:rPr>
              <a:t>sviluppare a livello nazionale, regionale e locale piani per raggiungere l’obiettivo di eliminazione del tumore della cervice uterina e dei cancri HPV-correlati</a:t>
            </a:r>
            <a:r>
              <a:rPr lang="it-IT" altLang="it-IT" dirty="0">
                <a:latin typeface="+mj-lt"/>
                <a:cs typeface="Arial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E82C432-7071-D77C-A486-BB5815995777}"/>
              </a:ext>
            </a:extLst>
          </p:cNvPr>
          <p:cNvSpPr txBox="1"/>
          <p:nvPr/>
        </p:nvSpPr>
        <p:spPr>
          <a:xfrm>
            <a:off x="667028" y="65320"/>
            <a:ext cx="744044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Eliminazione del tumore del collo dell’utero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3461089"/>
      </p:ext>
    </p:extLst>
  </p:cSld>
  <p:clrMapOvr>
    <a:masterClrMapping/>
  </p:clrMapOvr>
  <p:transition spd="med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1621" y="1229015"/>
            <a:ext cx="7152669" cy="29450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latin typeface="+mj-lt"/>
              </a:rPr>
              <a:t>Il Ministero della Salute sottolinea l’importanza della promozione della salute femminile: </a:t>
            </a:r>
          </a:p>
          <a:p>
            <a:pPr lvl="1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dirty="0">
                <a:latin typeface="+mj-lt"/>
              </a:rPr>
              <a:t> </a:t>
            </a:r>
            <a:r>
              <a:rPr lang="it-IT" sz="2400" b="1" dirty="0">
                <a:solidFill>
                  <a:srgbClr val="82A1CC"/>
                </a:solidFill>
                <a:latin typeface="+mj-lt"/>
              </a:rPr>
              <a:t>in età fertile</a:t>
            </a:r>
            <a:r>
              <a:rPr lang="it-IT" sz="2400" dirty="0">
                <a:latin typeface="+mj-lt"/>
              </a:rPr>
              <a:t>;</a:t>
            </a:r>
          </a:p>
          <a:p>
            <a:pPr lvl="1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400" b="1" dirty="0">
                <a:solidFill>
                  <a:srgbClr val="82A1CC"/>
                </a:solidFill>
                <a:latin typeface="+mj-lt"/>
              </a:rPr>
              <a:t> in previsione di una gravidanza</a:t>
            </a:r>
            <a:r>
              <a:rPr lang="it-IT" sz="2400" dirty="0">
                <a:latin typeface="+mj-lt"/>
              </a:rPr>
              <a:t>. </a:t>
            </a:r>
          </a:p>
          <a:p>
            <a:pPr marL="342900" lvl="1" indent="0">
              <a:buClr>
                <a:srgbClr val="F9B30D"/>
              </a:buClr>
              <a:buSzPct val="80000"/>
              <a:buNone/>
            </a:pPr>
            <a:endParaRPr lang="it-IT" sz="2000" b="1" strike="sngStrike" dirty="0">
              <a:latin typeface="+mj-lt"/>
            </a:endParaRPr>
          </a:p>
          <a:p>
            <a:pPr marL="0" indent="0">
              <a:buNone/>
            </a:pPr>
            <a:r>
              <a:rPr lang="it-IT" sz="2000" dirty="0">
                <a:latin typeface="+mj-lt"/>
              </a:rPr>
              <a:t>L’obiettivo è la protezione della donna e del nascituro da alcune malattie prevenibili con la vaccinazione.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6BD4BE-1218-A945-65ED-FFE6C9D70571}"/>
              </a:ext>
            </a:extLst>
          </p:cNvPr>
          <p:cNvSpPr txBox="1"/>
          <p:nvPr/>
        </p:nvSpPr>
        <p:spPr>
          <a:xfrm>
            <a:off x="667028" y="68585"/>
            <a:ext cx="834902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Tutela della salute della donna in ogni fase della vita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210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714B7034-87E4-02F3-7B73-7731F6CA3BA0}"/>
              </a:ext>
            </a:extLst>
          </p:cNvPr>
          <p:cNvSpPr/>
          <p:nvPr/>
        </p:nvSpPr>
        <p:spPr>
          <a:xfrm>
            <a:off x="584561" y="2375042"/>
            <a:ext cx="7625445" cy="1483377"/>
          </a:xfrm>
          <a:prstGeom prst="roundRect">
            <a:avLst/>
          </a:prstGeom>
          <a:gradFill flip="none" rotWithShape="1">
            <a:gsLst>
              <a:gs pos="0">
                <a:srgbClr val="44949E">
                  <a:tint val="66000"/>
                  <a:satMod val="160000"/>
                  <a:alpha val="50000"/>
                </a:srgbClr>
              </a:gs>
              <a:gs pos="50000">
                <a:srgbClr val="44949E">
                  <a:tint val="44500"/>
                  <a:satMod val="160000"/>
                  <a:alpha val="50000"/>
                </a:srgbClr>
              </a:gs>
              <a:gs pos="100000">
                <a:srgbClr val="44949E">
                  <a:tint val="23500"/>
                  <a:satMod val="160000"/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554" name="Segnaposto contenuto 2"/>
          <p:cNvSpPr>
            <a:spLocks noGrp="1"/>
          </p:cNvSpPr>
          <p:nvPr>
            <p:ph idx="1"/>
          </p:nvPr>
        </p:nvSpPr>
        <p:spPr>
          <a:xfrm>
            <a:off x="734061" y="1285081"/>
            <a:ext cx="7569111" cy="2573338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14000"/>
              </a:lnSpc>
              <a:buFont typeface="Wingdings" panose="05000000000000000000" pitchFamily="2" charset="2"/>
              <a:buNone/>
            </a:pPr>
            <a:r>
              <a:rPr lang="it-IT" altLang="it-IT" sz="2000" dirty="0">
                <a:latin typeface="+mj-lt"/>
              </a:rPr>
              <a:t>Nota del Ministero della Salute n. 34074 del 21 novembre 2018 “Vaccinazioni raccomandate per le donne in età fertile”:</a:t>
            </a:r>
          </a:p>
          <a:p>
            <a:pPr marL="0" indent="0" eaLnBrk="1" hangingPunct="1">
              <a:lnSpc>
                <a:spcPct val="114000"/>
              </a:lnSpc>
              <a:buFont typeface="Wingdings" panose="05000000000000000000" pitchFamily="2" charset="2"/>
              <a:buNone/>
            </a:pPr>
            <a:endParaRPr lang="it-IT" altLang="it-IT" sz="2000" dirty="0">
              <a:latin typeface="+mj-lt"/>
            </a:endParaRPr>
          </a:p>
          <a:p>
            <a:pPr marL="0" indent="0" eaLnBrk="1" hangingPunct="1">
              <a:lnSpc>
                <a:spcPct val="114000"/>
              </a:lnSpc>
              <a:buFont typeface="Wingdings" panose="05000000000000000000" pitchFamily="2" charset="2"/>
              <a:buNone/>
            </a:pPr>
            <a:r>
              <a:rPr lang="it-IT" altLang="it-IT" b="1" dirty="0">
                <a:solidFill>
                  <a:srgbClr val="44949E"/>
                </a:solidFill>
                <a:latin typeface="+mj-lt"/>
              </a:rPr>
              <a:t>Si raccomanda la vaccinazione contro l’infezione da HPV nelle donne in età fertile, cogliendo l’occasione dell’invito al primo screening per la citologia cervicale.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E55C1B-A7BE-EF98-94DD-C12B44E61A4E}"/>
              </a:ext>
            </a:extLst>
          </p:cNvPr>
          <p:cNvSpPr txBox="1"/>
          <p:nvPr/>
        </p:nvSpPr>
        <p:spPr>
          <a:xfrm>
            <a:off x="667028" y="65320"/>
            <a:ext cx="834902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Strategie vaccinali HPV per le donne di 25 anni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421685"/>
      </p:ext>
    </p:extLst>
  </p:cSld>
  <p:clrMapOvr>
    <a:masterClrMapping/>
  </p:clrMapOvr>
  <p:transition spd="med"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7028" y="1347787"/>
            <a:ext cx="7559675" cy="2447925"/>
          </a:xfrm>
        </p:spPr>
        <p:txBody>
          <a:bodyPr rtlCol="0">
            <a:normAutofit/>
          </a:bodyPr>
          <a:lstStyle/>
          <a:p>
            <a:pPr marL="411162" indent="-342900" eaLnBrk="1" fontAlgn="auto" hangingPunct="1">
              <a:lnSpc>
                <a:spcPct val="114000"/>
              </a:lnSpc>
              <a:spcAft>
                <a:spcPts val="120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tabLst>
                <a:tab pos="355600" algn="l"/>
              </a:tabLst>
              <a:defRPr/>
            </a:pPr>
            <a:r>
              <a:rPr lang="it-IT" sz="2000" b="1" dirty="0">
                <a:solidFill>
                  <a:srgbClr val="82A1CC"/>
                </a:solidFill>
                <a:latin typeface="+mj-lt"/>
              </a:rPr>
              <a:t>Chiamata attiva </a:t>
            </a:r>
            <a:r>
              <a:rPr lang="it-IT" sz="2000" dirty="0">
                <a:latin typeface="+mj-lt"/>
              </a:rPr>
              <a:t>delle </a:t>
            </a:r>
            <a:r>
              <a:rPr lang="it-IT" sz="2000" b="1" dirty="0">
                <a:solidFill>
                  <a:srgbClr val="82A1CC"/>
                </a:solidFill>
                <a:latin typeface="+mj-lt"/>
              </a:rPr>
              <a:t>donne di 25 anni </a:t>
            </a:r>
            <a:r>
              <a:rPr lang="it-IT" sz="2000" dirty="0">
                <a:latin typeface="+mj-lt"/>
              </a:rPr>
              <a:t>per la vaccinazione</a:t>
            </a:r>
            <a:br>
              <a:rPr lang="it-IT" sz="2000" dirty="0">
                <a:latin typeface="+mj-lt"/>
              </a:rPr>
            </a:br>
            <a:r>
              <a:rPr lang="it-IT" sz="2000" dirty="0">
                <a:latin typeface="+mj-lt"/>
              </a:rPr>
              <a:t>anti-HPV.</a:t>
            </a:r>
          </a:p>
          <a:p>
            <a:pPr marL="411162" indent="-342900" eaLnBrk="1" fontAlgn="auto" hangingPunct="1">
              <a:lnSpc>
                <a:spcPct val="114000"/>
              </a:lnSpc>
              <a:spcAft>
                <a:spcPts val="120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tabLst>
                <a:tab pos="355600" algn="l"/>
              </a:tabLst>
              <a:defRPr/>
            </a:pPr>
            <a:r>
              <a:rPr lang="it-IT" sz="2000" b="1" dirty="0">
                <a:solidFill>
                  <a:srgbClr val="82A1CC"/>
                </a:solidFill>
                <a:latin typeface="+mj-lt"/>
              </a:rPr>
              <a:t>Vaccinazione di tutte le donne trattate per patologie</a:t>
            </a:r>
            <a:br>
              <a:rPr lang="it-IT" sz="2000" b="1" dirty="0">
                <a:solidFill>
                  <a:srgbClr val="82A1CC"/>
                </a:solidFill>
                <a:latin typeface="+mj-lt"/>
              </a:rPr>
            </a:br>
            <a:r>
              <a:rPr lang="it-IT" sz="2000" b="1" dirty="0">
                <a:solidFill>
                  <a:srgbClr val="82A1CC"/>
                </a:solidFill>
                <a:latin typeface="+mj-lt"/>
              </a:rPr>
              <a:t>HPV-correlate </a:t>
            </a:r>
            <a:r>
              <a:rPr lang="it-IT" sz="2000" dirty="0">
                <a:latin typeface="+mj-lt"/>
              </a:rPr>
              <a:t>come continuazione del percorso terapeutico.</a:t>
            </a:r>
          </a:p>
          <a:p>
            <a:pPr marL="411162" indent="-342900" eaLnBrk="1" fontAlgn="auto" hangingPunct="1">
              <a:lnSpc>
                <a:spcPct val="114000"/>
              </a:lnSpc>
              <a:spcAft>
                <a:spcPts val="120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tabLst>
                <a:tab pos="355600" algn="l"/>
              </a:tabLst>
              <a:defRPr/>
            </a:pPr>
            <a:r>
              <a:rPr lang="it-IT" sz="2000" b="1" dirty="0">
                <a:solidFill>
                  <a:srgbClr val="82A1CC"/>
                </a:solidFill>
                <a:latin typeface="+mj-lt"/>
              </a:rPr>
              <a:t>Chiamata attiva</a:t>
            </a:r>
            <a:r>
              <a:rPr lang="it-IT" sz="2000" dirty="0">
                <a:solidFill>
                  <a:srgbClr val="82A1CC"/>
                </a:solidFill>
                <a:latin typeface="+mj-lt"/>
              </a:rPr>
              <a:t> </a:t>
            </a:r>
            <a:r>
              <a:rPr lang="it-IT" sz="2000" dirty="0">
                <a:latin typeface="+mj-lt"/>
              </a:rPr>
              <a:t>per la vaccinazione di tutte le </a:t>
            </a:r>
            <a:r>
              <a:rPr lang="it-IT" sz="2000" b="1" dirty="0">
                <a:solidFill>
                  <a:srgbClr val="82A1CC"/>
                </a:solidFill>
                <a:latin typeface="+mj-lt"/>
              </a:rPr>
              <a:t>categorie a rischio</a:t>
            </a:r>
            <a:r>
              <a:rPr lang="it-IT" sz="2000" dirty="0">
                <a:latin typeface="+mj-lt"/>
              </a:rPr>
              <a:t>.</a:t>
            </a:r>
          </a:p>
          <a:p>
            <a:pPr marL="582613" indent="-514350" eaLnBrk="1" fontAlgn="auto" hangingPunct="1">
              <a:spcAft>
                <a:spcPts val="0"/>
              </a:spcAft>
              <a:buFont typeface="Wingdings" pitchFamily="2" charset="2"/>
              <a:buAutoNum type="arabicParenR"/>
              <a:defRPr/>
            </a:pPr>
            <a:endParaRPr lang="it-IT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it-IT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A18ED8-08F9-5B39-EF1E-5E752D2E2822}"/>
              </a:ext>
            </a:extLst>
          </p:cNvPr>
          <p:cNvSpPr txBox="1"/>
          <p:nvPr/>
        </p:nvSpPr>
        <p:spPr>
          <a:xfrm>
            <a:off x="667028" y="65320"/>
            <a:ext cx="834902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Cosa sarebbe auspicabile a livello nazionale?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5081278"/>
      </p:ext>
    </p:extLst>
  </p:cSld>
  <p:clrMapOvr>
    <a:masterClrMapping/>
  </p:clrMapOvr>
  <p:transition spd="med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contenuto 3"/>
          <p:cNvSpPr>
            <a:spLocks noGrp="1"/>
          </p:cNvSpPr>
          <p:nvPr>
            <p:ph idx="1"/>
          </p:nvPr>
        </p:nvSpPr>
        <p:spPr>
          <a:xfrm>
            <a:off x="667028" y="1687885"/>
            <a:ext cx="7743372" cy="28797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14000"/>
              </a:lnSpc>
              <a:spcAft>
                <a:spcPts val="120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altLang="it-IT" sz="2000" b="1" dirty="0">
                <a:solidFill>
                  <a:srgbClr val="82A1CC"/>
                </a:solidFill>
                <a:latin typeface="+mj-lt"/>
              </a:rPr>
              <a:t>Centralizzazione di tutti gli screening di I livello </a:t>
            </a:r>
            <a:r>
              <a:rPr lang="it-IT" altLang="it-IT" sz="2000" dirty="0">
                <a:latin typeface="+mj-lt"/>
              </a:rPr>
              <a:t>delle 25enni nel centro vaccinale. </a:t>
            </a:r>
          </a:p>
          <a:p>
            <a:pPr eaLnBrk="1" hangingPunct="1">
              <a:lnSpc>
                <a:spcPct val="114000"/>
              </a:lnSpc>
              <a:spcAft>
                <a:spcPts val="120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altLang="it-IT" sz="2000" b="1" dirty="0">
                <a:solidFill>
                  <a:srgbClr val="82A1CC"/>
                </a:solidFill>
                <a:latin typeface="+mj-lt"/>
              </a:rPr>
              <a:t>Inserimento nella lettera di chiamata al primo screening citologico di un’informativa sulla vaccinazione anti-HPV</a:t>
            </a:r>
            <a:r>
              <a:rPr lang="it-IT" altLang="it-IT" sz="2000" dirty="0">
                <a:solidFill>
                  <a:srgbClr val="82A1CC"/>
                </a:solidFill>
                <a:latin typeface="+mj-lt"/>
              </a:rPr>
              <a:t> </a:t>
            </a:r>
            <a:r>
              <a:rPr lang="it-IT" altLang="it-IT" sz="2000" dirty="0">
                <a:latin typeface="+mj-lt"/>
              </a:rPr>
              <a:t>ed eventuale consenso.</a:t>
            </a:r>
          </a:p>
          <a:p>
            <a:pPr eaLnBrk="1" hangingPunct="1">
              <a:lnSpc>
                <a:spcPct val="114000"/>
              </a:lnSpc>
              <a:spcAft>
                <a:spcPts val="120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altLang="it-IT" sz="2000" b="1" dirty="0">
                <a:solidFill>
                  <a:srgbClr val="82A1CC"/>
                </a:solidFill>
                <a:latin typeface="+mj-lt"/>
              </a:rPr>
              <a:t>Vaccinazione in occasione del Pap-Test </a:t>
            </a:r>
            <a:r>
              <a:rPr lang="it-IT" altLang="it-IT" sz="2000" dirty="0">
                <a:latin typeface="+mj-lt"/>
              </a:rPr>
              <a:t>da parte di personale ostetrico opportunamente formato (o subito dopo il prelievo citologico, in un ambulatorio dedicato, da parte di personale infermieristico).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2222FE-6397-488E-E7D5-CFFFF6036212}"/>
              </a:ext>
            </a:extLst>
          </p:cNvPr>
          <p:cNvSpPr txBox="1"/>
          <p:nvPr/>
        </p:nvSpPr>
        <p:spPr>
          <a:xfrm>
            <a:off x="667028" y="65320"/>
            <a:ext cx="8349020" cy="13003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Come dovrebbe organizzarsi</a:t>
            </a:r>
          </a:p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    </a:t>
            </a:r>
            <a:r>
              <a:rPr lang="it-IT" sz="1600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il Dipartimento di Prevenzione?</a:t>
            </a:r>
          </a:p>
          <a:p>
            <a:pPr marL="0" lvl="1">
              <a:buClr>
                <a:srgbClr val="000000"/>
              </a:buClr>
            </a:pPr>
            <a:r>
              <a:rPr lang="it-IT" sz="2400" b="1" dirty="0">
                <a:solidFill>
                  <a:srgbClr val="44949E"/>
                </a:solidFill>
                <a:cs typeface="Arial"/>
                <a:sym typeface="Arial"/>
              </a:rPr>
              <a:t>      </a:t>
            </a:r>
            <a:r>
              <a:rPr lang="it-IT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400" b="1" u="sng" dirty="0">
                <a:solidFill>
                  <a:srgbClr val="44949E"/>
                </a:solidFill>
                <a:cs typeface="Arial"/>
                <a:sym typeface="Arial"/>
              </a:rPr>
              <a:t>Donne di 25 anni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7789580"/>
      </p:ext>
    </p:extLst>
  </p:cSld>
  <p:clrMapOvr>
    <a:masterClrMapping/>
  </p:clrMapOvr>
  <p:transition spd="med">
    <p:circl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05786" y="1184806"/>
            <a:ext cx="827150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it-IT" altLang="it-IT" sz="1400" b="1" dirty="0">
              <a:latin typeface="Bookman Old Style" panose="02050604050505020204" pitchFamily="18" charset="0"/>
            </a:endParaRPr>
          </a:p>
          <a:p>
            <a:pPr marL="355600" indent="-355600" algn="just" fontAlgn="auto">
              <a:spcAft>
                <a:spcPts val="600"/>
              </a:spcAft>
              <a:buClr>
                <a:srgbClr val="F0E500"/>
              </a:buClr>
              <a:tabLst>
                <a:tab pos="355600" algn="l"/>
              </a:tabLst>
              <a:defRPr/>
            </a:pPr>
            <a:r>
              <a:rPr lang="it-IT" altLang="it-IT" sz="1400" b="1" dirty="0">
                <a:latin typeface="Bookman Old Style" panose="02050604050505020204" pitchFamily="18" charset="0"/>
              </a:rPr>
              <a:t> </a:t>
            </a:r>
            <a:r>
              <a:rPr lang="it-IT" altLang="it-IT" sz="1500" b="1" dirty="0">
                <a:solidFill>
                  <a:srgbClr val="F9B30D"/>
                </a:solidFill>
                <a:latin typeface="+mj-lt"/>
              </a:rPr>
              <a:t>A.  </a:t>
            </a:r>
            <a:r>
              <a:rPr lang="it-IT" altLang="it-IT" sz="1500" b="1" dirty="0">
                <a:solidFill>
                  <a:srgbClr val="82A1CC"/>
                </a:solidFill>
                <a:latin typeface="+mj-lt"/>
              </a:rPr>
              <a:t>Inserimento</a:t>
            </a:r>
            <a:r>
              <a:rPr lang="it-IT" altLang="it-IT" sz="1500" dirty="0">
                <a:latin typeface="+mj-lt"/>
              </a:rPr>
              <a:t> nella lettera con cui si fissa l’appuntamento per il trattamento o durante il colloquio preliminare di un’</a:t>
            </a:r>
            <a:r>
              <a:rPr lang="it-IT" altLang="it-IT" sz="1500" b="1" dirty="0">
                <a:solidFill>
                  <a:srgbClr val="82A1CC"/>
                </a:solidFill>
                <a:latin typeface="+mj-lt"/>
              </a:rPr>
              <a:t>informativa</a:t>
            </a:r>
            <a:r>
              <a:rPr lang="it-IT" altLang="it-IT" sz="1500" dirty="0">
                <a:solidFill>
                  <a:srgbClr val="82A1CC"/>
                </a:solidFill>
                <a:latin typeface="+mj-lt"/>
              </a:rPr>
              <a:t> </a:t>
            </a:r>
            <a:r>
              <a:rPr lang="it-IT" altLang="it-IT" sz="1500" b="1" dirty="0">
                <a:solidFill>
                  <a:srgbClr val="82A1CC"/>
                </a:solidFill>
                <a:latin typeface="+mj-lt"/>
              </a:rPr>
              <a:t>sul razionale della vaccinazione anti-HPV </a:t>
            </a:r>
            <a:r>
              <a:rPr lang="it-IT" altLang="it-IT" sz="1500" dirty="0">
                <a:latin typeface="+mj-lt"/>
              </a:rPr>
              <a:t>dopo conizzazione o laser vaporizzazione.</a:t>
            </a:r>
            <a:endParaRPr lang="it-IT" altLang="it-IT" sz="1500" b="1" dirty="0">
              <a:latin typeface="+mj-lt"/>
            </a:endParaRPr>
          </a:p>
          <a:p>
            <a:pPr marL="355600" indent="-355600" algn="just" fontAlgn="auto">
              <a:spcBef>
                <a:spcPts val="600"/>
              </a:spcBef>
              <a:spcAft>
                <a:spcPts val="600"/>
              </a:spcAft>
              <a:buClr>
                <a:srgbClr val="F0E500"/>
              </a:buClr>
              <a:tabLst>
                <a:tab pos="355600" algn="l"/>
              </a:tabLst>
              <a:defRPr/>
            </a:pPr>
            <a:r>
              <a:rPr lang="it-IT" altLang="it-IT" sz="1500" b="1" dirty="0">
                <a:latin typeface="+mj-lt"/>
              </a:rPr>
              <a:t> </a:t>
            </a:r>
            <a:r>
              <a:rPr lang="it-IT" altLang="it-IT" sz="1500" b="1" dirty="0">
                <a:solidFill>
                  <a:srgbClr val="F9B30D"/>
                </a:solidFill>
                <a:latin typeface="+mj-lt"/>
              </a:rPr>
              <a:t>B. </a:t>
            </a:r>
            <a:r>
              <a:rPr lang="it-IT" altLang="it-IT" sz="1500" b="1" dirty="0">
                <a:solidFill>
                  <a:srgbClr val="82A1CC"/>
                </a:solidFill>
                <a:latin typeface="+mj-lt"/>
              </a:rPr>
              <a:t>Vaccinazione durante l’esecuzione del trattamento </a:t>
            </a:r>
            <a:r>
              <a:rPr lang="it-IT" altLang="it-IT" sz="1500" dirty="0">
                <a:latin typeface="+mj-lt"/>
              </a:rPr>
              <a:t>da parte di personale infermieristico (opportunamente formato) che assiste il medico o, in alternativa, di personale infermieristico dei Centri vaccinali presente durante i trattamenti.</a:t>
            </a:r>
          </a:p>
          <a:p>
            <a:pPr marL="355600" indent="-355600" algn="just" fontAlgn="auto">
              <a:spcBef>
                <a:spcPts val="600"/>
              </a:spcBef>
              <a:spcAft>
                <a:spcPts val="600"/>
              </a:spcAft>
              <a:buClr>
                <a:srgbClr val="F0E500"/>
              </a:buClr>
              <a:tabLst>
                <a:tab pos="355600" algn="l"/>
              </a:tabLst>
              <a:defRPr/>
            </a:pPr>
            <a:r>
              <a:rPr lang="it-IT" altLang="it-IT" sz="1500" b="1" dirty="0">
                <a:latin typeface="+mj-lt"/>
              </a:rPr>
              <a:t> </a:t>
            </a:r>
            <a:r>
              <a:rPr lang="it-IT" altLang="it-IT" sz="1500" b="1" dirty="0">
                <a:solidFill>
                  <a:srgbClr val="F9B30D"/>
                </a:solidFill>
                <a:latin typeface="+mj-lt"/>
              </a:rPr>
              <a:t>C.   </a:t>
            </a:r>
            <a:r>
              <a:rPr lang="it-IT" altLang="it-IT" sz="1500" dirty="0">
                <a:latin typeface="+mj-lt"/>
              </a:rPr>
              <a:t>In alternativa al punto B, in occasione del trattamento, </a:t>
            </a:r>
            <a:r>
              <a:rPr lang="it-IT" altLang="it-IT" sz="1500" b="1" dirty="0">
                <a:solidFill>
                  <a:srgbClr val="82A1CC"/>
                </a:solidFill>
                <a:latin typeface="+mj-lt"/>
              </a:rPr>
              <a:t>fissare un appuntamento con data e ora </a:t>
            </a:r>
            <a:r>
              <a:rPr lang="it-IT" altLang="it-IT" sz="1500" dirty="0">
                <a:latin typeface="+mj-lt"/>
              </a:rPr>
              <a:t>per l’effettuazione della vaccinazione nel Centro vaccinale, da eseguirsi il prima possibile dopo il trattamento.</a:t>
            </a:r>
            <a:endParaRPr lang="it-IT" altLang="it-IT" sz="1500" b="1" dirty="0">
              <a:latin typeface="+mj-lt"/>
            </a:endParaRPr>
          </a:p>
          <a:p>
            <a:pPr marL="355600" indent="-355600" algn="just" fontAlgn="auto">
              <a:spcAft>
                <a:spcPts val="600"/>
              </a:spcAft>
              <a:buClr>
                <a:srgbClr val="F0E500"/>
              </a:buClr>
              <a:tabLst>
                <a:tab pos="355600" algn="l"/>
              </a:tabLst>
              <a:defRPr/>
            </a:pPr>
            <a:r>
              <a:rPr lang="it-IT" altLang="it-IT" sz="1500" b="1" dirty="0">
                <a:solidFill>
                  <a:srgbClr val="F9B30D"/>
                </a:solidFill>
                <a:latin typeface="+mj-lt"/>
              </a:rPr>
              <a:t>D.  </a:t>
            </a:r>
            <a:r>
              <a:rPr lang="it-IT" altLang="it-IT" sz="1800" b="1" dirty="0">
                <a:solidFill>
                  <a:srgbClr val="F9B30D"/>
                </a:solidFill>
                <a:latin typeface="+mj-lt"/>
              </a:rPr>
              <a:t> </a:t>
            </a:r>
            <a:r>
              <a:rPr lang="it-IT" altLang="it-IT" sz="1500" dirty="0">
                <a:latin typeface="+mj-lt"/>
              </a:rPr>
              <a:t>In alternativa ai punti B e C, </a:t>
            </a:r>
            <a:r>
              <a:rPr lang="it-IT" altLang="it-IT" sz="1500" b="1" dirty="0">
                <a:solidFill>
                  <a:srgbClr val="82A1CC"/>
                </a:solidFill>
                <a:latin typeface="+mj-lt"/>
              </a:rPr>
              <a:t>concordare con </a:t>
            </a:r>
            <a:r>
              <a:rPr lang="it-IT" altLang="it-IT" sz="1500" b="1">
                <a:solidFill>
                  <a:srgbClr val="82A1CC"/>
                </a:solidFill>
                <a:latin typeface="+mj-lt"/>
              </a:rPr>
              <a:t>il Centro </a:t>
            </a:r>
            <a:r>
              <a:rPr lang="it-IT" altLang="it-IT" sz="1500" b="1" dirty="0">
                <a:solidFill>
                  <a:srgbClr val="82A1CC"/>
                </a:solidFill>
                <a:latin typeface="+mj-lt"/>
              </a:rPr>
              <a:t>vaccinale la fascia oraria settimanale libera per la vaccinazione di tutte le pazienti sottoposte a trattamento </a:t>
            </a:r>
            <a:r>
              <a:rPr lang="it-IT" altLang="it-IT" sz="1500" dirty="0">
                <a:latin typeface="+mj-lt"/>
              </a:rPr>
              <a:t>che potranno quindi presentarsi senza prenotazione.</a:t>
            </a:r>
          </a:p>
          <a:p>
            <a:pPr algn="just" fontAlgn="auto">
              <a:spcBef>
                <a:spcPts val="600"/>
              </a:spcBef>
              <a:spcAft>
                <a:spcPts val="600"/>
              </a:spcAft>
              <a:buClr>
                <a:srgbClr val="F0E500"/>
              </a:buClr>
              <a:tabLst>
                <a:tab pos="355600" algn="l"/>
              </a:tabLst>
              <a:defRPr/>
            </a:pPr>
            <a:r>
              <a:rPr lang="it-IT" altLang="it-IT" sz="1500" b="1" dirty="0">
                <a:solidFill>
                  <a:srgbClr val="F9B30D"/>
                </a:solidFill>
                <a:latin typeface="+mj-lt"/>
              </a:rPr>
              <a:t>E.     </a:t>
            </a:r>
            <a:r>
              <a:rPr lang="it-IT" altLang="it-IT" sz="1500" dirty="0">
                <a:latin typeface="+mj-lt"/>
              </a:rPr>
              <a:t>Concordare il </a:t>
            </a:r>
            <a:r>
              <a:rPr lang="it-IT" altLang="it-IT" sz="1500" b="1" dirty="0">
                <a:solidFill>
                  <a:srgbClr val="82A1CC"/>
                </a:solidFill>
                <a:latin typeface="+mj-lt"/>
              </a:rPr>
              <a:t>ritorno dei dati </a:t>
            </a:r>
            <a:r>
              <a:rPr lang="it-IT" altLang="it-IT" sz="1500" dirty="0">
                <a:latin typeface="+mj-lt"/>
              </a:rPr>
              <a:t>con il Centro vaccinale.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44363A-9557-4239-4389-038F5F0EFBCB}"/>
              </a:ext>
            </a:extLst>
          </p:cNvPr>
          <p:cNvSpPr txBox="1"/>
          <p:nvPr/>
        </p:nvSpPr>
        <p:spPr>
          <a:xfrm>
            <a:off x="667028" y="65320"/>
            <a:ext cx="8349020" cy="13003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Come dovrebbe organizzarsi</a:t>
            </a:r>
          </a:p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    </a:t>
            </a:r>
            <a:r>
              <a:rPr lang="it-IT" sz="1600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il Dipartimento di Prevenzione?</a:t>
            </a:r>
          </a:p>
          <a:p>
            <a:pPr marL="0" lvl="1">
              <a:buClr>
                <a:srgbClr val="000000"/>
              </a:buClr>
            </a:pPr>
            <a:r>
              <a:rPr lang="it-IT" sz="2400" b="1" dirty="0">
                <a:solidFill>
                  <a:srgbClr val="44949E"/>
                </a:solidFill>
                <a:cs typeface="Arial"/>
                <a:sym typeface="Arial"/>
              </a:rPr>
              <a:t>      </a:t>
            </a:r>
            <a:r>
              <a:rPr lang="it-IT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400" b="1" u="sng" dirty="0">
                <a:solidFill>
                  <a:srgbClr val="44949E"/>
                </a:solidFill>
                <a:cs typeface="Arial"/>
                <a:sym typeface="Arial"/>
              </a:rPr>
              <a:t>Donne trattate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247734"/>
      </p:ext>
    </p:extLst>
  </p:cSld>
  <p:clrMapOvr>
    <a:masterClrMapping/>
  </p:clrMapOvr>
  <p:transition spd="med">
    <p:circl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F0A333-5C98-9EBA-25CA-AB8169464498}"/>
              </a:ext>
            </a:extLst>
          </p:cNvPr>
          <p:cNvSpPr txBox="1"/>
          <p:nvPr/>
        </p:nvSpPr>
        <p:spPr>
          <a:xfrm>
            <a:off x="776035" y="1512798"/>
            <a:ext cx="75919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tabLst/>
              <a:defRPr/>
            </a:pP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Vaccinare in ospedale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82A1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durante il ricovero o la dimissione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82A1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le donne trattate per patologie HPV-correlate.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Per far questo, è importante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82A1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collaborare con i ginecologi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con i quali devono essere stabiliti un dialogo continuo e momenti di condivisione.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546590-5726-D19D-B995-12798E6681E2}"/>
              </a:ext>
            </a:extLst>
          </p:cNvPr>
          <p:cNvSpPr txBox="1"/>
          <p:nvPr/>
        </p:nvSpPr>
        <p:spPr>
          <a:xfrm>
            <a:off x="667028" y="68585"/>
            <a:ext cx="8349020" cy="86946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Vaccinare in ospedale</a:t>
            </a:r>
          </a:p>
          <a:p>
            <a:pPr marL="0" lvl="1">
              <a:buClr>
                <a:srgbClr val="000000"/>
              </a:buClr>
            </a:pPr>
            <a:r>
              <a:rPr lang="it-IT" sz="2400" b="1" dirty="0">
                <a:solidFill>
                  <a:srgbClr val="44949E"/>
                </a:solidFill>
                <a:cs typeface="Arial"/>
                <a:sym typeface="Arial"/>
              </a:rPr>
              <a:t>      </a:t>
            </a:r>
            <a:r>
              <a:rPr lang="it-IT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400" b="1" u="sng" dirty="0">
                <a:solidFill>
                  <a:srgbClr val="44949E"/>
                </a:solidFill>
                <a:cs typeface="Arial"/>
                <a:sym typeface="Arial"/>
              </a:rPr>
              <a:t>Donne trattate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6846724"/>
      </p:ext>
    </p:extLst>
  </p:cSld>
  <p:clrMapOvr>
    <a:masterClrMapping/>
  </p:clrMapOvr>
  <p:transition spd="med"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contenuto 3"/>
          <p:cNvSpPr txBox="1">
            <a:spLocks/>
          </p:cNvSpPr>
          <p:nvPr/>
        </p:nvSpPr>
        <p:spPr bwMode="auto">
          <a:xfrm>
            <a:off x="667027" y="1532276"/>
            <a:ext cx="825625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None/>
            </a:pPr>
            <a:endParaRPr lang="it-IT" altLang="it-IT" sz="1800" b="1" dirty="0">
              <a:latin typeface="Calibe"/>
            </a:endParaRPr>
          </a:p>
          <a:p>
            <a:pPr algn="just" eaLnBrk="1" hangingPunct="1">
              <a:lnSpc>
                <a:spcPct val="114000"/>
              </a:lnSpc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altLang="it-IT" sz="1800" dirty="0">
                <a:latin typeface="Calibe"/>
              </a:rPr>
              <a:t>Definizione da parte del Centro vaccinale di una</a:t>
            </a:r>
            <a:r>
              <a:rPr lang="it-IT" altLang="it-IT" sz="1800" b="1" dirty="0">
                <a:latin typeface="Calibe"/>
              </a:rPr>
              <a:t> </a:t>
            </a:r>
            <a:r>
              <a:rPr lang="it-IT" altLang="it-IT" sz="1800" b="1" dirty="0">
                <a:solidFill>
                  <a:srgbClr val="82A1CC"/>
                </a:solidFill>
                <a:latin typeface="Calibe"/>
              </a:rPr>
              <a:t>fascia oraria per la vaccinazione delle categorie a rischio </a:t>
            </a:r>
            <a:r>
              <a:rPr lang="it-IT" altLang="it-IT" sz="1800" dirty="0">
                <a:latin typeface="Calibe"/>
              </a:rPr>
              <a:t>(HIV+, trapiantate/i, omosessuali, immunocompromesse/i ecc.). Prevedere sedute giornaliere, settimanali, bisettimanali a seconda della numerosità della popolazione prevista. </a:t>
            </a:r>
          </a:p>
          <a:p>
            <a:pPr algn="just" eaLnBrk="1" hangingPunct="1">
              <a:lnSpc>
                <a:spcPct val="114000"/>
              </a:lnSpc>
              <a:spcBef>
                <a:spcPts val="1200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altLang="it-IT" sz="1800" b="1" dirty="0">
                <a:solidFill>
                  <a:srgbClr val="82A1CC"/>
                </a:solidFill>
                <a:latin typeface="Calibe"/>
              </a:rPr>
              <a:t>Affluenza e appuntamenti concordati </a:t>
            </a:r>
            <a:r>
              <a:rPr lang="it-IT" altLang="it-IT" sz="1800" dirty="0">
                <a:latin typeface="Calibe"/>
              </a:rPr>
              <a:t>fra il personale del Centro vaccinale e quello del reparto e/o servizio che ha in carico il paziente: ad esempio, malattie infettive, nefrologia ecc.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C10D9BC-F757-D6A4-724B-9B81F9741198}"/>
              </a:ext>
            </a:extLst>
          </p:cNvPr>
          <p:cNvSpPr txBox="1"/>
          <p:nvPr/>
        </p:nvSpPr>
        <p:spPr>
          <a:xfrm>
            <a:off x="667028" y="65320"/>
            <a:ext cx="8349020" cy="13003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Come dovrebbe organizzarsi</a:t>
            </a:r>
          </a:p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     </a:t>
            </a:r>
            <a:r>
              <a:rPr lang="it-IT" sz="1600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il Dipartimento di Prevenzione?</a:t>
            </a:r>
          </a:p>
          <a:p>
            <a:pPr marL="0" lvl="1">
              <a:buClr>
                <a:srgbClr val="000000"/>
              </a:buClr>
            </a:pPr>
            <a:r>
              <a:rPr lang="it-IT" sz="2400" b="1" dirty="0">
                <a:solidFill>
                  <a:srgbClr val="44949E"/>
                </a:solidFill>
                <a:cs typeface="Arial"/>
                <a:sym typeface="Arial"/>
              </a:rPr>
              <a:t>      </a:t>
            </a:r>
            <a:r>
              <a:rPr lang="it-IT" b="1" dirty="0">
                <a:solidFill>
                  <a:srgbClr val="44949E"/>
                </a:solidFill>
                <a:cs typeface="Arial"/>
                <a:sym typeface="Arial"/>
              </a:rPr>
              <a:t> </a:t>
            </a:r>
            <a:r>
              <a:rPr lang="it-IT" sz="2400" b="1" u="sng" dirty="0">
                <a:solidFill>
                  <a:srgbClr val="44949E"/>
                </a:solidFill>
                <a:cs typeface="Arial"/>
                <a:sym typeface="Arial"/>
              </a:rPr>
              <a:t>Categorie a rischio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974540"/>
      </p:ext>
    </p:extLst>
  </p:cSld>
  <p:clrMapOvr>
    <a:masterClrMapping/>
  </p:clrMapOvr>
  <p:transition spd="med">
    <p:circl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E201CCBF-5B6F-2781-D75B-F276A2002C07}"/>
              </a:ext>
            </a:extLst>
          </p:cNvPr>
          <p:cNvSpPr/>
          <p:nvPr/>
        </p:nvSpPr>
        <p:spPr>
          <a:xfrm>
            <a:off x="1926769" y="2786522"/>
            <a:ext cx="3128557" cy="1543815"/>
          </a:xfrm>
          <a:prstGeom prst="roundRect">
            <a:avLst/>
          </a:prstGeom>
          <a:gradFill flip="none" rotWithShape="1">
            <a:gsLst>
              <a:gs pos="0">
                <a:srgbClr val="44949E">
                  <a:tint val="66000"/>
                  <a:satMod val="160000"/>
                  <a:alpha val="50000"/>
                </a:srgbClr>
              </a:gs>
              <a:gs pos="50000">
                <a:srgbClr val="44949E">
                  <a:tint val="44500"/>
                  <a:satMod val="160000"/>
                  <a:alpha val="50000"/>
                </a:srgbClr>
              </a:gs>
              <a:gs pos="100000">
                <a:srgbClr val="44949E">
                  <a:tint val="23500"/>
                  <a:satMod val="160000"/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301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89" y="762236"/>
            <a:ext cx="2538413" cy="426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390667" y="1040698"/>
            <a:ext cx="4217522" cy="32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4EA8BB"/>
              </a:buClr>
              <a:buFont typeface="Arial" panose="020B0604020202020204" pitchFamily="34" charset="0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4EA8BB"/>
              </a:buClr>
              <a:buFont typeface="Arial" panose="020B0604020202020204" pitchFamily="34" charset="0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4EA8BB"/>
              </a:buClr>
              <a:buFont typeface="Arial" panose="020B0604020202020204" pitchFamily="34" charset="0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4EA8BB"/>
              </a:buClr>
              <a:buFont typeface="Arial" panose="020B0604020202020204" pitchFamily="34" charset="0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4EA8BB"/>
              </a:buClr>
              <a:buFont typeface="Arial" panose="020B0604020202020204" pitchFamily="34" charset="0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A8BB"/>
              </a:buClr>
              <a:buFont typeface="Arial" panose="020B0604020202020204" pitchFamily="34" charset="0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A8BB"/>
              </a:buClr>
              <a:buFont typeface="Arial" panose="020B0604020202020204" pitchFamily="34" charset="0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A8BB"/>
              </a:buClr>
              <a:buFont typeface="Arial" panose="020B0604020202020204" pitchFamily="34" charset="0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A8BB"/>
              </a:buClr>
              <a:buFont typeface="Arial" panose="020B0604020202020204" pitchFamily="34" charset="0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0"/>
              </a:spcBef>
              <a:buClrTx/>
            </a:pPr>
            <a:r>
              <a:rPr lang="it-IT" altLang="it-IT" sz="18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È necessario che gli interventi di </a:t>
            </a:r>
            <a:r>
              <a:rPr lang="it-IT" altLang="it-IT" sz="1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informazione attiva</a:t>
            </a:r>
            <a:r>
              <a:rPr lang="it-IT" altLang="it-IT" sz="18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della popolazione si orientino in modo sempre più incisivo a </a:t>
            </a:r>
            <a:r>
              <a:rPr lang="it-IT" altLang="it-IT" sz="1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superare la tradizionale posizione d’attesa della sanità pubblica:</a:t>
            </a:r>
            <a:endParaRPr lang="it-IT" altLang="it-IT" sz="18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1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000" b="1" dirty="0">
                <a:solidFill>
                  <a:srgbClr val="44949E"/>
                </a:solidFill>
                <a:latin typeface="+mj-lt"/>
              </a:rPr>
              <a:t>occorre varcare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3000" b="1" dirty="0">
                <a:solidFill>
                  <a:srgbClr val="44949E"/>
                </a:solidFill>
                <a:latin typeface="+mj-lt"/>
              </a:rPr>
              <a:t> la soglia degli ambulatori!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4289028"/>
      </p:ext>
    </p:extLst>
  </p:cSld>
  <p:clrMapOvr>
    <a:masterClrMapping/>
  </p:clrMapOvr>
  <p:transition spd="med"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4858" t="26949" r="5235" b="9671"/>
          <a:stretch/>
        </p:blipFill>
        <p:spPr>
          <a:xfrm>
            <a:off x="709679" y="2752323"/>
            <a:ext cx="1705455" cy="94933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l="3824" t="48340" r="25277" b="12946"/>
          <a:stretch/>
        </p:blipFill>
        <p:spPr>
          <a:xfrm>
            <a:off x="7124965" y="1853439"/>
            <a:ext cx="1682378" cy="85050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322" y="1551224"/>
            <a:ext cx="1137273" cy="152040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9864" y="3874660"/>
            <a:ext cx="1387673" cy="103941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3974" y="3541967"/>
            <a:ext cx="964437" cy="133486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2548" y="1671912"/>
            <a:ext cx="1646214" cy="1286105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072393" y="2428140"/>
            <a:ext cx="103425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13" b="1" dirty="0">
                <a:solidFill>
                  <a:srgbClr val="44949E"/>
                </a:solidFill>
              </a:rPr>
              <a:t>HUB VACCINALI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852968" y="2823420"/>
            <a:ext cx="111440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13" b="1" dirty="0">
                <a:solidFill>
                  <a:srgbClr val="44949E"/>
                </a:solidFill>
              </a:rPr>
              <a:t>DRIVE-THROUGH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680943" y="2728583"/>
            <a:ext cx="65274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13" b="1" dirty="0">
                <a:solidFill>
                  <a:srgbClr val="44949E"/>
                </a:solidFill>
              </a:rPr>
              <a:t>CAMPER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091922" y="4750338"/>
            <a:ext cx="80342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13" b="1" dirty="0">
                <a:solidFill>
                  <a:srgbClr val="44949E"/>
                </a:solidFill>
              </a:rPr>
              <a:t>MMG e PLS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264867" y="3022221"/>
            <a:ext cx="39786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13" b="1" dirty="0">
                <a:solidFill>
                  <a:srgbClr val="44949E"/>
                </a:solidFill>
              </a:rPr>
              <a:t>RSA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8149802" y="3917053"/>
            <a:ext cx="74571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13" b="1" dirty="0">
                <a:solidFill>
                  <a:srgbClr val="44949E"/>
                </a:solidFill>
              </a:rPr>
              <a:t>OSPEDALE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5657" y="3675022"/>
            <a:ext cx="1473398" cy="98048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6398755" y="4751718"/>
            <a:ext cx="75693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13" b="1" dirty="0">
                <a:solidFill>
                  <a:srgbClr val="44949E"/>
                </a:solidFill>
              </a:rPr>
              <a:t>FARMACIE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176" y="1070956"/>
            <a:ext cx="1602943" cy="973524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1980431" y="1926665"/>
            <a:ext cx="62068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13" b="1" dirty="0">
                <a:solidFill>
                  <a:srgbClr val="44949E"/>
                </a:solidFill>
              </a:rPr>
              <a:t>SCUOLA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7691" y="4041157"/>
            <a:ext cx="1845555" cy="1025635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3179208" y="4369464"/>
            <a:ext cx="1016625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13" b="1" dirty="0">
                <a:solidFill>
                  <a:srgbClr val="44949E"/>
                </a:solidFill>
              </a:rPr>
              <a:t>AMBULATORIO</a:t>
            </a:r>
          </a:p>
          <a:p>
            <a:r>
              <a:rPr lang="it-IT" sz="1013" b="1" dirty="0">
                <a:solidFill>
                  <a:srgbClr val="44949E"/>
                </a:solidFill>
              </a:rPr>
              <a:t>VACCINALE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709679" y="795231"/>
            <a:ext cx="8225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kern="50" dirty="0">
                <a:solidFill>
                  <a:srgbClr val="000000"/>
                </a:solidFill>
                <a:ea typeface="Times New Roman" panose="02020603050405020304" pitchFamily="18" charset="0"/>
              </a:rPr>
              <a:t>L’esperienza delle campagne vaccinali </a:t>
            </a:r>
            <a:r>
              <a:rPr lang="it-IT" kern="50" dirty="0" err="1">
                <a:solidFill>
                  <a:srgbClr val="000000"/>
                </a:solidFill>
                <a:ea typeface="Times New Roman" panose="02020603050405020304" pitchFamily="18" charset="0"/>
              </a:rPr>
              <a:t>anti-COVID</a:t>
            </a:r>
            <a:r>
              <a:rPr lang="it-IT" kern="50" dirty="0">
                <a:solidFill>
                  <a:srgbClr val="000000"/>
                </a:solidFill>
                <a:ea typeface="Times New Roman" panose="02020603050405020304" pitchFamily="18" charset="0"/>
              </a:rPr>
              <a:t> ha finalmente sperimentato </a:t>
            </a:r>
          </a:p>
          <a:p>
            <a:pPr algn="ctr"/>
            <a:r>
              <a:rPr lang="it-IT" kern="50" dirty="0">
                <a:solidFill>
                  <a:srgbClr val="000000"/>
                </a:solidFill>
                <a:ea typeface="Times New Roman" panose="02020603050405020304" pitchFamily="18" charset="0"/>
              </a:rPr>
              <a:t>l’ipotesi di vaccinare al di fuori dell’ambulatorio vaccinale.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2929A4C-6AA7-E791-BEA2-0C9D675CBCAD}"/>
              </a:ext>
            </a:extLst>
          </p:cNvPr>
          <p:cNvSpPr txBox="1"/>
          <p:nvPr/>
        </p:nvSpPr>
        <p:spPr>
          <a:xfrm>
            <a:off x="667028" y="65320"/>
            <a:ext cx="834902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Varcare le porte dell’ambulatorio vaccinale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4101985"/>
      </p:ext>
    </p:extLst>
  </p:cSld>
  <p:clrMapOvr>
    <a:masterClrMapping/>
  </p:clrMapOvr>
  <p:transition spd="med"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08" y="1433539"/>
            <a:ext cx="3857625" cy="232886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952422" y="1813140"/>
            <a:ext cx="34220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</a:rPr>
              <a:t>Garantire una prossimità: </a:t>
            </a:r>
          </a:p>
          <a:p>
            <a:pPr marL="342900" indent="-342900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400" dirty="0">
                <a:solidFill>
                  <a:srgbClr val="000000"/>
                </a:solidFill>
              </a:rPr>
              <a:t>geografica;</a:t>
            </a:r>
          </a:p>
          <a:p>
            <a:pPr marL="342900" indent="-342900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400" dirty="0">
                <a:solidFill>
                  <a:srgbClr val="000000"/>
                </a:solidFill>
              </a:rPr>
              <a:t>temporale;</a:t>
            </a:r>
          </a:p>
          <a:p>
            <a:pPr marL="342900" indent="-342900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400" dirty="0">
                <a:solidFill>
                  <a:srgbClr val="000000"/>
                </a:solidFill>
              </a:rPr>
              <a:t>di accesso.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8E7D36B-89D4-A866-2DFC-018BB94C9409}"/>
              </a:ext>
            </a:extLst>
          </p:cNvPr>
          <p:cNvSpPr txBox="1"/>
          <p:nvPr/>
        </p:nvSpPr>
        <p:spPr>
          <a:xfrm>
            <a:off x="667028" y="65320"/>
            <a:ext cx="834902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Varcare le porte dell’ambulatorio vaccinale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964646"/>
      </p:ext>
    </p:extLst>
  </p:cSld>
  <p:clrMapOvr>
    <a:masterClrMapping/>
  </p:clrMapOvr>
  <p:transition spd="med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egnaposto contenuto 2"/>
          <p:cNvSpPr>
            <a:spLocks noGrp="1"/>
          </p:cNvSpPr>
          <p:nvPr>
            <p:ph idx="1"/>
          </p:nvPr>
        </p:nvSpPr>
        <p:spPr>
          <a:xfrm>
            <a:off x="667028" y="1262328"/>
            <a:ext cx="7957284" cy="2999765"/>
          </a:xfrm>
        </p:spPr>
        <p:txBody>
          <a:bodyPr rtlCol="0">
            <a:noAutofit/>
          </a:bodyPr>
          <a:lstStyle/>
          <a:p>
            <a:pPr marL="68263" indent="0" eaLnBrk="1" fontAlgn="auto" hangingPunct="1">
              <a:spcAft>
                <a:spcPts val="0"/>
              </a:spcAft>
              <a:buClr>
                <a:srgbClr val="F0E500"/>
              </a:buClr>
              <a:buFont typeface="Arial" panose="020B0604020202020204" pitchFamily="34" charset="0"/>
              <a:buNone/>
              <a:defRPr/>
            </a:pPr>
            <a:r>
              <a:rPr lang="it-IT" altLang="it-IT" dirty="0"/>
              <a:t>Per raggiungere questo obiettivo si prevedono:</a:t>
            </a:r>
          </a:p>
          <a:p>
            <a:pPr marL="450850" indent="-382588" eaLnBrk="1" fontAlgn="auto" hangingPunct="1">
              <a:spcAft>
                <a:spcPts val="80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defRPr/>
            </a:pPr>
            <a:r>
              <a:rPr lang="it-IT" altLang="it-IT" dirty="0"/>
              <a:t>la</a:t>
            </a:r>
            <a:r>
              <a:rPr lang="it-IT" altLang="it-IT" b="1" dirty="0"/>
              <a:t> </a:t>
            </a:r>
            <a:r>
              <a:rPr lang="it-IT" altLang="it-IT" b="1" dirty="0">
                <a:solidFill>
                  <a:srgbClr val="82A1CC"/>
                </a:solidFill>
              </a:rPr>
              <a:t>vaccinazione anti-HPV </a:t>
            </a:r>
            <a:r>
              <a:rPr lang="it-IT" altLang="it-IT" dirty="0"/>
              <a:t>alla popolazione target;</a:t>
            </a:r>
          </a:p>
          <a:p>
            <a:pPr marL="450850" indent="-382588" eaLnBrk="1" fontAlgn="auto" hangingPunct="1">
              <a:spcAft>
                <a:spcPts val="80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defRPr/>
            </a:pPr>
            <a:r>
              <a:rPr lang="it-IT" altLang="it-IT" b="1" dirty="0">
                <a:solidFill>
                  <a:srgbClr val="82A1CC"/>
                </a:solidFill>
              </a:rPr>
              <a:t>strategie vaccinali multi-coorte</a:t>
            </a:r>
            <a:r>
              <a:rPr lang="it-IT" altLang="it-IT" dirty="0"/>
              <a:t>; </a:t>
            </a:r>
          </a:p>
          <a:p>
            <a:pPr marL="450850" indent="-382588" eaLnBrk="1" fontAlgn="auto" hangingPunct="1">
              <a:lnSpc>
                <a:spcPct val="114000"/>
              </a:lnSpc>
              <a:spcAft>
                <a:spcPts val="80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defRPr/>
            </a:pPr>
            <a:r>
              <a:rPr lang="it-IT" altLang="it-IT" dirty="0"/>
              <a:t>l’implementazione di efficaci </a:t>
            </a:r>
            <a:r>
              <a:rPr lang="it-IT" altLang="it-IT" b="1" dirty="0">
                <a:solidFill>
                  <a:srgbClr val="82A1CC"/>
                </a:solidFill>
              </a:rPr>
              <a:t>programmi di screening </a:t>
            </a:r>
            <a:r>
              <a:rPr lang="it-IT" altLang="it-IT" dirty="0"/>
              <a:t>e gestione clinica e preventiva dei </a:t>
            </a:r>
            <a:r>
              <a:rPr lang="it-IT" altLang="it-IT" b="1" dirty="0">
                <a:solidFill>
                  <a:srgbClr val="82A1CC"/>
                </a:solidFill>
              </a:rPr>
              <a:t>soggetti già affetti da patologie HPV-correlate</a:t>
            </a:r>
            <a:r>
              <a:rPr lang="it-IT" altLang="it-IT" dirty="0"/>
              <a:t>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C24E71-ED5B-8A3B-9C70-D3F2C3123145}"/>
              </a:ext>
            </a:extLst>
          </p:cNvPr>
          <p:cNvSpPr txBox="1"/>
          <p:nvPr/>
        </p:nvSpPr>
        <p:spPr>
          <a:xfrm>
            <a:off x="667028" y="65320"/>
            <a:ext cx="744044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Eliminazione del tumore del collo dell’utero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856914"/>
      </p:ext>
    </p:extLst>
  </p:cSld>
  <p:clrMapOvr>
    <a:masterClrMapping/>
  </p:clrMapOvr>
  <p:transition spd="med"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782848" y="1529520"/>
            <a:ext cx="4062788" cy="2735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sz="1600" kern="5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algn="just"/>
            <a:r>
              <a:rPr lang="it-IT" sz="2000" b="1" kern="50" dirty="0">
                <a:solidFill>
                  <a:srgbClr val="82A1CC"/>
                </a:solidFill>
                <a:ea typeface="Times New Roman" panose="02020603050405020304" pitchFamily="18" charset="0"/>
              </a:rPr>
              <a:t>La comunicazione resta uno dei pilastri principali per la buona riuscita di una campagna vaccinale</a:t>
            </a:r>
            <a:r>
              <a:rPr lang="it-IT" sz="2000" kern="5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it-IT" sz="2000" kern="50" dirty="0">
                <a:solidFill>
                  <a:srgbClr val="000000"/>
                </a:solidFill>
                <a:ea typeface="Times New Roman" panose="02020603050405020304" pitchFamily="18" charset="0"/>
              </a:rPr>
              <a:t>Una comunicazione poco efficace e spesso mal condotta non consente di raggiungere gli obiettivi fissati per la campagna vaccinale.</a:t>
            </a:r>
          </a:p>
          <a:p>
            <a:pPr algn="just"/>
            <a:r>
              <a:rPr lang="it-IT" sz="1575" b="1" kern="5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endParaRPr lang="it-IT" sz="1575" b="1" dirty="0">
              <a:solidFill>
                <a:srgbClr val="00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605" y="1504270"/>
            <a:ext cx="2710705" cy="278586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C7695E-0C19-5857-D175-C617C70297BC}"/>
              </a:ext>
            </a:extLst>
          </p:cNvPr>
          <p:cNvSpPr txBox="1"/>
          <p:nvPr/>
        </p:nvSpPr>
        <p:spPr>
          <a:xfrm>
            <a:off x="667028" y="65320"/>
            <a:ext cx="834902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Intervenire nei processi di comunicazione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2846616"/>
      </p:ext>
    </p:extLst>
  </p:cSld>
  <p:clrMapOvr>
    <a:masterClrMapping/>
  </p:clrMapOvr>
  <p:transition spd="med">
    <p:circl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A4CF860E-19AC-6BED-2F63-F7AE5E79BCCA}"/>
              </a:ext>
            </a:extLst>
          </p:cNvPr>
          <p:cNvSpPr/>
          <p:nvPr/>
        </p:nvSpPr>
        <p:spPr>
          <a:xfrm>
            <a:off x="2374174" y="3763245"/>
            <a:ext cx="4183382" cy="982113"/>
          </a:xfrm>
          <a:prstGeom prst="roundRect">
            <a:avLst/>
          </a:prstGeom>
          <a:gradFill flip="none" rotWithShape="1">
            <a:gsLst>
              <a:gs pos="0">
                <a:srgbClr val="44949E">
                  <a:tint val="66000"/>
                  <a:satMod val="160000"/>
                  <a:alpha val="50000"/>
                </a:srgbClr>
              </a:gs>
              <a:gs pos="50000">
                <a:srgbClr val="44949E">
                  <a:tint val="44500"/>
                  <a:satMod val="160000"/>
                  <a:alpha val="50000"/>
                </a:srgbClr>
              </a:gs>
              <a:gs pos="100000">
                <a:srgbClr val="44949E">
                  <a:tint val="23500"/>
                  <a:satMod val="160000"/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560" y="1068844"/>
            <a:ext cx="3658790" cy="2476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asellaDiTesto 5"/>
          <p:cNvSpPr txBox="1"/>
          <p:nvPr/>
        </p:nvSpPr>
        <p:spPr>
          <a:xfrm>
            <a:off x="725944" y="3855474"/>
            <a:ext cx="7479842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75"/>
              </a:spcBef>
              <a:defRPr/>
            </a:pPr>
            <a:r>
              <a:rPr lang="it-IT" sz="2000" b="1" dirty="0">
                <a:solidFill>
                  <a:srgbClr val="44949E"/>
                </a:solidFill>
                <a:latin typeface="+mj-lt"/>
              </a:rPr>
              <a:t>Comunicare la prevenzione anche </a:t>
            </a:r>
          </a:p>
          <a:p>
            <a:pPr algn="ctr">
              <a:spcBef>
                <a:spcPts val="675"/>
              </a:spcBef>
              <a:defRPr/>
            </a:pPr>
            <a:r>
              <a:rPr lang="it-IT" sz="2000" b="1" dirty="0">
                <a:solidFill>
                  <a:srgbClr val="44949E"/>
                </a:solidFill>
                <a:latin typeface="+mj-lt"/>
              </a:rPr>
              <a:t>nei luoghi di aggregazione.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F13B415-2BEE-B262-657F-85D120758A8D}"/>
              </a:ext>
            </a:extLst>
          </p:cNvPr>
          <p:cNvSpPr txBox="1"/>
          <p:nvPr/>
        </p:nvSpPr>
        <p:spPr>
          <a:xfrm>
            <a:off x="667028" y="65320"/>
            <a:ext cx="834902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Intervenire nei processi di comunicazione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18898"/>
      </p:ext>
    </p:extLst>
  </p:cSld>
  <p:clrMapOvr>
    <a:masterClrMapping/>
  </p:clrMapOvr>
  <p:transition spd="med">
    <p:circl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ttangolo 6"/>
          <p:cNvSpPr>
            <a:spLocks noChangeArrowheads="1"/>
          </p:cNvSpPr>
          <p:nvPr/>
        </p:nvSpPr>
        <p:spPr bwMode="auto">
          <a:xfrm>
            <a:off x="536028" y="3810035"/>
            <a:ext cx="8270514" cy="87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7000"/>
              </a:lnSpc>
              <a:defRPr/>
            </a:pPr>
            <a:r>
              <a:rPr lang="it-IT" sz="1600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Aderire a manifestazioni che consentano di svolgere l’attività di promozione e conoscenza dei servizi in modo diretto con la popolazione rappresenta un utile </a:t>
            </a:r>
            <a:r>
              <a:rPr lang="it-IT" sz="1600" b="1" dirty="0">
                <a:solidFill>
                  <a:srgbClr val="82A1C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momento di natura informativa, confronto e comprensione delle necessità di salute che provengono dal territorio</a:t>
            </a:r>
            <a:r>
              <a:rPr lang="it-IT" sz="1600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600" i="1" dirty="0">
              <a:solidFill>
                <a:srgbClr val="0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9091" name="Immagine 3" descr="C:\Users\Golino\Desktop\allattamento al seno\IMG_04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172" y="962168"/>
            <a:ext cx="4049655" cy="248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869822-B709-C6CE-B69B-0CD52BE5CDD4}"/>
              </a:ext>
            </a:extLst>
          </p:cNvPr>
          <p:cNvSpPr txBox="1"/>
          <p:nvPr/>
        </p:nvSpPr>
        <p:spPr>
          <a:xfrm>
            <a:off x="667028" y="65320"/>
            <a:ext cx="834902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Intervenire nei processi di comunicazione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5717335"/>
      </p:ext>
    </p:extLst>
  </p:cSld>
  <p:clrMapOvr>
    <a:masterClrMapping/>
  </p:clrMapOvr>
  <p:transition spd="med">
    <p:circl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16880" y="679796"/>
            <a:ext cx="3890962" cy="127277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it-IT" sz="1600" dirty="0" err="1">
                <a:latin typeface="Calibri" panose="020F0502020204030204"/>
                <a:cs typeface="Times New Roman" panose="02020603050405020304" pitchFamily="18" charset="0"/>
              </a:rPr>
              <a:t>Nell’epoca</a:t>
            </a:r>
            <a:r>
              <a:rPr lang="en-US" altLang="it-IT" sz="1600" dirty="0"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it-IT" sz="1600" dirty="0" err="1">
                <a:latin typeface="Calibri" panose="020F0502020204030204"/>
                <a:cs typeface="Times New Roman" panose="02020603050405020304" pitchFamily="18" charset="0"/>
              </a:rPr>
              <a:t>della</a:t>
            </a:r>
            <a:r>
              <a:rPr lang="en-US" altLang="it-IT" sz="1600" dirty="0"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it-IT" sz="1600" dirty="0" err="1">
                <a:latin typeface="Calibri" panose="020F0502020204030204"/>
                <a:cs typeface="Times New Roman" panose="02020603050405020304" pitchFamily="18" charset="0"/>
              </a:rPr>
              <a:t>rivoluzione</a:t>
            </a:r>
            <a:r>
              <a:rPr lang="en-US" altLang="it-IT" sz="1600" dirty="0"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it-IT" sz="1600" dirty="0" err="1">
                <a:latin typeface="Calibri" panose="020F0502020204030204"/>
                <a:cs typeface="Times New Roman" panose="02020603050405020304" pitchFamily="18" charset="0"/>
              </a:rPr>
              <a:t>digitale</a:t>
            </a:r>
            <a:br>
              <a:rPr lang="en-US" altLang="it-IT" sz="1600" dirty="0">
                <a:latin typeface="Calibri" panose="020F0502020204030204"/>
                <a:cs typeface="Times New Roman" panose="02020603050405020304" pitchFamily="18" charset="0"/>
              </a:rPr>
            </a:br>
            <a:r>
              <a:rPr lang="en-US" altLang="it-IT" sz="1600" dirty="0">
                <a:latin typeface="Calibri" panose="020F0502020204030204"/>
                <a:cs typeface="Times New Roman" panose="02020603050405020304" pitchFamily="18" charset="0"/>
              </a:rPr>
              <a:t>il medico di </a:t>
            </a:r>
            <a:r>
              <a:rPr lang="en-US" altLang="it-IT" sz="1600" dirty="0" err="1">
                <a:latin typeface="Calibri" panose="020F0502020204030204"/>
                <a:cs typeface="Times New Roman" panose="02020603050405020304" pitchFamily="18" charset="0"/>
              </a:rPr>
              <a:t>sanità</a:t>
            </a:r>
            <a:r>
              <a:rPr lang="en-US" altLang="it-IT" sz="1600" dirty="0"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it-IT" sz="1600" dirty="0" err="1">
                <a:latin typeface="Calibri" panose="020F0502020204030204"/>
                <a:cs typeface="Times New Roman" panose="02020603050405020304" pitchFamily="18" charset="0"/>
              </a:rPr>
              <a:t>pubblica</a:t>
            </a:r>
            <a:br>
              <a:rPr lang="en-US" altLang="it-IT" sz="1600" dirty="0">
                <a:latin typeface="Calibri" panose="020F0502020204030204"/>
                <a:cs typeface="Times New Roman" panose="02020603050405020304" pitchFamily="18" charset="0"/>
              </a:rPr>
            </a:br>
            <a:r>
              <a:rPr lang="en-US" altLang="it-IT" sz="1600" dirty="0">
                <a:latin typeface="Calibri" panose="020F0502020204030204"/>
                <a:cs typeface="Times New Roman" panose="02020603050405020304" pitchFamily="18" charset="0"/>
              </a:rPr>
              <a:t>ha di </a:t>
            </a:r>
            <a:r>
              <a:rPr lang="en-US" altLang="it-IT" sz="1600" dirty="0" err="1">
                <a:latin typeface="Calibri" panose="020F0502020204030204"/>
                <a:cs typeface="Times New Roman" panose="02020603050405020304" pitchFamily="18" charset="0"/>
              </a:rPr>
              <a:t>fronte</a:t>
            </a:r>
            <a:r>
              <a:rPr lang="en-US" altLang="it-IT" sz="1600" dirty="0">
                <a:latin typeface="Calibri" panose="020F0502020204030204"/>
                <a:cs typeface="Times New Roman" panose="02020603050405020304" pitchFamily="18" charset="0"/>
              </a:rPr>
              <a:t> due </a:t>
            </a:r>
            <a:r>
              <a:rPr lang="en-US" altLang="it-IT" sz="1600" dirty="0" err="1">
                <a:latin typeface="Calibri" panose="020F0502020204030204"/>
                <a:cs typeface="Times New Roman" panose="02020603050405020304" pitchFamily="18" charset="0"/>
              </a:rPr>
              <a:t>possibili</a:t>
            </a:r>
            <a:r>
              <a:rPr lang="en-US" altLang="it-IT" sz="1600" dirty="0">
                <a:latin typeface="Calibri" panose="020F0502020204030204"/>
                <a:cs typeface="Times New Roman" panose="02020603050405020304" pitchFamily="18" charset="0"/>
              </a:rPr>
              <a:t> alternative: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0885" y="3140037"/>
            <a:ext cx="3268265" cy="193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" name="Picture 8" descr="Risultati immagini per indiana jones fore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23" y="3172184"/>
            <a:ext cx="3139678" cy="193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isultati immagini per facebook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994" y="4308041"/>
            <a:ext cx="708422" cy="5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Risultati immagini per instagram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919" y="4047293"/>
            <a:ext cx="550069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Risultati immagini per twitter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3387687"/>
            <a:ext cx="711994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ccia in giù 13"/>
          <p:cNvSpPr/>
          <p:nvPr/>
        </p:nvSpPr>
        <p:spPr>
          <a:xfrm rot="3185896">
            <a:off x="3445074" y="1552338"/>
            <a:ext cx="214313" cy="1365647"/>
          </a:xfrm>
          <a:prstGeom prst="downArrow">
            <a:avLst/>
          </a:prstGeom>
          <a:gradFill flip="none" rotWithShape="1">
            <a:gsLst>
              <a:gs pos="0">
                <a:srgbClr val="44949E">
                  <a:shade val="30000"/>
                  <a:satMod val="115000"/>
                </a:srgbClr>
              </a:gs>
              <a:gs pos="50000">
                <a:srgbClr val="44949E">
                  <a:shade val="67500"/>
                  <a:satMod val="115000"/>
                </a:srgbClr>
              </a:gs>
              <a:gs pos="100000">
                <a:srgbClr val="44949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4494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050"/>
          </a:p>
        </p:txBody>
      </p:sp>
      <p:sp>
        <p:nvSpPr>
          <p:cNvPr id="15" name="CasellaDiTesto 14"/>
          <p:cNvSpPr txBox="1">
            <a:spLocks noChangeArrowheads="1"/>
          </p:cNvSpPr>
          <p:nvPr/>
        </p:nvSpPr>
        <p:spPr bwMode="auto">
          <a:xfrm>
            <a:off x="1298973" y="2725699"/>
            <a:ext cx="341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dirty="0">
                <a:latin typeface="+mj-lt"/>
              </a:rPr>
              <a:t>Lasciarsi “sopraffare” dai social media</a:t>
            </a:r>
          </a:p>
        </p:txBody>
      </p:sp>
      <p:sp>
        <p:nvSpPr>
          <p:cNvPr id="16" name="Freccia in giù 15"/>
          <p:cNvSpPr/>
          <p:nvPr/>
        </p:nvSpPr>
        <p:spPr>
          <a:xfrm rot="18411109">
            <a:off x="5103019" y="1521978"/>
            <a:ext cx="183356" cy="1443038"/>
          </a:xfrm>
          <a:prstGeom prst="downArrow">
            <a:avLst/>
          </a:prstGeom>
          <a:gradFill flip="none" rotWithShape="1">
            <a:gsLst>
              <a:gs pos="0">
                <a:srgbClr val="44949E">
                  <a:shade val="30000"/>
                  <a:satMod val="115000"/>
                </a:srgbClr>
              </a:gs>
              <a:gs pos="50000">
                <a:srgbClr val="44949E">
                  <a:shade val="67500"/>
                  <a:satMod val="115000"/>
                </a:srgbClr>
              </a:gs>
              <a:gs pos="100000">
                <a:srgbClr val="44949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4494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050"/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4754166" y="2712164"/>
            <a:ext cx="32468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dirty="0">
                <a:latin typeface="+mj-lt"/>
              </a:rPr>
              <a:t>Imparare a “dominare” i social media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8C75289-730E-3789-7CA6-DB0C59AED7E3}"/>
              </a:ext>
            </a:extLst>
          </p:cNvPr>
          <p:cNvSpPr txBox="1"/>
          <p:nvPr/>
        </p:nvSpPr>
        <p:spPr>
          <a:xfrm>
            <a:off x="667028" y="65320"/>
            <a:ext cx="834902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Intervenire nei processi di comunicazione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665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>
          <a:xfrm>
            <a:off x="667028" y="988091"/>
            <a:ext cx="8357415" cy="61484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it-IT" sz="1800" dirty="0"/>
              <a:t>Su cosa puntare per una campagna social di successo </a:t>
            </a:r>
            <a:br>
              <a:rPr lang="it-IT" sz="1800" dirty="0"/>
            </a:br>
            <a:r>
              <a:rPr lang="it-IT" sz="1800" dirty="0"/>
              <a:t>per la promozione della vaccinazione anti-HPV nelle donne adulte?</a:t>
            </a:r>
            <a:endParaRPr lang="it-IT" sz="1800" i="1" dirty="0"/>
          </a:p>
        </p:txBody>
      </p:sp>
      <p:sp>
        <p:nvSpPr>
          <p:cNvPr id="15363" name="CasellaDiTesto 2"/>
          <p:cNvSpPr txBox="1">
            <a:spLocks noChangeArrowheads="1"/>
          </p:cNvSpPr>
          <p:nvPr/>
        </p:nvSpPr>
        <p:spPr bwMode="auto">
          <a:xfrm>
            <a:off x="667027" y="1833519"/>
            <a:ext cx="825625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it-IT" altLang="it-IT" sz="2400" b="1" dirty="0">
                <a:solidFill>
                  <a:srgbClr val="44949E"/>
                </a:solidFill>
                <a:latin typeface="+mn-lt"/>
              </a:rPr>
              <a:t>Le 5 regole d’oro</a:t>
            </a:r>
          </a:p>
          <a:p>
            <a:pPr eaLnBrk="1" hangingPunct="1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altLang="it-IT" sz="1800" dirty="0">
                <a:latin typeface="+mn-lt"/>
              </a:rPr>
              <a:t>Diffusione capillare su tutti i social.</a:t>
            </a:r>
          </a:p>
          <a:p>
            <a:pPr eaLnBrk="1" hangingPunct="1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altLang="it-IT" sz="1800" dirty="0">
                <a:latin typeface="+mn-lt"/>
              </a:rPr>
              <a:t>Targetizzare la campagna su donne tra i 25 e i 45 anni.</a:t>
            </a:r>
          </a:p>
          <a:p>
            <a:pPr eaLnBrk="1" hangingPunct="1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altLang="it-IT" sz="1800" dirty="0">
                <a:latin typeface="+mn-lt"/>
              </a:rPr>
              <a:t>Fornire informazioni corrette e semplici (“smart”).</a:t>
            </a:r>
          </a:p>
          <a:p>
            <a:pPr eaLnBrk="1" hangingPunct="1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altLang="it-IT" sz="1800" dirty="0">
                <a:latin typeface="+mn-lt"/>
              </a:rPr>
              <a:t>Utilizzare dei testimonial famosi o delle storie di </a:t>
            </a:r>
            <a:r>
              <a:rPr lang="it-IT" altLang="it-IT" sz="1800" i="1" dirty="0" err="1">
                <a:latin typeface="+mn-lt"/>
              </a:rPr>
              <a:t>real</a:t>
            </a:r>
            <a:r>
              <a:rPr lang="it-IT" altLang="it-IT" sz="1800" i="1" dirty="0">
                <a:latin typeface="+mn-lt"/>
              </a:rPr>
              <a:t> life.</a:t>
            </a:r>
            <a:endParaRPr lang="it-IT" altLang="it-IT" sz="1800" dirty="0">
              <a:latin typeface="+mn-lt"/>
            </a:endParaRPr>
          </a:p>
          <a:p>
            <a:pPr eaLnBrk="1" hangingPunct="1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altLang="it-IT" sz="1800" dirty="0">
                <a:latin typeface="+mn-lt"/>
              </a:rPr>
              <a:t>Semplificare la vaccinazione creando opportunità vaccinali per il target.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8E85981-1918-2A09-8A69-35A7092A0691}"/>
              </a:ext>
            </a:extLst>
          </p:cNvPr>
          <p:cNvSpPr txBox="1"/>
          <p:nvPr/>
        </p:nvSpPr>
        <p:spPr>
          <a:xfrm>
            <a:off x="667028" y="65320"/>
            <a:ext cx="834902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Intervenire nei processi di comunicazione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98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contenuto 2"/>
          <p:cNvSpPr>
            <a:spLocks noGrp="1"/>
          </p:cNvSpPr>
          <p:nvPr>
            <p:ph idx="1"/>
          </p:nvPr>
        </p:nvSpPr>
        <p:spPr>
          <a:xfrm>
            <a:off x="667028" y="1052236"/>
            <a:ext cx="7777163" cy="3039027"/>
          </a:xfrm>
        </p:spPr>
        <p:txBody>
          <a:bodyPr>
            <a:noAutofit/>
          </a:bodyPr>
          <a:lstStyle/>
          <a:p>
            <a:pPr marL="0" indent="0" algn="just" eaLnBrk="1" hangingPunct="1">
              <a:lnSpc>
                <a:spcPct val="114000"/>
              </a:lnSpc>
              <a:buFont typeface="Wingdings" panose="05000000000000000000" pitchFamily="2" charset="2"/>
              <a:buNone/>
            </a:pPr>
            <a:r>
              <a:rPr lang="it-IT" altLang="it-IT" b="1" dirty="0">
                <a:solidFill>
                  <a:srgbClr val="82A1CC"/>
                </a:solidFill>
              </a:rPr>
              <a:t>Obiettivo primario è</a:t>
            </a:r>
            <a:r>
              <a:rPr lang="it-IT" altLang="it-IT" dirty="0">
                <a:solidFill>
                  <a:srgbClr val="82A1CC"/>
                </a:solidFill>
              </a:rPr>
              <a:t> </a:t>
            </a:r>
            <a:r>
              <a:rPr lang="it-IT" altLang="it-IT" b="1" dirty="0">
                <a:solidFill>
                  <a:srgbClr val="82A1CC"/>
                </a:solidFill>
              </a:rPr>
              <a:t>fornire la massima protezione possibile agli adolescenti di entrambi i sessi prima del debutto sessuale</a:t>
            </a:r>
            <a:r>
              <a:rPr lang="it-IT" altLang="it-IT" dirty="0">
                <a:solidFill>
                  <a:srgbClr val="82A1CC"/>
                </a:solidFill>
              </a:rPr>
              <a:t> </a:t>
            </a:r>
            <a:r>
              <a:rPr lang="it-IT" altLang="it-IT" dirty="0"/>
              <a:t>(nel </a:t>
            </a:r>
            <a:r>
              <a:rPr lang="it-IT" altLang="it-IT" b="1" dirty="0">
                <a:solidFill>
                  <a:srgbClr val="82A1CC"/>
                </a:solidFill>
              </a:rPr>
              <a:t>12° anno di vita</a:t>
            </a:r>
            <a:r>
              <a:rPr lang="it-IT" altLang="it-IT" dirty="0"/>
              <a:t>, ovvero a </a:t>
            </a:r>
            <a:r>
              <a:rPr lang="it-IT" altLang="it-IT" b="1" dirty="0">
                <a:solidFill>
                  <a:srgbClr val="82A1CC"/>
                </a:solidFill>
              </a:rPr>
              <a:t>11 anni compiuti</a:t>
            </a:r>
            <a:r>
              <a:rPr lang="it-IT" altLang="it-IT" dirty="0"/>
              <a:t>), ricordando come la vaccinazione dei maschi, oltre a proteggerli direttamente da gravi patologie e tumori HPV-correlati, garantisce la possibilità di interrompere la trasmissione del virus.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D05A96-6CBC-B3E6-5FED-BD32D8A27125}"/>
              </a:ext>
            </a:extLst>
          </p:cNvPr>
          <p:cNvSpPr txBox="1"/>
          <p:nvPr/>
        </p:nvSpPr>
        <p:spPr>
          <a:xfrm>
            <a:off x="667028" y="65320"/>
            <a:ext cx="744044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Vaccinazione anti-HPV alla popolazione target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1888209"/>
      </p:ext>
    </p:extLst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235963F-7DB8-D6D5-0743-74F4EEFD611D}"/>
              </a:ext>
            </a:extLst>
          </p:cNvPr>
          <p:cNvSpPr txBox="1"/>
          <p:nvPr/>
        </p:nvSpPr>
        <p:spPr>
          <a:xfrm>
            <a:off x="611560" y="104314"/>
            <a:ext cx="3110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PNPV 2023-2025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D3A09D-392E-24C4-69F3-233DABF20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04" y="987574"/>
            <a:ext cx="8305875" cy="3600400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8E48D50-3EAC-8301-F654-2E5145F8A15A}"/>
              </a:ext>
            </a:extLst>
          </p:cNvPr>
          <p:cNvSpPr/>
          <p:nvPr/>
        </p:nvSpPr>
        <p:spPr>
          <a:xfrm>
            <a:off x="660173" y="3579862"/>
            <a:ext cx="8406127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763998"/>
      </p:ext>
    </p:extLst>
  </p:cSld>
  <p:clrMapOvr>
    <a:masterClrMapping/>
  </p:clrMapOvr>
  <p:transition spd="med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7710" y="1132999"/>
            <a:ext cx="8313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/>
              <a:t>Le coperture vaccinali rappresentano l’indicatore per eccellenza delle strategie vaccinali, in quanto forniscono informazioni in merito alla loro reale attuazione sul territorio e sull’efficienza del sistema vaccinale. </a:t>
            </a:r>
            <a:r>
              <a:rPr lang="it-IT" sz="1800" b="1" dirty="0">
                <a:solidFill>
                  <a:srgbClr val="82A1CC"/>
                </a:solidFill>
              </a:rPr>
              <a:t>In Italia, le coperture vaccinali non sono quelle desiderate</a:t>
            </a:r>
            <a:r>
              <a:rPr lang="it-IT" sz="1800" dirty="0"/>
              <a:t>, specialmente dopo il «disastro annunciato» del COVID.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2DE33C-599F-2B81-3EDD-04ADA3B6F7F7}"/>
              </a:ext>
            </a:extLst>
          </p:cNvPr>
          <p:cNvSpPr txBox="1"/>
          <p:nvPr/>
        </p:nvSpPr>
        <p:spPr>
          <a:xfrm>
            <a:off x="667028" y="71160"/>
            <a:ext cx="744044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Coperture vaccinali anti-HPV</a:t>
            </a:r>
            <a:endParaRPr lang="it-IT" sz="2800" b="1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5D0E619-271D-E713-50A2-2DC5EC5BC888}"/>
              </a:ext>
            </a:extLst>
          </p:cNvPr>
          <p:cNvSpPr/>
          <p:nvPr/>
        </p:nvSpPr>
        <p:spPr>
          <a:xfrm>
            <a:off x="757710" y="2415181"/>
            <a:ext cx="8237838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/>
              <a:t>Secondo il Ministero della Salute, al 31/12/2023, la copertura per ciclo completo di vaccinazione anti-HPV nella coorte delle quindicenni (coorte 2006 nel 2022, che compiono 16 anni nell’anno di rilevazione) è del </a:t>
            </a:r>
            <a:r>
              <a:rPr lang="it-IT" sz="1800" b="1" dirty="0">
                <a:solidFill>
                  <a:srgbClr val="82A1CC"/>
                </a:solidFill>
              </a:rPr>
              <a:t>72,59%</a:t>
            </a:r>
            <a:r>
              <a:rPr lang="it-IT" sz="1800" dirty="0"/>
              <a:t>, in aumento rispetto al dato sulla stessa fascia di età rilevato l’anno precedente (71,27%) ma ancora troppo lontano dall’obiettivo del 95% di coperture fissato dal PNPV 2023-2025.  </a:t>
            </a:r>
          </a:p>
          <a:p>
            <a:endParaRPr lang="it-IT" sz="17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2B7308C-958F-6571-65F7-42F7A7B3EA45}"/>
              </a:ext>
            </a:extLst>
          </p:cNvPr>
          <p:cNvSpPr/>
          <p:nvPr/>
        </p:nvSpPr>
        <p:spPr>
          <a:xfrm>
            <a:off x="818742" y="4864591"/>
            <a:ext cx="7073234" cy="2077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it-IT" sz="900" dirty="0">
                <a:solidFill>
                  <a:srgbClr val="000000"/>
                </a:solidFill>
                <a:latin typeface="Segoe UI" panose="020B0502040204020203" pitchFamily="34" charset="0"/>
              </a:rPr>
              <a:t>https://www.salute.gov.it/new/sites/default/files/imported/C_17_bancheDati_39_0_2_file.pdf</a:t>
            </a:r>
            <a:endParaRPr lang="it-IT" sz="900" dirty="0">
              <a:solidFill>
                <a:prstClr val="black"/>
              </a:solidFill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0192299"/>
      </p:ext>
    </p:extLst>
  </p:cSld>
  <p:clrMapOvr>
    <a:masterClrMapping/>
  </p:clrMapOvr>
  <p:transition spd="med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40F9F1B4-9E92-F134-FB21-1A43F9C34A5C}"/>
              </a:ext>
            </a:extLst>
          </p:cNvPr>
          <p:cNvSpPr/>
          <p:nvPr/>
        </p:nvSpPr>
        <p:spPr>
          <a:xfrm>
            <a:off x="605290" y="1282386"/>
            <a:ext cx="8140466" cy="2355619"/>
          </a:xfrm>
          <a:prstGeom prst="roundRect">
            <a:avLst/>
          </a:prstGeom>
          <a:gradFill flip="none" rotWithShape="1">
            <a:gsLst>
              <a:gs pos="0">
                <a:srgbClr val="44949E">
                  <a:tint val="66000"/>
                  <a:satMod val="160000"/>
                  <a:alpha val="50000"/>
                </a:srgbClr>
              </a:gs>
              <a:gs pos="50000">
                <a:srgbClr val="44949E">
                  <a:tint val="44500"/>
                  <a:satMod val="160000"/>
                  <a:alpha val="50000"/>
                </a:srgbClr>
              </a:gs>
              <a:gs pos="100000">
                <a:srgbClr val="44949E">
                  <a:tint val="23500"/>
                  <a:satMod val="160000"/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757803" y="1428771"/>
            <a:ext cx="79879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44949E"/>
                </a:solidFill>
                <a:latin typeface="+mj-lt"/>
              </a:rPr>
              <a:t>Ma come è possibile che una vaccinazione in grado di prevenire un tumore non riesca a raggiungere valori accettabili di copertura vaccinale?</a:t>
            </a:r>
          </a:p>
          <a:p>
            <a:endParaRPr lang="it-IT" sz="2000" b="1" dirty="0">
              <a:solidFill>
                <a:srgbClr val="44949E"/>
              </a:solidFill>
              <a:latin typeface="+mj-lt"/>
            </a:endParaRPr>
          </a:p>
          <a:p>
            <a:r>
              <a:rPr lang="it-IT" sz="2000" dirty="0">
                <a:solidFill>
                  <a:srgbClr val="44949E"/>
                </a:solidFill>
                <a:latin typeface="+mj-lt"/>
              </a:rPr>
              <a:t>La vaccinazione anti-HPV ha inizialmente risentito di una </a:t>
            </a:r>
            <a:r>
              <a:rPr lang="it-IT" sz="2000" b="1" dirty="0">
                <a:solidFill>
                  <a:srgbClr val="44949E"/>
                </a:solidFill>
                <a:latin typeface="+mj-lt"/>
              </a:rPr>
              <a:t>gestione «disorganizzata» </a:t>
            </a:r>
            <a:r>
              <a:rPr lang="it-IT" sz="2000" dirty="0">
                <a:solidFill>
                  <a:srgbClr val="44949E"/>
                </a:solidFill>
                <a:latin typeface="+mj-lt"/>
              </a:rPr>
              <a:t>da parte degli operatori sanitari, influenzando negativamente le scelte vaccinali delle adolescenti target.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1AB8C52-6523-8BDA-FD6E-2415F900F04A}"/>
              </a:ext>
            </a:extLst>
          </p:cNvPr>
          <p:cNvSpPr txBox="1"/>
          <p:nvPr/>
        </p:nvSpPr>
        <p:spPr>
          <a:xfrm>
            <a:off x="667028" y="71160"/>
            <a:ext cx="744044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Coperture vaccinali anti-HPV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4902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70738A-08DD-7F86-CFB0-0AF15D8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995" y="1403294"/>
            <a:ext cx="7886700" cy="86653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B971D4DF-9983-065A-C4FD-F0418BCA6033}"/>
              </a:ext>
            </a:extLst>
          </p:cNvPr>
          <p:cNvSpPr txBox="1">
            <a:spLocks/>
          </p:cNvSpPr>
          <p:nvPr/>
        </p:nvSpPr>
        <p:spPr>
          <a:xfrm>
            <a:off x="928195" y="827930"/>
            <a:ext cx="7886700" cy="62750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it-IT"/>
            </a:b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792A193-3F11-AB7F-294F-FCFB88D1C393}"/>
              </a:ext>
            </a:extLst>
          </p:cNvPr>
          <p:cNvSpPr txBox="1"/>
          <p:nvPr/>
        </p:nvSpPr>
        <p:spPr>
          <a:xfrm>
            <a:off x="1075342" y="1455436"/>
            <a:ext cx="60559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Chi avrebbe dovuto raccomandare la vaccinazione?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1F70A22-CC96-03D2-AE78-D25B28916995}"/>
              </a:ext>
            </a:extLst>
          </p:cNvPr>
          <p:cNvSpPr txBox="1"/>
          <p:nvPr/>
        </p:nvSpPr>
        <p:spPr>
          <a:xfrm>
            <a:off x="1075342" y="2106068"/>
            <a:ext cx="56985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800" dirty="0"/>
              <a:t>Medico di Sanità Pubblica (igienista)</a:t>
            </a:r>
          </a:p>
          <a:p>
            <a:pPr marL="285750" indent="-285750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800" dirty="0"/>
              <a:t>Ginecologo</a:t>
            </a:r>
          </a:p>
          <a:p>
            <a:pPr marL="285750" indent="-285750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800" dirty="0"/>
              <a:t>Ostetriche</a:t>
            </a:r>
          </a:p>
          <a:p>
            <a:pPr marL="285750" indent="-285750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800" dirty="0"/>
              <a:t>Pediatra di Libera Scelta</a:t>
            </a:r>
          </a:p>
          <a:p>
            <a:pPr marL="285750" indent="-285750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800" dirty="0"/>
              <a:t>Medico di Medicina Generale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A3281EA-AEA7-6185-23E0-B463D8F664DF}"/>
              </a:ext>
            </a:extLst>
          </p:cNvPr>
          <p:cNvSpPr txBox="1"/>
          <p:nvPr/>
        </p:nvSpPr>
        <p:spPr>
          <a:xfrm>
            <a:off x="667028" y="71160"/>
            <a:ext cx="744044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Coperture vaccinali anti-HPV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53935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THUMBNAIL_REFRESH" val="1"/>
  <p:tag name="ARTICULATE_SLIDE_COUNT" val="4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14165</TotalTime>
  <Words>4006</Words>
  <Application>Microsoft Office PowerPoint</Application>
  <PresentationFormat>On-screen Show (16:9)</PresentationFormat>
  <Paragraphs>476</Paragraphs>
  <Slides>44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Arial Narrow</vt:lpstr>
      <vt:lpstr>BlinkMacSystemFont</vt:lpstr>
      <vt:lpstr>Bookman Old Style</vt:lpstr>
      <vt:lpstr>Calibe</vt:lpstr>
      <vt:lpstr>Calibri</vt:lpstr>
      <vt:lpstr>Segoe UI</vt:lpstr>
      <vt:lpstr>Times New Roman</vt:lpstr>
      <vt:lpstr>Wingdings</vt:lpstr>
      <vt:lpstr>Wingdings 3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Nell’epoca della rivoluzione digitale il medico di sanità pubblica ha di fronte due possibili alternative:</vt:lpstr>
      <vt:lpstr>Su cosa puntare per una campagna social di successo  per la promozione della vaccinazione anti-HPV nelle donne adulte?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Intestazione</dc:title>
  <dc:creator>Utilizzatore</dc:creator>
  <cp:lastModifiedBy>Dell'Unto, Simone</cp:lastModifiedBy>
  <cp:revision>560</cp:revision>
  <cp:lastPrinted>2019-06-03T11:28:27Z</cp:lastPrinted>
  <dcterms:created xsi:type="dcterms:W3CDTF">2018-02-01T13:21:23Z</dcterms:created>
  <dcterms:modified xsi:type="dcterms:W3CDTF">2025-05-30T07:43:21Z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F2A40EE5-83D3-4AC6-B0DA-EA486B3A57E3</vt:lpwstr>
  </property>
  <property fmtid="{D5CDD505-2E9C-101B-9397-08002B2CF9AE}" pid="3" name="ArticulatePath">
    <vt:lpwstr>5_Slidekit_Come facilitare lo screening e la vaccinazione anti HPV donne adulte_revRITA</vt:lpwstr>
  </property>
  <property fmtid="{D5CDD505-2E9C-101B-9397-08002B2CF9AE}" pid="4" name="MSIP_Label_13a2bcae-c6d6-4638-b2bd-c224461f9995_Enabled">
    <vt:lpwstr>true</vt:lpwstr>
  </property>
  <property fmtid="{D5CDD505-2E9C-101B-9397-08002B2CF9AE}" pid="5" name="MSIP_Label_13a2bcae-c6d6-4638-b2bd-c224461f9995_SetDate">
    <vt:lpwstr>2025-05-30T07:43:17Z</vt:lpwstr>
  </property>
  <property fmtid="{D5CDD505-2E9C-101B-9397-08002B2CF9AE}" pid="6" name="MSIP_Label_13a2bcae-c6d6-4638-b2bd-c224461f9995_Method">
    <vt:lpwstr>Privileged</vt:lpwstr>
  </property>
  <property fmtid="{D5CDD505-2E9C-101B-9397-08002B2CF9AE}" pid="7" name="MSIP_Label_13a2bcae-c6d6-4638-b2bd-c224461f9995_Name">
    <vt:lpwstr>Italian - Not Classified</vt:lpwstr>
  </property>
  <property fmtid="{D5CDD505-2E9C-101B-9397-08002B2CF9AE}" pid="8" name="MSIP_Label_13a2bcae-c6d6-4638-b2bd-c224461f9995_SiteId">
    <vt:lpwstr>a00de4ec-48a8-43a6-be74-e31274e2060d</vt:lpwstr>
  </property>
  <property fmtid="{D5CDD505-2E9C-101B-9397-08002B2CF9AE}" pid="9" name="MSIP_Label_13a2bcae-c6d6-4638-b2bd-c224461f9995_ActionId">
    <vt:lpwstr>2983a9ba-3895-41d8-96b6-49efb68ad89a</vt:lpwstr>
  </property>
  <property fmtid="{D5CDD505-2E9C-101B-9397-08002B2CF9AE}" pid="10" name="MSIP_Label_13a2bcae-c6d6-4638-b2bd-c224461f9995_ContentBits">
    <vt:lpwstr>0</vt:lpwstr>
  </property>
</Properties>
</file>