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44"/>
  </p:notesMasterIdLst>
  <p:sldIdLst>
    <p:sldId id="344" r:id="rId3"/>
    <p:sldId id="370" r:id="rId4"/>
    <p:sldId id="361" r:id="rId5"/>
    <p:sldId id="388" r:id="rId6"/>
    <p:sldId id="386" r:id="rId7"/>
    <p:sldId id="375" r:id="rId8"/>
    <p:sldId id="376" r:id="rId9"/>
    <p:sldId id="357" r:id="rId10"/>
    <p:sldId id="358" r:id="rId11"/>
    <p:sldId id="377" r:id="rId12"/>
    <p:sldId id="378" r:id="rId13"/>
    <p:sldId id="334" r:id="rId14"/>
    <p:sldId id="379" r:id="rId15"/>
    <p:sldId id="381" r:id="rId16"/>
    <p:sldId id="380" r:id="rId17"/>
    <p:sldId id="382" r:id="rId18"/>
    <p:sldId id="308" r:id="rId19"/>
    <p:sldId id="309" r:id="rId20"/>
    <p:sldId id="383" r:id="rId21"/>
    <p:sldId id="311" r:id="rId22"/>
    <p:sldId id="314" r:id="rId23"/>
    <p:sldId id="333" r:id="rId24"/>
    <p:sldId id="387" r:id="rId25"/>
    <p:sldId id="310" r:id="rId26"/>
    <p:sldId id="318" r:id="rId27"/>
    <p:sldId id="319" r:id="rId28"/>
    <p:sldId id="320" r:id="rId29"/>
    <p:sldId id="322" r:id="rId30"/>
    <p:sldId id="391" r:id="rId31"/>
    <p:sldId id="321" r:id="rId32"/>
    <p:sldId id="317" r:id="rId33"/>
    <p:sldId id="328" r:id="rId34"/>
    <p:sldId id="323" r:id="rId35"/>
    <p:sldId id="324" r:id="rId36"/>
    <p:sldId id="330" r:id="rId37"/>
    <p:sldId id="326" r:id="rId38"/>
    <p:sldId id="327" r:id="rId39"/>
    <p:sldId id="329" r:id="rId40"/>
    <p:sldId id="340" r:id="rId41"/>
    <p:sldId id="339" r:id="rId42"/>
    <p:sldId id="336" r:id="rId43"/>
  </p:sldIdLst>
  <p:sldSz cx="9144000" cy="5143500" type="screen16x9"/>
  <p:notesSz cx="6858000" cy="9144000"/>
  <p:custDataLst>
    <p:tags r:id="rId45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C8FA71-78B8-0C85-0CCE-B1C88233ED8F}" name="Office 1 - Carocci Editore S.p.A." initials="" userId="S::Office1@Carocci.onmicrosoft.com::9d911a32-195a-47f1-8fc6-5ce7f299b8c1" providerId="AD"/>
  <p188:author id="{B627B57C-90B4-38BB-535D-D0A78F2935A9}" name="Office 1 - Carocci Editore S.p.A." initials="O1CES" userId="Office 1 - Carocci Editore S.p.A." providerId="None"/>
  <p188:author id="{F6FD53D1-4EF5-F6B4-5441-A0B7C3F61F09}" name="Office 5 - Carocci Editore S.p.A." initials="O5CES" userId="Office 5 - Carocci Editore S.p.A.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A1CC"/>
    <a:srgbClr val="FEFEFE"/>
    <a:srgbClr val="A2C963"/>
    <a:srgbClr val="F9B30D"/>
    <a:srgbClr val="F3966B"/>
    <a:srgbClr val="44949E"/>
    <a:srgbClr val="A968A8"/>
    <a:srgbClr val="376092"/>
    <a:srgbClr val="AFAFAF"/>
    <a:srgbClr val="1D9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>
      <p:cViewPr varScale="1">
        <p:scale>
          <a:sx n="91" d="100"/>
          <a:sy n="91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8145A7-436E-4445-A0D8-722B3E1EFFA3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FF726DF6-C5F1-4BEF-B93C-443F4BF66898}">
      <dgm:prSet phldrT="[Testo]"/>
      <dgm:spPr>
        <a:xfrm>
          <a:off x="2505405" y="485"/>
          <a:ext cx="1395019" cy="1395019"/>
        </a:xfrm>
        <a:prstGeom prst="ellipse">
          <a:avLst/>
        </a:prstGeom>
        <a:solidFill>
          <a:srgbClr val="82A1CC"/>
        </a:solidFill>
      </dgm:spPr>
      <dgm:t>
        <a:bodyPr/>
        <a:lstStyle/>
        <a:p>
          <a:endParaRPr lang="it-IT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65CBEB7-FDB2-4B83-A3D6-9D97E4CD384F}" type="parTrans" cxnId="{BB4F1EAE-CD16-41C5-9AE6-96ADE3A16638}">
      <dgm:prSet/>
      <dgm:spPr/>
      <dgm:t>
        <a:bodyPr/>
        <a:lstStyle/>
        <a:p>
          <a:endParaRPr lang="it-IT"/>
        </a:p>
      </dgm:t>
    </dgm:pt>
    <dgm:pt modelId="{D45D3C4C-90C2-4928-A758-2C52F1DB1DCA}" type="sibTrans" cxnId="{BB4F1EAE-CD16-41C5-9AE6-96ADE3A16638}">
      <dgm:prSet/>
      <dgm:spPr>
        <a:xfrm rot="2160000">
          <a:off x="3856305" y="1071971"/>
          <a:ext cx="370714" cy="470819"/>
        </a:xfrm>
        <a:prstGeom prst="rightArrow">
          <a:avLst>
            <a:gd name="adj1" fmla="val 60000"/>
            <a:gd name="adj2" fmla="val 50000"/>
          </a:avLst>
        </a:prstGeom>
        <a:solidFill>
          <a:srgbClr val="82A1CC"/>
        </a:solidFill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F404788-5064-4606-84D6-0FC48E7D768E}">
      <dgm:prSet phldrT="[Testo]" custT="1"/>
      <dgm:spPr>
        <a:xfrm>
          <a:off x="4199875" y="1231590"/>
          <a:ext cx="1395019" cy="1395019"/>
        </a:xfrm>
        <a:prstGeom prst="ellipse">
          <a:avLst/>
        </a:prstGeom>
        <a:solidFill>
          <a:srgbClr val="A968A8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Donne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25 anni</a:t>
          </a:r>
          <a:endParaRPr lang="it-IT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631415E-FED4-4B51-BCFE-F68F0F18C5A9}" type="parTrans" cxnId="{4E33E7FB-1372-4C2A-B8E9-22FF50ABC378}">
      <dgm:prSet/>
      <dgm:spPr/>
      <dgm:t>
        <a:bodyPr/>
        <a:lstStyle/>
        <a:p>
          <a:endParaRPr lang="it-IT"/>
        </a:p>
      </dgm:t>
    </dgm:pt>
    <dgm:pt modelId="{5849531E-B367-4AF8-B923-BC6F962A44DC}" type="sibTrans" cxnId="{4E33E7FB-1372-4C2A-B8E9-22FF50ABC378}">
      <dgm:prSet/>
      <dgm:spPr>
        <a:xfrm rot="6480000">
          <a:off x="4391655" y="2679696"/>
          <a:ext cx="370714" cy="470819"/>
        </a:xfrm>
        <a:prstGeom prst="rightArrow">
          <a:avLst>
            <a:gd name="adj1" fmla="val 60000"/>
            <a:gd name="adj2" fmla="val 50000"/>
          </a:avLst>
        </a:prstGeom>
        <a:solidFill>
          <a:srgbClr val="A968A8"/>
        </a:solidFill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9979EF1-1174-4E91-BF37-08B83EFF60A5}">
      <dgm:prSet phldrT="[Testo]" custT="1"/>
      <dgm:spPr>
        <a:xfrm>
          <a:off x="3552645" y="3223559"/>
          <a:ext cx="1395019" cy="1395019"/>
        </a:xfrm>
        <a:prstGeom prst="ellipse">
          <a:avLst/>
        </a:prstGeom>
        <a:solidFill>
          <a:srgbClr val="F3966B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Donne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&gt;26 anni</a:t>
          </a:r>
          <a:endParaRPr lang="it-IT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D01DC4E4-25B0-45A8-A944-C5D48B0936D4}" type="parTrans" cxnId="{3D5A6AB9-A31D-40DD-9FD7-6F5AD15530A4}">
      <dgm:prSet/>
      <dgm:spPr/>
      <dgm:t>
        <a:bodyPr/>
        <a:lstStyle/>
        <a:p>
          <a:endParaRPr lang="it-IT"/>
        </a:p>
      </dgm:t>
    </dgm:pt>
    <dgm:pt modelId="{11993F07-43D5-48E4-BE1C-57373186BACB}" type="sibTrans" cxnId="{3D5A6AB9-A31D-40DD-9FD7-6F5AD15530A4}">
      <dgm:prSet/>
      <dgm:spPr>
        <a:xfrm rot="10800000">
          <a:off x="3028050" y="3685659"/>
          <a:ext cx="370714" cy="470819"/>
        </a:xfrm>
        <a:prstGeom prst="rightArrow">
          <a:avLst>
            <a:gd name="adj1" fmla="val 60000"/>
            <a:gd name="adj2" fmla="val 50000"/>
          </a:avLst>
        </a:prstGeom>
        <a:solidFill>
          <a:srgbClr val="F3966B"/>
        </a:solidFill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F706220-50A0-4ACA-B40B-2B566C7ACAD1}">
      <dgm:prSet custT="1"/>
      <dgm:spPr>
        <a:xfrm>
          <a:off x="1458165" y="3223559"/>
          <a:ext cx="1395019" cy="1395019"/>
        </a:xfrm>
        <a:prstGeom prst="ellipse">
          <a:avLst/>
        </a:prstGeom>
        <a:solidFill>
          <a:srgbClr val="F9B30D"/>
        </a:solidFill>
      </dgm:spPr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Donne trattate</a:t>
          </a:r>
          <a:endParaRPr lang="it-IT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7365F89-6AB1-4A81-B9AE-0A220947C0FC}" type="parTrans" cxnId="{F4DF01C4-F8B0-4DA1-8CCC-4846E5FE0C06}">
      <dgm:prSet/>
      <dgm:spPr/>
      <dgm:t>
        <a:bodyPr/>
        <a:lstStyle/>
        <a:p>
          <a:endParaRPr lang="it-IT"/>
        </a:p>
      </dgm:t>
    </dgm:pt>
    <dgm:pt modelId="{9C7423FB-1057-4C13-88DB-CDFB91C69C45}" type="sibTrans" cxnId="{F4DF01C4-F8B0-4DA1-8CCC-4846E5FE0C06}">
      <dgm:prSet/>
      <dgm:spPr>
        <a:xfrm rot="3884345">
          <a:off x="1556588" y="2744988"/>
          <a:ext cx="370714" cy="470819"/>
        </a:xfrm>
        <a:prstGeom prst="rightArrow">
          <a:avLst>
            <a:gd name="adj1" fmla="val 60000"/>
            <a:gd name="adj2" fmla="val 50000"/>
          </a:avLst>
        </a:prstGeom>
        <a:solidFill>
          <a:srgbClr val="F9B30D"/>
        </a:solidFill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CB0DCB2-00AD-4553-88D2-F311820A1AE2}">
      <dgm:prSet phldrT="[Testo]"/>
      <dgm:spPr>
        <a:xfrm>
          <a:off x="810935" y="1231590"/>
          <a:ext cx="1395019" cy="1395019"/>
        </a:xfrm>
        <a:prstGeom prst="ellipse">
          <a:avLst/>
        </a:prstGeom>
        <a:solidFill>
          <a:srgbClr val="A2C963"/>
        </a:solidFill>
      </dgm:spPr>
      <dgm:t>
        <a:bodyPr/>
        <a:lstStyle/>
        <a:p>
          <a:endParaRPr lang="it-IT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2A146EE-134A-47E9-9F88-6233E23BAA30}" type="sibTrans" cxnId="{42EDC629-9046-4528-9216-EC762101E12F}">
      <dgm:prSet/>
      <dgm:spPr>
        <a:xfrm rot="19440000">
          <a:off x="2161835" y="1084305"/>
          <a:ext cx="370714" cy="470819"/>
        </a:xfrm>
        <a:prstGeom prst="rightArrow">
          <a:avLst>
            <a:gd name="adj1" fmla="val 60000"/>
            <a:gd name="adj2" fmla="val 50000"/>
          </a:avLst>
        </a:prstGeom>
        <a:solidFill>
          <a:srgbClr val="A2C963"/>
        </a:solidFill>
      </dgm:spPr>
      <dgm:t>
        <a:bodyPr/>
        <a:lstStyle/>
        <a:p>
          <a:endParaRPr lang="it-IT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1228424-2AFA-4172-803B-8DA1996E8843}" type="parTrans" cxnId="{42EDC629-9046-4528-9216-EC762101E12F}">
      <dgm:prSet/>
      <dgm:spPr/>
      <dgm:t>
        <a:bodyPr/>
        <a:lstStyle/>
        <a:p>
          <a:endParaRPr lang="it-IT"/>
        </a:p>
      </dgm:t>
    </dgm:pt>
    <dgm:pt modelId="{4F30F035-086A-47F6-BAC4-95CC083702C1}" type="pres">
      <dgm:prSet presAssocID="{F78145A7-436E-4445-A0D8-722B3E1EFFA3}" presName="cycle" presStyleCnt="0">
        <dgm:presLayoutVars>
          <dgm:dir/>
          <dgm:resizeHandles val="exact"/>
        </dgm:presLayoutVars>
      </dgm:prSet>
      <dgm:spPr/>
    </dgm:pt>
    <dgm:pt modelId="{1EF388D7-D745-49F6-B5B7-7671FCC807ED}" type="pres">
      <dgm:prSet presAssocID="{FF726DF6-C5F1-4BEF-B93C-443F4BF66898}" presName="node" presStyleLbl="node1" presStyleIdx="0" presStyleCnt="5">
        <dgm:presLayoutVars>
          <dgm:bulletEnabled val="1"/>
        </dgm:presLayoutVars>
      </dgm:prSet>
      <dgm:spPr/>
    </dgm:pt>
    <dgm:pt modelId="{5B161261-EAAC-43AF-BCB6-AA6063AA34B4}" type="pres">
      <dgm:prSet presAssocID="{D45D3C4C-90C2-4928-A758-2C52F1DB1DCA}" presName="sibTrans" presStyleLbl="sibTrans2D1" presStyleIdx="0" presStyleCnt="5"/>
      <dgm:spPr/>
    </dgm:pt>
    <dgm:pt modelId="{1D58319C-C330-4FFF-AF00-1C8BAD54D148}" type="pres">
      <dgm:prSet presAssocID="{D45D3C4C-90C2-4928-A758-2C52F1DB1DCA}" presName="connectorText" presStyleLbl="sibTrans2D1" presStyleIdx="0" presStyleCnt="5"/>
      <dgm:spPr/>
    </dgm:pt>
    <dgm:pt modelId="{01C615F3-809E-4825-BFEA-09A1228C2A4B}" type="pres">
      <dgm:prSet presAssocID="{FF404788-5064-4606-84D6-0FC48E7D768E}" presName="node" presStyleLbl="node1" presStyleIdx="1" presStyleCnt="5">
        <dgm:presLayoutVars>
          <dgm:bulletEnabled val="1"/>
        </dgm:presLayoutVars>
      </dgm:prSet>
      <dgm:spPr/>
    </dgm:pt>
    <dgm:pt modelId="{EAC85CCE-EA21-403D-AAE9-C9C1B46225CC}" type="pres">
      <dgm:prSet presAssocID="{5849531E-B367-4AF8-B923-BC6F962A44DC}" presName="sibTrans" presStyleLbl="sibTrans2D1" presStyleIdx="1" presStyleCnt="5"/>
      <dgm:spPr/>
    </dgm:pt>
    <dgm:pt modelId="{91A2F6A2-3148-4B19-8BE3-C8D4352C8E3F}" type="pres">
      <dgm:prSet presAssocID="{5849531E-B367-4AF8-B923-BC6F962A44DC}" presName="connectorText" presStyleLbl="sibTrans2D1" presStyleIdx="1" presStyleCnt="5"/>
      <dgm:spPr/>
    </dgm:pt>
    <dgm:pt modelId="{77C56500-123E-4D25-81D4-2EDEB1A86B7A}" type="pres">
      <dgm:prSet presAssocID="{C9979EF1-1174-4E91-BF37-08B83EFF60A5}" presName="node" presStyleLbl="node1" presStyleIdx="2" presStyleCnt="5">
        <dgm:presLayoutVars>
          <dgm:bulletEnabled val="1"/>
        </dgm:presLayoutVars>
      </dgm:prSet>
      <dgm:spPr/>
    </dgm:pt>
    <dgm:pt modelId="{B49030F9-6C4D-4C30-B170-BC76DE0811CC}" type="pres">
      <dgm:prSet presAssocID="{11993F07-43D5-48E4-BE1C-57373186BACB}" presName="sibTrans" presStyleLbl="sibTrans2D1" presStyleIdx="2" presStyleCnt="5" custLinFactNeighborX="1021" custLinFactNeighborY="2904"/>
      <dgm:spPr/>
    </dgm:pt>
    <dgm:pt modelId="{70CC4026-AE00-45DC-9F74-D2198E37F9EC}" type="pres">
      <dgm:prSet presAssocID="{11993F07-43D5-48E4-BE1C-57373186BACB}" presName="connectorText" presStyleLbl="sibTrans2D1" presStyleIdx="2" presStyleCnt="5"/>
      <dgm:spPr/>
    </dgm:pt>
    <dgm:pt modelId="{A7A8216D-003B-4B11-BDF9-3A102AAD29D7}" type="pres">
      <dgm:prSet presAssocID="{CF706220-50A0-4ACA-B40B-2B566C7ACAD1}" presName="node" presStyleLbl="node1" presStyleIdx="3" presStyleCnt="5" custRadScaleRad="91541" custRadScaleInc="20842">
        <dgm:presLayoutVars>
          <dgm:bulletEnabled val="1"/>
        </dgm:presLayoutVars>
      </dgm:prSet>
      <dgm:spPr/>
    </dgm:pt>
    <dgm:pt modelId="{CF91BB35-61C8-44B1-8548-86F5B59F4C2F}" type="pres">
      <dgm:prSet presAssocID="{9C7423FB-1057-4C13-88DB-CDFB91C69C45}" presName="sibTrans" presStyleLbl="sibTrans2D1" presStyleIdx="3" presStyleCnt="5" custAng="10364345" custLinFactNeighborX="-25183" custLinFactNeighborY="9629"/>
      <dgm:spPr/>
    </dgm:pt>
    <dgm:pt modelId="{A3B42DDF-AE5B-4952-BEEE-2B8083FDF44F}" type="pres">
      <dgm:prSet presAssocID="{9C7423FB-1057-4C13-88DB-CDFB91C69C45}" presName="connectorText" presStyleLbl="sibTrans2D1" presStyleIdx="3" presStyleCnt="5"/>
      <dgm:spPr/>
    </dgm:pt>
    <dgm:pt modelId="{188984D2-D6C0-42EC-9F09-0820671627B2}" type="pres">
      <dgm:prSet presAssocID="{CCB0DCB2-00AD-4553-88D2-F311820A1AE2}" presName="node" presStyleLbl="node1" presStyleIdx="4" presStyleCnt="5">
        <dgm:presLayoutVars>
          <dgm:bulletEnabled val="1"/>
        </dgm:presLayoutVars>
      </dgm:prSet>
      <dgm:spPr/>
    </dgm:pt>
    <dgm:pt modelId="{0FCF9CB0-F340-4490-9803-643DC3802F26}" type="pres">
      <dgm:prSet presAssocID="{A2A146EE-134A-47E9-9F88-6233E23BAA30}" presName="sibTrans" presStyleLbl="sibTrans2D1" presStyleIdx="4" presStyleCnt="5"/>
      <dgm:spPr/>
    </dgm:pt>
    <dgm:pt modelId="{AC80DB99-3232-4A4F-A2D7-F5F4EA7BF7C9}" type="pres">
      <dgm:prSet presAssocID="{A2A146EE-134A-47E9-9F88-6233E23BAA30}" presName="connectorText" presStyleLbl="sibTrans2D1" presStyleIdx="4" presStyleCnt="5"/>
      <dgm:spPr/>
    </dgm:pt>
  </dgm:ptLst>
  <dgm:cxnLst>
    <dgm:cxn modelId="{A78E9703-B0FC-4230-BFDB-EE69B460BB46}" type="presOf" srcId="{D45D3C4C-90C2-4928-A758-2C52F1DB1DCA}" destId="{5B161261-EAAC-43AF-BCB6-AA6063AA34B4}" srcOrd="0" destOrd="0" presId="urn:microsoft.com/office/officeart/2005/8/layout/cycle2"/>
    <dgm:cxn modelId="{48695A04-260C-4589-AFB0-D60F49E684CA}" type="presOf" srcId="{FF726DF6-C5F1-4BEF-B93C-443F4BF66898}" destId="{1EF388D7-D745-49F6-B5B7-7671FCC807ED}" srcOrd="0" destOrd="0" presId="urn:microsoft.com/office/officeart/2005/8/layout/cycle2"/>
    <dgm:cxn modelId="{4A19D50E-3147-4B81-BEE5-250390F070A2}" type="presOf" srcId="{C9979EF1-1174-4E91-BF37-08B83EFF60A5}" destId="{77C56500-123E-4D25-81D4-2EDEB1A86B7A}" srcOrd="0" destOrd="0" presId="urn:microsoft.com/office/officeart/2005/8/layout/cycle2"/>
    <dgm:cxn modelId="{A4DA7010-F0FE-4199-A90F-F7D72C6B4D1E}" type="presOf" srcId="{CF706220-50A0-4ACA-B40B-2B566C7ACAD1}" destId="{A7A8216D-003B-4B11-BDF9-3A102AAD29D7}" srcOrd="0" destOrd="0" presId="urn:microsoft.com/office/officeart/2005/8/layout/cycle2"/>
    <dgm:cxn modelId="{14B65D1E-B4BE-4DAC-B82D-CBEBB88F6914}" type="presOf" srcId="{5849531E-B367-4AF8-B923-BC6F962A44DC}" destId="{EAC85CCE-EA21-403D-AAE9-C9C1B46225CC}" srcOrd="0" destOrd="0" presId="urn:microsoft.com/office/officeart/2005/8/layout/cycle2"/>
    <dgm:cxn modelId="{42EDC629-9046-4528-9216-EC762101E12F}" srcId="{F78145A7-436E-4445-A0D8-722B3E1EFFA3}" destId="{CCB0DCB2-00AD-4553-88D2-F311820A1AE2}" srcOrd="4" destOrd="0" parTransId="{11228424-2AFA-4172-803B-8DA1996E8843}" sibTransId="{A2A146EE-134A-47E9-9F88-6233E23BAA30}"/>
    <dgm:cxn modelId="{1840C62D-9695-41AC-BB6D-C9ED1902E0E8}" type="presOf" srcId="{A2A146EE-134A-47E9-9F88-6233E23BAA30}" destId="{0FCF9CB0-F340-4490-9803-643DC3802F26}" srcOrd="0" destOrd="0" presId="urn:microsoft.com/office/officeart/2005/8/layout/cycle2"/>
    <dgm:cxn modelId="{27B0CF3D-E29A-4009-B0D5-5B86FCB0E13C}" type="presOf" srcId="{9C7423FB-1057-4C13-88DB-CDFB91C69C45}" destId="{A3B42DDF-AE5B-4952-BEEE-2B8083FDF44F}" srcOrd="1" destOrd="0" presId="urn:microsoft.com/office/officeart/2005/8/layout/cycle2"/>
    <dgm:cxn modelId="{B9EDA44E-C5FD-4F1D-BE37-0E5C2708200F}" type="presOf" srcId="{F78145A7-436E-4445-A0D8-722B3E1EFFA3}" destId="{4F30F035-086A-47F6-BAC4-95CC083702C1}" srcOrd="0" destOrd="0" presId="urn:microsoft.com/office/officeart/2005/8/layout/cycle2"/>
    <dgm:cxn modelId="{701C0853-B1E8-4DA6-AD8F-87837205BCAB}" type="presOf" srcId="{FF404788-5064-4606-84D6-0FC48E7D768E}" destId="{01C615F3-809E-4825-BFEA-09A1228C2A4B}" srcOrd="0" destOrd="0" presId="urn:microsoft.com/office/officeart/2005/8/layout/cycle2"/>
    <dgm:cxn modelId="{E6319275-E84A-4D2C-81F8-C8576AFADC1E}" type="presOf" srcId="{A2A146EE-134A-47E9-9F88-6233E23BAA30}" destId="{AC80DB99-3232-4A4F-A2D7-F5F4EA7BF7C9}" srcOrd="1" destOrd="0" presId="urn:microsoft.com/office/officeart/2005/8/layout/cycle2"/>
    <dgm:cxn modelId="{AA3FF97F-72B9-4AAC-9A24-9EA29D299DC1}" type="presOf" srcId="{CCB0DCB2-00AD-4553-88D2-F311820A1AE2}" destId="{188984D2-D6C0-42EC-9F09-0820671627B2}" srcOrd="0" destOrd="0" presId="urn:microsoft.com/office/officeart/2005/8/layout/cycle2"/>
    <dgm:cxn modelId="{93A3F980-781B-40B3-8467-07D61B8599F7}" type="presOf" srcId="{9C7423FB-1057-4C13-88DB-CDFB91C69C45}" destId="{CF91BB35-61C8-44B1-8548-86F5B59F4C2F}" srcOrd="0" destOrd="0" presId="urn:microsoft.com/office/officeart/2005/8/layout/cycle2"/>
    <dgm:cxn modelId="{68382E94-5BE0-4AA6-9540-750128750C92}" type="presOf" srcId="{D45D3C4C-90C2-4928-A758-2C52F1DB1DCA}" destId="{1D58319C-C330-4FFF-AF00-1C8BAD54D148}" srcOrd="1" destOrd="0" presId="urn:microsoft.com/office/officeart/2005/8/layout/cycle2"/>
    <dgm:cxn modelId="{BB4F1EAE-CD16-41C5-9AE6-96ADE3A16638}" srcId="{F78145A7-436E-4445-A0D8-722B3E1EFFA3}" destId="{FF726DF6-C5F1-4BEF-B93C-443F4BF66898}" srcOrd="0" destOrd="0" parTransId="{565CBEB7-FDB2-4B83-A3D6-9D97E4CD384F}" sibTransId="{D45D3C4C-90C2-4928-A758-2C52F1DB1DCA}"/>
    <dgm:cxn modelId="{49E2EEB8-7C7E-46D7-8A7B-7CA2F2DC0090}" type="presOf" srcId="{11993F07-43D5-48E4-BE1C-57373186BACB}" destId="{70CC4026-AE00-45DC-9F74-D2198E37F9EC}" srcOrd="1" destOrd="0" presId="urn:microsoft.com/office/officeart/2005/8/layout/cycle2"/>
    <dgm:cxn modelId="{3D5A6AB9-A31D-40DD-9FD7-6F5AD15530A4}" srcId="{F78145A7-436E-4445-A0D8-722B3E1EFFA3}" destId="{C9979EF1-1174-4E91-BF37-08B83EFF60A5}" srcOrd="2" destOrd="0" parTransId="{D01DC4E4-25B0-45A8-A944-C5D48B0936D4}" sibTransId="{11993F07-43D5-48E4-BE1C-57373186BACB}"/>
    <dgm:cxn modelId="{F4DF01C4-F8B0-4DA1-8CCC-4846E5FE0C06}" srcId="{F78145A7-436E-4445-A0D8-722B3E1EFFA3}" destId="{CF706220-50A0-4ACA-B40B-2B566C7ACAD1}" srcOrd="3" destOrd="0" parTransId="{C7365F89-6AB1-4A81-B9AE-0A220947C0FC}" sibTransId="{9C7423FB-1057-4C13-88DB-CDFB91C69C45}"/>
    <dgm:cxn modelId="{B4B4CFD4-4F30-42B1-A3CA-53F82E0F64C0}" type="presOf" srcId="{11993F07-43D5-48E4-BE1C-57373186BACB}" destId="{B49030F9-6C4D-4C30-B170-BC76DE0811CC}" srcOrd="0" destOrd="0" presId="urn:microsoft.com/office/officeart/2005/8/layout/cycle2"/>
    <dgm:cxn modelId="{4E33E7FB-1372-4C2A-B8E9-22FF50ABC378}" srcId="{F78145A7-436E-4445-A0D8-722B3E1EFFA3}" destId="{FF404788-5064-4606-84D6-0FC48E7D768E}" srcOrd="1" destOrd="0" parTransId="{3631415E-FED4-4B51-BCFE-F68F0F18C5A9}" sibTransId="{5849531E-B367-4AF8-B923-BC6F962A44DC}"/>
    <dgm:cxn modelId="{EBE165FF-D87B-4477-81A3-1F7A8286FA78}" type="presOf" srcId="{5849531E-B367-4AF8-B923-BC6F962A44DC}" destId="{91A2F6A2-3148-4B19-8BE3-C8D4352C8E3F}" srcOrd="1" destOrd="0" presId="urn:microsoft.com/office/officeart/2005/8/layout/cycle2"/>
    <dgm:cxn modelId="{8F6A1146-65A1-4FDA-A6B2-36C791A9B47D}" type="presParOf" srcId="{4F30F035-086A-47F6-BAC4-95CC083702C1}" destId="{1EF388D7-D745-49F6-B5B7-7671FCC807ED}" srcOrd="0" destOrd="0" presId="urn:microsoft.com/office/officeart/2005/8/layout/cycle2"/>
    <dgm:cxn modelId="{AF0F3CE3-6A7A-4422-BF95-2CC2DD9CFB68}" type="presParOf" srcId="{4F30F035-086A-47F6-BAC4-95CC083702C1}" destId="{5B161261-EAAC-43AF-BCB6-AA6063AA34B4}" srcOrd="1" destOrd="0" presId="urn:microsoft.com/office/officeart/2005/8/layout/cycle2"/>
    <dgm:cxn modelId="{123D7559-B4D7-4B20-BEEA-47D2F20E1EA4}" type="presParOf" srcId="{5B161261-EAAC-43AF-BCB6-AA6063AA34B4}" destId="{1D58319C-C330-4FFF-AF00-1C8BAD54D148}" srcOrd="0" destOrd="0" presId="urn:microsoft.com/office/officeart/2005/8/layout/cycle2"/>
    <dgm:cxn modelId="{D9BBD629-6A75-4D49-B5F3-3FF26282B189}" type="presParOf" srcId="{4F30F035-086A-47F6-BAC4-95CC083702C1}" destId="{01C615F3-809E-4825-BFEA-09A1228C2A4B}" srcOrd="2" destOrd="0" presId="urn:microsoft.com/office/officeart/2005/8/layout/cycle2"/>
    <dgm:cxn modelId="{2FF880D7-0A06-42C8-B3DD-4692F395A352}" type="presParOf" srcId="{4F30F035-086A-47F6-BAC4-95CC083702C1}" destId="{EAC85CCE-EA21-403D-AAE9-C9C1B46225CC}" srcOrd="3" destOrd="0" presId="urn:microsoft.com/office/officeart/2005/8/layout/cycle2"/>
    <dgm:cxn modelId="{01308F76-C95B-4834-B92D-DDF996752089}" type="presParOf" srcId="{EAC85CCE-EA21-403D-AAE9-C9C1B46225CC}" destId="{91A2F6A2-3148-4B19-8BE3-C8D4352C8E3F}" srcOrd="0" destOrd="0" presId="urn:microsoft.com/office/officeart/2005/8/layout/cycle2"/>
    <dgm:cxn modelId="{98E23385-57EB-4C65-B9B8-B698FE566787}" type="presParOf" srcId="{4F30F035-086A-47F6-BAC4-95CC083702C1}" destId="{77C56500-123E-4D25-81D4-2EDEB1A86B7A}" srcOrd="4" destOrd="0" presId="urn:microsoft.com/office/officeart/2005/8/layout/cycle2"/>
    <dgm:cxn modelId="{36CD8085-C0AB-447F-AD22-023204E2B597}" type="presParOf" srcId="{4F30F035-086A-47F6-BAC4-95CC083702C1}" destId="{B49030F9-6C4D-4C30-B170-BC76DE0811CC}" srcOrd="5" destOrd="0" presId="urn:microsoft.com/office/officeart/2005/8/layout/cycle2"/>
    <dgm:cxn modelId="{9DE15D7C-FB95-4F32-A91F-79B31976B551}" type="presParOf" srcId="{B49030F9-6C4D-4C30-B170-BC76DE0811CC}" destId="{70CC4026-AE00-45DC-9F74-D2198E37F9EC}" srcOrd="0" destOrd="0" presId="urn:microsoft.com/office/officeart/2005/8/layout/cycle2"/>
    <dgm:cxn modelId="{A2D7654F-C282-46F9-8E82-CE1DEC60DBC9}" type="presParOf" srcId="{4F30F035-086A-47F6-BAC4-95CC083702C1}" destId="{A7A8216D-003B-4B11-BDF9-3A102AAD29D7}" srcOrd="6" destOrd="0" presId="urn:microsoft.com/office/officeart/2005/8/layout/cycle2"/>
    <dgm:cxn modelId="{04D79158-BED8-47D4-BFD6-753A93E67419}" type="presParOf" srcId="{4F30F035-086A-47F6-BAC4-95CC083702C1}" destId="{CF91BB35-61C8-44B1-8548-86F5B59F4C2F}" srcOrd="7" destOrd="0" presId="urn:microsoft.com/office/officeart/2005/8/layout/cycle2"/>
    <dgm:cxn modelId="{0C41C944-4876-4A6A-A9C7-E60A79595D09}" type="presParOf" srcId="{CF91BB35-61C8-44B1-8548-86F5B59F4C2F}" destId="{A3B42DDF-AE5B-4952-BEEE-2B8083FDF44F}" srcOrd="0" destOrd="0" presId="urn:microsoft.com/office/officeart/2005/8/layout/cycle2"/>
    <dgm:cxn modelId="{057F7D3D-F322-414D-9C95-712AA22A0B16}" type="presParOf" srcId="{4F30F035-086A-47F6-BAC4-95CC083702C1}" destId="{188984D2-D6C0-42EC-9F09-0820671627B2}" srcOrd="8" destOrd="0" presId="urn:microsoft.com/office/officeart/2005/8/layout/cycle2"/>
    <dgm:cxn modelId="{B6494C5A-3378-44BB-B06E-93049BBEE74A}" type="presParOf" srcId="{4F30F035-086A-47F6-BAC4-95CC083702C1}" destId="{0FCF9CB0-F340-4490-9803-643DC3802F26}" srcOrd="9" destOrd="0" presId="urn:microsoft.com/office/officeart/2005/8/layout/cycle2"/>
    <dgm:cxn modelId="{576E9004-B0FC-4676-B214-22363E1B4F21}" type="presParOf" srcId="{0FCF9CB0-F340-4490-9803-643DC3802F26}" destId="{AC80DB99-3232-4A4F-A2D7-F5F4EA7BF7C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388D7-D745-49F6-B5B7-7671FCC807ED}">
      <dsp:nvSpPr>
        <dsp:cNvPr id="0" name=""/>
        <dsp:cNvSpPr/>
      </dsp:nvSpPr>
      <dsp:spPr>
        <a:xfrm>
          <a:off x="2372097" y="1576"/>
          <a:ext cx="1160460" cy="1160460"/>
        </a:xfrm>
        <a:prstGeom prst="ellipse">
          <a:avLst/>
        </a:prstGeom>
        <a:solidFill>
          <a:srgbClr val="82A1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9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42042" y="171521"/>
        <a:ext cx="820570" cy="820570"/>
      </dsp:txXfrm>
    </dsp:sp>
    <dsp:sp modelId="{5B161261-EAAC-43AF-BCB6-AA6063AA34B4}">
      <dsp:nvSpPr>
        <dsp:cNvPr id="0" name=""/>
        <dsp:cNvSpPr/>
      </dsp:nvSpPr>
      <dsp:spPr>
        <a:xfrm rot="2160000">
          <a:off x="3495890" y="892978"/>
          <a:ext cx="308523" cy="391655"/>
        </a:xfrm>
        <a:prstGeom prst="rightArrow">
          <a:avLst>
            <a:gd name="adj1" fmla="val 60000"/>
            <a:gd name="adj2" fmla="val 50000"/>
          </a:avLst>
        </a:prstGeom>
        <a:solidFill>
          <a:srgbClr val="82A1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504728" y="944107"/>
        <a:ext cx="215966" cy="234993"/>
      </dsp:txXfrm>
    </dsp:sp>
    <dsp:sp modelId="{01C615F3-809E-4825-BFEA-09A1228C2A4B}">
      <dsp:nvSpPr>
        <dsp:cNvPr id="0" name=""/>
        <dsp:cNvSpPr/>
      </dsp:nvSpPr>
      <dsp:spPr>
        <a:xfrm>
          <a:off x="3781874" y="1025839"/>
          <a:ext cx="1160460" cy="1160460"/>
        </a:xfrm>
        <a:prstGeom prst="ellipse">
          <a:avLst/>
        </a:prstGeom>
        <a:solidFill>
          <a:srgbClr val="A968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Donne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25 anni</a:t>
          </a:r>
          <a:endParaRPr lang="it-IT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951819" y="1195784"/>
        <a:ext cx="820570" cy="820570"/>
      </dsp:txXfrm>
    </dsp:sp>
    <dsp:sp modelId="{EAC85CCE-EA21-403D-AAE9-C9C1B46225CC}">
      <dsp:nvSpPr>
        <dsp:cNvPr id="0" name=""/>
        <dsp:cNvSpPr/>
      </dsp:nvSpPr>
      <dsp:spPr>
        <a:xfrm rot="6480000">
          <a:off x="3941298" y="2230584"/>
          <a:ext cx="308523" cy="391655"/>
        </a:xfrm>
        <a:prstGeom prst="rightArrow">
          <a:avLst>
            <a:gd name="adj1" fmla="val 60000"/>
            <a:gd name="adj2" fmla="val 50000"/>
          </a:avLst>
        </a:prstGeom>
        <a:solidFill>
          <a:srgbClr val="A968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001877" y="2264902"/>
        <a:ext cx="215966" cy="234993"/>
      </dsp:txXfrm>
    </dsp:sp>
    <dsp:sp modelId="{77C56500-123E-4D25-81D4-2EDEB1A86B7A}">
      <dsp:nvSpPr>
        <dsp:cNvPr id="0" name=""/>
        <dsp:cNvSpPr/>
      </dsp:nvSpPr>
      <dsp:spPr>
        <a:xfrm>
          <a:off x="3243387" y="2683132"/>
          <a:ext cx="1160460" cy="1160460"/>
        </a:xfrm>
        <a:prstGeom prst="ellipse">
          <a:avLst/>
        </a:prstGeom>
        <a:solidFill>
          <a:srgbClr val="F3966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Donne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&gt;26 anni</a:t>
          </a:r>
          <a:endParaRPr lang="it-IT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413332" y="2853077"/>
        <a:ext cx="820570" cy="820570"/>
      </dsp:txXfrm>
    </dsp:sp>
    <dsp:sp modelId="{B49030F9-6C4D-4C30-B170-BC76DE0811CC}">
      <dsp:nvSpPr>
        <dsp:cNvPr id="0" name=""/>
        <dsp:cNvSpPr/>
      </dsp:nvSpPr>
      <dsp:spPr>
        <a:xfrm rot="11207457">
          <a:off x="2759985" y="2972579"/>
          <a:ext cx="348577" cy="391655"/>
        </a:xfrm>
        <a:prstGeom prst="rightArrow">
          <a:avLst>
            <a:gd name="adj1" fmla="val 60000"/>
            <a:gd name="adj2" fmla="val 50000"/>
          </a:avLst>
        </a:prstGeom>
        <a:solidFill>
          <a:srgbClr val="F3966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864191" y="3057093"/>
        <a:ext cx="244004" cy="234993"/>
      </dsp:txXfrm>
    </dsp:sp>
    <dsp:sp modelId="{A7A8216D-003B-4B11-BDF9-3A102AAD29D7}">
      <dsp:nvSpPr>
        <dsp:cNvPr id="0" name=""/>
        <dsp:cNvSpPr/>
      </dsp:nvSpPr>
      <dsp:spPr>
        <a:xfrm>
          <a:off x="1437989" y="2468141"/>
          <a:ext cx="1160460" cy="1160460"/>
        </a:xfrm>
        <a:prstGeom prst="ellipse">
          <a:avLst/>
        </a:prstGeom>
        <a:solidFill>
          <a:srgbClr val="F9B30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it-IT" sz="1400" kern="1200"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Donne trattate</a:t>
          </a:r>
          <a:endParaRPr lang="it-IT" sz="1400" kern="1200" dirty="0"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607934" y="2638086"/>
        <a:ext cx="820570" cy="820570"/>
      </dsp:txXfrm>
    </dsp:sp>
    <dsp:sp modelId="{CF91BB35-61C8-44B1-8548-86F5B59F4C2F}">
      <dsp:nvSpPr>
        <dsp:cNvPr id="0" name=""/>
        <dsp:cNvSpPr/>
      </dsp:nvSpPr>
      <dsp:spPr>
        <a:xfrm rot="3869195">
          <a:off x="1639315" y="2174209"/>
          <a:ext cx="189874" cy="391655"/>
        </a:xfrm>
        <a:prstGeom prst="rightArrow">
          <a:avLst>
            <a:gd name="adj1" fmla="val 60000"/>
            <a:gd name="adj2" fmla="val 50000"/>
          </a:avLst>
        </a:prstGeom>
        <a:solidFill>
          <a:srgbClr val="F9B30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1655529" y="2226836"/>
        <a:ext cx="132912" cy="234993"/>
      </dsp:txXfrm>
    </dsp:sp>
    <dsp:sp modelId="{188984D2-D6C0-42EC-9F09-0820671627B2}">
      <dsp:nvSpPr>
        <dsp:cNvPr id="0" name=""/>
        <dsp:cNvSpPr/>
      </dsp:nvSpPr>
      <dsp:spPr>
        <a:xfrm>
          <a:off x="962320" y="1025839"/>
          <a:ext cx="1160460" cy="1160460"/>
        </a:xfrm>
        <a:prstGeom prst="ellipse">
          <a:avLst/>
        </a:prstGeom>
        <a:solidFill>
          <a:srgbClr val="A2C96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49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132265" y="1195784"/>
        <a:ext cx="820570" cy="820570"/>
      </dsp:txXfrm>
    </dsp:sp>
    <dsp:sp modelId="{0FCF9CB0-F340-4490-9803-643DC3802F26}">
      <dsp:nvSpPr>
        <dsp:cNvPr id="0" name=""/>
        <dsp:cNvSpPr/>
      </dsp:nvSpPr>
      <dsp:spPr>
        <a:xfrm rot="19440000">
          <a:off x="2086113" y="903243"/>
          <a:ext cx="308523" cy="391655"/>
        </a:xfrm>
        <a:prstGeom prst="rightArrow">
          <a:avLst>
            <a:gd name="adj1" fmla="val 60000"/>
            <a:gd name="adj2" fmla="val 50000"/>
          </a:avLst>
        </a:prstGeom>
        <a:solidFill>
          <a:srgbClr val="A2C96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094951" y="1008776"/>
        <a:ext cx="215966" cy="234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002ED-5D69-428E-B515-8CD3FBF6CCBE}" type="datetimeFigureOut">
              <a:rPr lang="it-IT" smtClean="0"/>
              <a:t>20/05/2025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9527F-C087-4A34-AAA6-98E308FC4C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462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09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74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29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9531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Adolescenti</a:t>
            </a:r>
            <a:r>
              <a:rPr lang="it-IT" baseline="0" dirty="0"/>
              <a:t> 12-18 e </a:t>
            </a:r>
            <a:r>
              <a:rPr lang="it-IT" dirty="0"/>
              <a:t>Donne</a:t>
            </a:r>
            <a:r>
              <a:rPr lang="it-IT" baseline="0" dirty="0"/>
              <a:t> 18-24 anni: recupero delle non vaccinate.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17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47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9527F-C087-4A34-AAA6-98E308FC4C64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14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‹N›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1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52141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58912"/>
      </p:ext>
    </p:extLst>
  </p:cSld>
  <p:clrMapOvr>
    <a:masterClrMapping/>
  </p:clrMapOvr>
  <p:transition spd="med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20697"/>
      </p:ext>
    </p:extLst>
  </p:cSld>
  <p:clrMapOvr>
    <a:masterClrMapping/>
  </p:clrMapOvr>
  <p:transition spd="med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04705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98504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40197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0820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08281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20853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‹N›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0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‹N›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83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‹N›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4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-GB">
                <a:solidFill>
                  <a:srgbClr val="FFFFFF"/>
                </a:solidFill>
              </a:rPr>
              <a:pPr/>
              <a:t>‹N›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18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srgbClr val="595959"/>
                </a:solidFill>
              </a:rPr>
              <a:pPr/>
              <a:t>‹N›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7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30397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32244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21599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>
                <a:solidFill>
                  <a:srgbClr val="595959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‹N›</a:t>
            </a:fld>
            <a:endParaRPr ker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45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2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ransition spd="med">
    <p:circl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goi.it/notiziario/hpv-evidenze-e-nuove-prospettive-numero-speciale-monografico-della-rivista-aogoi-di-ostetricia-e-ginecologia-pratica/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e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6" Type="http://schemas.openxmlformats.org/officeDocument/2006/relationships/image" Target="../media/image24.png"/><Relationship Id="rId11" Type="http://schemas.microsoft.com/office/2007/relationships/hdphoto" Target="../media/hdphoto7.wdp"/><Relationship Id="rId5" Type="http://schemas.openxmlformats.org/officeDocument/2006/relationships/image" Target="../media/image26.jpeg"/><Relationship Id="rId10" Type="http://schemas.openxmlformats.org/officeDocument/2006/relationships/image" Target="../media/image28.png"/><Relationship Id="rId4" Type="http://schemas.microsoft.com/office/2007/relationships/hdphoto" Target="../media/hdphoto5.wdp"/><Relationship Id="rId9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FCC713-3EA9-9503-A0F8-FADC91A2BE93}"/>
              </a:ext>
            </a:extLst>
          </p:cNvPr>
          <p:cNvSpPr txBox="1"/>
          <p:nvPr/>
        </p:nvSpPr>
        <p:spPr>
          <a:xfrm>
            <a:off x="125360" y="3773527"/>
            <a:ext cx="8893279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2800" b="1" dirty="0">
                <a:solidFill>
                  <a:srgbClr val="44949E"/>
                </a:solidFill>
              </a:rPr>
              <a:t>L’importanza di un network tra gli operatori sanitari </a:t>
            </a:r>
            <a:br>
              <a:rPr lang="it-IT" sz="2800" b="1" dirty="0">
                <a:solidFill>
                  <a:srgbClr val="44949E"/>
                </a:solidFill>
              </a:rPr>
            </a:br>
            <a:r>
              <a:rPr lang="it-IT" sz="2800" b="1" dirty="0">
                <a:solidFill>
                  <a:srgbClr val="44949E"/>
                </a:solidFill>
              </a:rPr>
              <a:t>per la promozione dello screening e della vaccinazione anti-HPV nelle donne adulte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584855"/>
      </p:ext>
    </p:extLst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 descr="C:\Users\Utente\Desktop\HPV ORGANIZZAZIONE BOOK\Immagini per slide presentazione IDEA\scotc 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3715" y="2499742"/>
            <a:ext cx="2438245" cy="1574343"/>
          </a:xfrm>
          <a:prstGeom prst="rect">
            <a:avLst/>
          </a:prstGeom>
          <a:noFill/>
        </p:spPr>
      </p:pic>
      <p:sp>
        <p:nvSpPr>
          <p:cNvPr id="64515" name="Rectangle 9"/>
          <p:cNvSpPr>
            <a:spLocks noChangeArrowheads="1"/>
          </p:cNvSpPr>
          <p:nvPr/>
        </p:nvSpPr>
        <p:spPr bwMode="auto">
          <a:xfrm>
            <a:off x="1475656" y="920607"/>
            <a:ext cx="55446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000" b="1" dirty="0"/>
              <a:t>La </a:t>
            </a:r>
            <a:r>
              <a:rPr lang="it-IT" altLang="it-IT" sz="2000" b="1" dirty="0">
                <a:solidFill>
                  <a:srgbClr val="82A1CC"/>
                </a:solidFill>
              </a:rPr>
              <a:t>prevenzione primaria </a:t>
            </a:r>
            <a:r>
              <a:rPr lang="it-IT" altLang="it-IT" sz="2000" b="1" dirty="0"/>
              <a:t>permette di</a:t>
            </a:r>
            <a:r>
              <a:rPr lang="it-IT" altLang="it-IT" sz="2000" b="1" dirty="0">
                <a:solidFill>
                  <a:srgbClr val="82A1CC"/>
                </a:solidFill>
              </a:rPr>
              <a:t> vaccinare </a:t>
            </a:r>
            <a:r>
              <a:rPr lang="it-IT" altLang="it-IT" sz="2000" b="1" dirty="0"/>
              <a:t>contro l’HPV per prevenire le lesioni precancerose.</a:t>
            </a:r>
          </a:p>
        </p:txBody>
      </p:sp>
      <p:pic>
        <p:nvPicPr>
          <p:cNvPr id="64516" name="Picture 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3186" y="2031392"/>
            <a:ext cx="2438244" cy="243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9"/>
          <p:cNvSpPr>
            <a:spLocks noChangeArrowheads="1"/>
          </p:cNvSpPr>
          <p:nvPr/>
        </p:nvSpPr>
        <p:spPr bwMode="auto">
          <a:xfrm rot="-300000">
            <a:off x="1752625" y="2930908"/>
            <a:ext cx="2040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400" b="1" dirty="0">
                <a:solidFill>
                  <a:schemeClr val="bg1"/>
                </a:solidFill>
                <a:latin typeface="Berlin" charset="0"/>
              </a:rPr>
              <a:t>la vaccinazione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4B6261-4BBE-3AF0-17CE-020A9B7C39F2}"/>
              </a:ext>
            </a:extLst>
          </p:cNvPr>
          <p:cNvSpPr txBox="1"/>
          <p:nvPr/>
        </p:nvSpPr>
        <p:spPr>
          <a:xfrm>
            <a:off x="611560" y="93861"/>
            <a:ext cx="520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L’importanza della prevenzione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531907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9"/>
          <p:cNvSpPr>
            <a:spLocks noChangeArrowheads="1"/>
          </p:cNvSpPr>
          <p:nvPr/>
        </p:nvSpPr>
        <p:spPr bwMode="auto">
          <a:xfrm>
            <a:off x="1475656" y="932590"/>
            <a:ext cx="59046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000" b="1" dirty="0"/>
              <a:t>La </a:t>
            </a:r>
            <a:r>
              <a:rPr lang="it-IT" altLang="it-IT" sz="2000" b="1" dirty="0">
                <a:solidFill>
                  <a:srgbClr val="82A1CC"/>
                </a:solidFill>
              </a:rPr>
              <a:t>prevenzione secondaria</a:t>
            </a:r>
            <a:r>
              <a:rPr lang="it-IT" altLang="it-IT" sz="2000" b="1" dirty="0"/>
              <a:t>, attraverso il Pap-Test o l’HPV-DNA </a:t>
            </a:r>
            <a:r>
              <a:rPr lang="it-IT" altLang="it-IT" sz="2000" b="1" dirty="0">
                <a:highlight>
                  <a:srgbClr val="FEFEFE"/>
                </a:highlight>
              </a:rPr>
              <a:t>Test, permette </a:t>
            </a:r>
            <a:r>
              <a:rPr lang="it-IT" altLang="it-IT" sz="2000" b="1" dirty="0"/>
              <a:t>di identificare e trattare eventuali lesioni precancerose.</a:t>
            </a:r>
          </a:p>
        </p:txBody>
      </p:sp>
      <p:sp>
        <p:nvSpPr>
          <p:cNvPr id="64517" name="Rectangle 9"/>
          <p:cNvSpPr>
            <a:spLocks noChangeArrowheads="1"/>
          </p:cNvSpPr>
          <p:nvPr/>
        </p:nvSpPr>
        <p:spPr bwMode="auto">
          <a:xfrm rot="-300000">
            <a:off x="1748013" y="2753526"/>
            <a:ext cx="2484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sz="2400" b="1" dirty="0">
                <a:solidFill>
                  <a:schemeClr val="bg1"/>
                </a:solidFill>
                <a:latin typeface="Berlin" charset="0"/>
              </a:rPr>
              <a:t>la vaccinazione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621" y="2330624"/>
            <a:ext cx="5063131" cy="198392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E1721B-0A44-F6CB-7DBA-CA4368C5F702}"/>
              </a:ext>
            </a:extLst>
          </p:cNvPr>
          <p:cNvSpPr txBox="1"/>
          <p:nvPr/>
        </p:nvSpPr>
        <p:spPr>
          <a:xfrm>
            <a:off x="611560" y="93861"/>
            <a:ext cx="520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L’importanza della prevenzione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47095"/>
      </p:ext>
    </p:extLst>
  </p:cSld>
  <p:clrMapOvr>
    <a:masterClrMapping/>
  </p:clrMapOvr>
  <p:transition spd="med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67544" y="4847073"/>
            <a:ext cx="85656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>
                <a:solidFill>
                  <a:srgbClr val="000000"/>
                </a:solidFill>
                <a:latin typeface="Bookman Old Style" panose="02050604050505020204" pitchFamily="18" charset="0"/>
              </a:rPr>
              <a:t>http://www.who.int/reproductivehealth/DG_Call-to-Action.pdf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25490" r="30993" b="14133"/>
          <a:stretch/>
        </p:blipFill>
        <p:spPr bwMode="auto">
          <a:xfrm>
            <a:off x="611560" y="1017260"/>
            <a:ext cx="3755541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ttangolo 3"/>
          <p:cNvSpPr/>
          <p:nvPr/>
        </p:nvSpPr>
        <p:spPr>
          <a:xfrm>
            <a:off x="4677317" y="1211795"/>
            <a:ext cx="43255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«Il tumore della cervice uterina è una delle forme di tumore maggiormente prevenibili ed efficacemente trattabili grazie alla vaccinazione, alla diagnosi precoce e alle terapie disponibili.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Ciononostante, a livello mondiale il tumore della cervice uterina rimane ancora una delle più gravi minacce per la vita delle donne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ogni due minuti una donna muore per questo tumore</a:t>
            </a:r>
            <a:r>
              <a:rPr lang="it-IT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4AC6BDF-3945-8470-9920-86595B06CEBE}"/>
              </a:ext>
            </a:extLst>
          </p:cNvPr>
          <p:cNvSpPr txBox="1"/>
          <p:nvPr/>
        </p:nvSpPr>
        <p:spPr>
          <a:xfrm>
            <a:off x="611560" y="93861"/>
            <a:ext cx="5969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WHO Call to Action, 19 maggio 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24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216F4C8A-4FA1-1DE0-09FF-D8EAFDBEAD39}"/>
              </a:ext>
            </a:extLst>
          </p:cNvPr>
          <p:cNvSpPr/>
          <p:nvPr/>
        </p:nvSpPr>
        <p:spPr>
          <a:xfrm>
            <a:off x="683568" y="3315936"/>
            <a:ext cx="7992888" cy="1364122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827584" y="843558"/>
            <a:ext cx="770485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400" b="1" dirty="0">
              <a:solidFill>
                <a:schemeClr val="accent1"/>
              </a:solidFill>
            </a:endParaRP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b="1" dirty="0">
                <a:solidFill>
                  <a:srgbClr val="82A1CC"/>
                </a:solidFill>
              </a:rPr>
              <a:t>Vaccinare</a:t>
            </a:r>
            <a:r>
              <a:rPr lang="it-IT" sz="2000" dirty="0"/>
              <a:t> per proteggersi dall’infezione da HPV e dalle malattie HPV-correlate e per ridurre la circolazione del virus.</a:t>
            </a: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b="1" dirty="0">
                <a:solidFill>
                  <a:srgbClr val="82A1CC"/>
                </a:solidFill>
              </a:rPr>
              <a:t>Screening</a:t>
            </a:r>
            <a:r>
              <a:rPr lang="it-IT" sz="2000" dirty="0"/>
              <a:t> per individuare infezioni persistenti e lesioni precancerose.</a:t>
            </a: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b="1" dirty="0">
                <a:solidFill>
                  <a:srgbClr val="82A1CC"/>
                </a:solidFill>
              </a:rPr>
              <a:t>Terapie</a:t>
            </a:r>
            <a:r>
              <a:rPr lang="it-IT" sz="2000" dirty="0"/>
              <a:t> efficaci, in tempo utile e con strumenti </a:t>
            </a:r>
            <a:r>
              <a:rPr lang="it-IT" sz="2000" dirty="0">
                <a:highlight>
                  <a:srgbClr val="FEFEFE"/>
                </a:highlight>
              </a:rPr>
              <a:t>adeguati.</a:t>
            </a: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/>
              <a:t>Tanta, tanta </a:t>
            </a:r>
            <a:r>
              <a:rPr lang="it-IT" sz="2000" b="1" dirty="0">
                <a:solidFill>
                  <a:srgbClr val="82A1CC"/>
                </a:solidFill>
              </a:rPr>
              <a:t>consapevolezza e buona </a:t>
            </a:r>
            <a:r>
              <a:rPr lang="it-IT" sz="2000" b="1" dirty="0">
                <a:solidFill>
                  <a:srgbClr val="82A1CC"/>
                </a:solidFill>
                <a:highlight>
                  <a:srgbClr val="FEFEFE"/>
                </a:highlight>
              </a:rPr>
              <a:t>informazione</a:t>
            </a:r>
            <a:r>
              <a:rPr lang="it-IT" sz="2000" dirty="0">
                <a:highlight>
                  <a:srgbClr val="FEFEFE"/>
                </a:highlight>
              </a:rPr>
              <a:t>.</a:t>
            </a:r>
            <a:endParaRPr lang="it-IT" sz="2000" b="1" dirty="0">
              <a:solidFill>
                <a:schemeClr val="tx2"/>
              </a:solidFill>
              <a:highlight>
                <a:srgbClr val="FEFEFE"/>
              </a:highlight>
            </a:endParaRPr>
          </a:p>
          <a:p>
            <a:pPr algn="just"/>
            <a:endParaRPr lang="it-IT" sz="2000" b="1" dirty="0">
              <a:solidFill>
                <a:schemeClr val="tx2"/>
              </a:solidFill>
            </a:endParaRPr>
          </a:p>
          <a:p>
            <a:pPr algn="just"/>
            <a:endParaRPr lang="it-IT" sz="2000" b="1" dirty="0">
              <a:solidFill>
                <a:schemeClr val="tx2"/>
              </a:solidFill>
            </a:endParaRPr>
          </a:p>
          <a:p>
            <a:pPr algn="ctr"/>
            <a:r>
              <a:rPr lang="it-IT" sz="2000" b="1" dirty="0">
                <a:solidFill>
                  <a:srgbClr val="44949E"/>
                </a:solidFill>
              </a:rPr>
              <a:t>Questo è il mix che secondo le istituzioni sanitarie nazionali e internazionali può condurre all’eliminazione dell’infezione da HPV e ridurre il numero di donne colpite dalle patologie oncologiche </a:t>
            </a:r>
          </a:p>
          <a:p>
            <a:pPr algn="ctr"/>
            <a:r>
              <a:rPr lang="it-IT" sz="2000" b="1" dirty="0">
                <a:solidFill>
                  <a:srgbClr val="44949E"/>
                </a:solidFill>
              </a:rPr>
              <a:t>HPV-correlate.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C0AE57-A5C0-9643-ADB7-A323A3750CCF}"/>
              </a:ext>
            </a:extLst>
          </p:cNvPr>
          <p:cNvSpPr txBox="1"/>
          <p:nvPr/>
        </p:nvSpPr>
        <p:spPr>
          <a:xfrm>
            <a:off x="611560" y="93861"/>
            <a:ext cx="3606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Cosa possiamo fare?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313104"/>
      </p:ext>
    </p:extLst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45466" y="1347614"/>
            <a:ext cx="34915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A partire dai </a:t>
            </a:r>
            <a:r>
              <a:rPr lang="it-IT" sz="2000" b="1" dirty="0">
                <a:solidFill>
                  <a:srgbClr val="82A1CC"/>
                </a:solidFill>
              </a:rPr>
              <a:t>25 anni di età</a:t>
            </a:r>
            <a:r>
              <a:rPr lang="it-IT" sz="2000" dirty="0"/>
              <a:t>, </a:t>
            </a:r>
          </a:p>
          <a:p>
            <a:pPr algn="ctr"/>
            <a:r>
              <a:rPr lang="it-IT" sz="2000" dirty="0"/>
              <a:t>il Sistema Sanitario Nazionale offre alle donne l’opportunità di una </a:t>
            </a:r>
            <a:r>
              <a:rPr lang="it-IT" sz="2000" b="1" dirty="0">
                <a:solidFill>
                  <a:srgbClr val="82A1CC"/>
                </a:solidFill>
              </a:rPr>
              <a:t>diagnosi precoce </a:t>
            </a:r>
            <a:r>
              <a:rPr lang="it-IT" sz="2000" dirty="0"/>
              <a:t>per questa patologia attraverso l’offerta dello </a:t>
            </a:r>
          </a:p>
          <a:p>
            <a:pPr algn="ctr"/>
            <a:r>
              <a:rPr lang="it-IT" sz="2000" b="1" dirty="0">
                <a:solidFill>
                  <a:srgbClr val="82A1CC"/>
                </a:solidFill>
              </a:rPr>
              <a:t>screening del tumore della cervice uterina</a:t>
            </a:r>
            <a:r>
              <a:rPr lang="it-IT" sz="2000" dirty="0"/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04" y="1563638"/>
            <a:ext cx="3831817" cy="255454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906564-7E38-6968-C31B-93C168ECA0E5}"/>
              </a:ext>
            </a:extLst>
          </p:cNvPr>
          <p:cNvSpPr txBox="1"/>
          <p:nvPr/>
        </p:nvSpPr>
        <p:spPr>
          <a:xfrm>
            <a:off x="611560" y="93861"/>
            <a:ext cx="7547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Lo screening per il tumore della cervice uterina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855366"/>
      </p:ext>
    </p:extLst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9610" y="762990"/>
            <a:ext cx="8059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/>
              <a:t>I test per lo screening del tumore del collo dell’utero sono il </a:t>
            </a:r>
            <a:r>
              <a:rPr lang="it-IT" sz="2000" b="1" dirty="0">
                <a:solidFill>
                  <a:srgbClr val="82A1CC"/>
                </a:solidFill>
              </a:rPr>
              <a:t>Pap-Test</a:t>
            </a:r>
            <a:r>
              <a:rPr lang="it-IT" sz="2000" dirty="0"/>
              <a:t> e </a:t>
            </a:r>
            <a:br>
              <a:rPr lang="it-IT" sz="2000" dirty="0"/>
            </a:br>
            <a:r>
              <a:rPr lang="it-IT" sz="2000" dirty="0"/>
              <a:t>l’</a:t>
            </a:r>
            <a:r>
              <a:rPr lang="it-IT" sz="2000" b="1" dirty="0">
                <a:solidFill>
                  <a:srgbClr val="82A1CC"/>
                </a:solidFill>
              </a:rPr>
              <a:t>HPV-DNA Test</a:t>
            </a:r>
            <a:r>
              <a:rPr lang="it-IT" sz="2000" dirty="0">
                <a:solidFill>
                  <a:srgbClr val="82A1CC"/>
                </a:solidFill>
              </a:rPr>
              <a:t> </a:t>
            </a:r>
            <a:r>
              <a:rPr lang="it-IT" sz="2000" dirty="0"/>
              <a:t>(o test per Papillomavirus). Il primo è stato finora il test maggiormente impiegato, offerto ogni 3 anni alle donne di età compresa tra i 25 e i 64 anni.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455" y="2130866"/>
            <a:ext cx="2972389" cy="197412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611559" y="2165996"/>
            <a:ext cx="5104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Poiché recenti evidenze scientifiche hanno dimostrato che </a:t>
            </a:r>
            <a:r>
              <a:rPr lang="it-IT" sz="2000" b="1" dirty="0">
                <a:solidFill>
                  <a:srgbClr val="82A1CC"/>
                </a:solidFill>
              </a:rPr>
              <a:t>sopra i 30 anni è più costo-efficace il test per il Papillomavirus (HPV-DNA Test) effettuato ogni 5 anni</a:t>
            </a:r>
            <a:r>
              <a:rPr lang="it-IT" sz="2000" dirty="0"/>
              <a:t>, tutte le </a:t>
            </a:r>
            <a:r>
              <a:rPr lang="it-IT" sz="2000" dirty="0">
                <a:highlight>
                  <a:srgbClr val="FEFEFE"/>
                </a:highlight>
              </a:rPr>
              <a:t>Regioni</a:t>
            </a:r>
            <a:r>
              <a:rPr lang="it-IT" sz="2000" dirty="0"/>
              <a:t> si stanno impegnando per adottare il modello basato sul test HPV-DNA.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C5B89F-4894-97ED-C545-531D5E5EF4F0}"/>
              </a:ext>
            </a:extLst>
          </p:cNvPr>
          <p:cNvSpPr txBox="1"/>
          <p:nvPr/>
        </p:nvSpPr>
        <p:spPr>
          <a:xfrm>
            <a:off x="611560" y="93861"/>
            <a:ext cx="7547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Lo screening per il tumore della cervice uterina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BFC4771-0DB5-032C-A62A-DA5151838ACE}"/>
              </a:ext>
            </a:extLst>
          </p:cNvPr>
          <p:cNvSpPr/>
          <p:nvPr/>
        </p:nvSpPr>
        <p:spPr>
          <a:xfrm>
            <a:off x="611560" y="4754607"/>
            <a:ext cx="8532440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800" dirty="0">
                <a:latin typeface="Bookman Old Style" panose="02050604050505020204" pitchFamily="18" charset="0"/>
              </a:rPr>
              <a:t>Gruppo di </a:t>
            </a:r>
            <a:r>
              <a:rPr lang="en-US" sz="800" dirty="0" err="1">
                <a:latin typeface="Bookman Old Style" panose="02050604050505020204" pitchFamily="18" charset="0"/>
              </a:rPr>
              <a:t>Lavoro</a:t>
            </a:r>
            <a:r>
              <a:rPr lang="en-US" sz="800" dirty="0">
                <a:latin typeface="Bookman Old Style" panose="02050604050505020204" pitchFamily="18" charset="0"/>
              </a:rPr>
              <a:t> MIDDIR. </a:t>
            </a:r>
            <a:r>
              <a:rPr lang="en-US" sz="800" i="1" dirty="0" err="1">
                <a:latin typeface="Bookman Old Style" panose="02050604050505020204" pitchFamily="18" charset="0"/>
              </a:rPr>
              <a:t>L’implementazione</a:t>
            </a:r>
            <a:r>
              <a:rPr lang="en-US" sz="800" i="1" dirty="0">
                <a:latin typeface="Bookman Old Style" panose="02050604050505020204" pitchFamily="18" charset="0"/>
              </a:rPr>
              <a:t> del DNA-HPV come test </a:t>
            </a:r>
            <a:r>
              <a:rPr lang="en-US" sz="800" i="1" dirty="0" err="1">
                <a:latin typeface="Bookman Old Style" panose="02050604050505020204" pitchFamily="18" charset="0"/>
              </a:rPr>
              <a:t>primario</a:t>
            </a:r>
            <a:r>
              <a:rPr lang="en-US" sz="800" i="1" dirty="0">
                <a:latin typeface="Bookman Old Style" panose="02050604050505020204" pitchFamily="18" charset="0"/>
              </a:rPr>
              <a:t> </a:t>
            </a:r>
            <a:r>
              <a:rPr lang="en-US" sz="800" i="1" dirty="0" err="1">
                <a:latin typeface="Bookman Old Style" panose="02050604050505020204" pitchFamily="18" charset="0"/>
              </a:rPr>
              <a:t>nei</a:t>
            </a:r>
            <a:r>
              <a:rPr lang="en-US" sz="800" i="1" dirty="0">
                <a:latin typeface="Bookman Old Style" panose="02050604050505020204" pitchFamily="18" charset="0"/>
              </a:rPr>
              <a:t> </a:t>
            </a:r>
            <a:r>
              <a:rPr lang="en-US" sz="800" i="1" dirty="0" err="1">
                <a:latin typeface="Bookman Old Style" panose="02050604050505020204" pitchFamily="18" charset="0"/>
              </a:rPr>
              <a:t>programmi</a:t>
            </a:r>
            <a:r>
              <a:rPr lang="en-US" sz="800" i="1" dirty="0">
                <a:latin typeface="Bookman Old Style" panose="02050604050505020204" pitchFamily="18" charset="0"/>
              </a:rPr>
              <a:t> </a:t>
            </a:r>
            <a:r>
              <a:rPr lang="en-US" sz="800" i="1" dirty="0" err="1">
                <a:latin typeface="Bookman Old Style" panose="02050604050505020204" pitchFamily="18" charset="0"/>
              </a:rPr>
              <a:t>italiani</a:t>
            </a:r>
            <a:r>
              <a:rPr lang="en-US" sz="800" i="1" dirty="0">
                <a:latin typeface="Bookman Old Style" panose="02050604050505020204" pitchFamily="18" charset="0"/>
              </a:rPr>
              <a:t> di screening del </a:t>
            </a:r>
            <a:r>
              <a:rPr lang="en-US" sz="800" i="1" dirty="0" err="1">
                <a:latin typeface="Bookman Old Style" panose="02050604050505020204" pitchFamily="18" charset="0"/>
              </a:rPr>
              <a:t>cervicocarcinoma</a:t>
            </a:r>
            <a:r>
              <a:rPr lang="en-US" sz="800" dirty="0">
                <a:latin typeface="Bookman Old Style" panose="02050604050505020204" pitchFamily="18" charset="0"/>
              </a:rPr>
              <a:t>. 2016.</a:t>
            </a:r>
          </a:p>
          <a:p>
            <a:r>
              <a:rPr lang="en-US" sz="800" dirty="0" err="1">
                <a:latin typeface="Bookman Old Style" panose="02050604050505020204" pitchFamily="18" charset="0"/>
              </a:rPr>
              <a:t>Ronco</a:t>
            </a:r>
            <a:r>
              <a:rPr lang="en-US" sz="800" dirty="0">
                <a:latin typeface="Bookman Old Style" panose="02050604050505020204" pitchFamily="18" charset="0"/>
              </a:rPr>
              <a:t> G </a:t>
            </a:r>
            <a:r>
              <a:rPr lang="en-US" sz="800" i="1" dirty="0"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latin typeface="Bookman Old Style" panose="02050604050505020204" pitchFamily="18" charset="0"/>
              </a:rPr>
              <a:t>Health technology assessment report: HPV DNA based primary screening for cervical cancer precursors</a:t>
            </a:r>
            <a:r>
              <a:rPr lang="en-US" sz="800" dirty="0">
                <a:latin typeface="Bookman Old Style" panose="02050604050505020204" pitchFamily="18" charset="0"/>
              </a:rPr>
              <a:t>. Epidemiol Prev. 2012;36:e1-72.</a:t>
            </a:r>
            <a:endParaRPr lang="it-IT" sz="800" i="1" dirty="0"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83191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89577" y="791646"/>
            <a:ext cx="8298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L’</a:t>
            </a:r>
            <a:r>
              <a:rPr lang="it-IT" b="1" dirty="0">
                <a:solidFill>
                  <a:srgbClr val="82A1CC"/>
                </a:solidFill>
              </a:rPr>
              <a:t>HPV-DNA Test </a:t>
            </a:r>
            <a:r>
              <a:rPr lang="it-IT" dirty="0"/>
              <a:t>si basa sulla ricerca dell’infezione dell’HPV ad alto rischio. L’esame deve essere effettuato </a:t>
            </a:r>
            <a:r>
              <a:rPr lang="it-IT" b="1" dirty="0">
                <a:solidFill>
                  <a:srgbClr val="82A1CC"/>
                </a:solidFill>
              </a:rPr>
              <a:t>non prima dei 30 anni </a:t>
            </a:r>
            <a:r>
              <a:rPr lang="it-IT" dirty="0"/>
              <a:t>ed essere ripetuto con </a:t>
            </a:r>
            <a:r>
              <a:rPr lang="it-IT" b="1" dirty="0">
                <a:solidFill>
                  <a:srgbClr val="82A1CC"/>
                </a:solidFill>
              </a:rPr>
              <a:t>intervalli non inferiori ai 5 anni </a:t>
            </a:r>
            <a:r>
              <a:rPr lang="it-IT" dirty="0"/>
              <a:t>in caso di negatività. Se l’HPV-DNA Test risulta </a:t>
            </a:r>
            <a:r>
              <a:rPr lang="it-IT" b="1" dirty="0">
                <a:solidFill>
                  <a:srgbClr val="82A1CC"/>
                </a:solidFill>
              </a:rPr>
              <a:t>positivo, la donna dovrà sottoporsi al Pap-Test</a:t>
            </a:r>
            <a:r>
              <a:rPr lang="it-IT" dirty="0"/>
              <a:t>, che quindi diventa un esame di completamento, perché seleziona le donne che hanno modificazioni cellulari in corso e devono pertanto sottoporsi a </a:t>
            </a:r>
            <a:r>
              <a:rPr lang="it-IT" b="1" dirty="0">
                <a:solidFill>
                  <a:srgbClr val="82A1CC"/>
                </a:solidFill>
              </a:rPr>
              <a:t>colposcopia</a:t>
            </a:r>
            <a:r>
              <a:rPr lang="it-IT" dirty="0"/>
              <a:t>. Se invece la citologia non presenta alterazioni importanti, la donna può ripetere il test HPV dopo un anno.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591726" y="2963967"/>
            <a:ext cx="4159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82A1CC"/>
                </a:solidFill>
              </a:rPr>
              <a:t>Dai 25 a 30 anni l’esame di riferimento rimane il Pap-Test da eseguirsi ogni 3 anni</a:t>
            </a:r>
            <a:r>
              <a:rPr lang="it-IT" dirty="0"/>
              <a:t>.</a:t>
            </a:r>
            <a:r>
              <a:rPr lang="it-IT" b="1" dirty="0"/>
              <a:t> </a:t>
            </a:r>
            <a:r>
              <a:rPr lang="it-IT" dirty="0"/>
              <a:t>Questa scelta è dovuta al fatto che in giovane età la probabilità di avere un’infezione da HPV è molto alta senza che questa assuma un’importanza clinica.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83E8EC-1CDF-2673-B7C4-13DC8A4CADCF}"/>
              </a:ext>
            </a:extLst>
          </p:cNvPr>
          <p:cNvSpPr txBox="1"/>
          <p:nvPr/>
        </p:nvSpPr>
        <p:spPr>
          <a:xfrm>
            <a:off x="611560" y="93861"/>
            <a:ext cx="7547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Lo screening per il tumore della cervice uterina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7E36D9C-EA32-0A59-4E71-0E62EE9F8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55689"/>
            <a:ext cx="3511097" cy="19749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60895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590CAC-A179-092D-5D2C-4A70C1ACAF4D}"/>
              </a:ext>
            </a:extLst>
          </p:cNvPr>
          <p:cNvSpPr txBox="1"/>
          <p:nvPr/>
        </p:nvSpPr>
        <p:spPr>
          <a:xfrm>
            <a:off x="611560" y="104314"/>
            <a:ext cx="6270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Calendario vaccinale PNPV 2023-2025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BDB85B6-4D39-AD96-A9DC-F71B453E6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4" y="987574"/>
            <a:ext cx="8305875" cy="360040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74E06BC-8078-597F-7A46-1675AC0C745A}"/>
              </a:ext>
            </a:extLst>
          </p:cNvPr>
          <p:cNvSpPr/>
          <p:nvPr/>
        </p:nvSpPr>
        <p:spPr>
          <a:xfrm>
            <a:off x="660173" y="3579862"/>
            <a:ext cx="8406127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8507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683568" y="1347614"/>
            <a:ext cx="80648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opportuna la vaccinazione </a:t>
            </a:r>
            <a:r>
              <a:rPr lang="it-IT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</a:t>
            </a:r>
            <a:r>
              <a:rPr lang="it-IT" sz="2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it-IT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almeno </a:t>
            </a:r>
            <a:r>
              <a:rPr lang="it-IT" sz="2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fino ai 26 anni </a:t>
            </a:r>
            <a:r>
              <a:rPr lang="it-IT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età, </a:t>
            </a:r>
            <a:r>
              <a:rPr lang="it-IT" sz="2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anche utilizzando l’occasione opportuna della chiamata al primo screening </a:t>
            </a:r>
            <a:r>
              <a:rPr lang="it-IT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2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Pap-Test</a:t>
            </a:r>
            <a:r>
              <a:rPr lang="it-IT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per la prevenzione dei tumori del collo dell’utero.</a:t>
            </a:r>
          </a:p>
          <a:p>
            <a:endParaRPr lang="it-IT" sz="2400" dirty="0">
              <a:solidFill>
                <a:schemeClr val="bg2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donne oltre i 26 anni possono usufruire  di un prezzo agevolato a seconda delle Regioni di riferimento.</a:t>
            </a:r>
          </a:p>
          <a:p>
            <a:endParaRPr lang="it-IT" sz="2400" dirty="0">
              <a:solidFill>
                <a:schemeClr val="bg2">
                  <a:lumMod val="90000"/>
                  <a:lumOff val="1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D1652A-2B56-E2A3-D87C-9EA496BD77CD}"/>
              </a:ext>
            </a:extLst>
          </p:cNvPr>
          <p:cNvSpPr txBox="1"/>
          <p:nvPr/>
        </p:nvSpPr>
        <p:spPr>
          <a:xfrm>
            <a:off x="611560" y="104314"/>
            <a:ext cx="4353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vaccinazione anti-HPV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620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7006A8F-C721-08C2-0E91-8F06798DD9D8}"/>
              </a:ext>
            </a:extLst>
          </p:cNvPr>
          <p:cNvSpPr/>
          <p:nvPr/>
        </p:nvSpPr>
        <p:spPr>
          <a:xfrm>
            <a:off x="525159" y="3151589"/>
            <a:ext cx="8280921" cy="1152128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79418" y="766177"/>
            <a:ext cx="8233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vaccinazione anti-HPV è attualmente offerta gratuitamente in tutte le Regioni alle ragazze e ai ragazzi dal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dodicesimo anno di vita 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(11 anni compiuti), alle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ragazze fino ai 26 anni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ragazzi fino ai 18 anni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alle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donne con lesioni di grado CIN2+ o superiori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soggetti a rischio 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HIV positivi 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MSM</a:t>
            </a:r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(uomini che fanno sesso con altri uomini).</a:t>
            </a:r>
          </a:p>
          <a:p>
            <a:r>
              <a:rPr lang="it-IT" sz="2000" dirty="0">
                <a:solidFill>
                  <a:schemeClr val="bg2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inoltre prevista la possibilità di recupero gratuito fino a età diverse, in base alle scelte regionali.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1713" y="3219822"/>
            <a:ext cx="7980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Soprattutto nelle donne adulte, sono sempre maggiori le evidenze in letteratura che dimostrano l’efficacia e la sicurezza della vaccinazione per tutta l’età fertile.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C2529C-8A3C-E771-0048-E0C888293AA1}"/>
              </a:ext>
            </a:extLst>
          </p:cNvPr>
          <p:cNvSpPr txBox="1"/>
          <p:nvPr/>
        </p:nvSpPr>
        <p:spPr>
          <a:xfrm>
            <a:off x="611560" y="104314"/>
            <a:ext cx="4353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vaccinazione anti-HPV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917DF45-C97D-9BA4-8D4E-FD7AFFA034F7}"/>
              </a:ext>
            </a:extLst>
          </p:cNvPr>
          <p:cNvSpPr/>
          <p:nvPr/>
        </p:nvSpPr>
        <p:spPr>
          <a:xfrm>
            <a:off x="611560" y="4383579"/>
            <a:ext cx="8532440" cy="684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  <a:latin typeface="Bookman Old Style" panose="02050604050505020204" pitchFamily="18" charset="0"/>
              </a:rPr>
              <a:t>PNPV 2023-2025.</a:t>
            </a:r>
          </a:p>
          <a:p>
            <a:r>
              <a:rPr lang="en-US" sz="800" dirty="0">
                <a:solidFill>
                  <a:prstClr val="black"/>
                </a:solidFill>
                <a:latin typeface="Bookman Old Style" panose="02050604050505020204" pitchFamily="18" charset="0"/>
              </a:rPr>
              <a:t>Kinner SR </a:t>
            </a:r>
            <a:r>
              <a:rPr lang="en-US" sz="8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solidFill>
                  <a:prstClr val="black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VIVIANE Study Group. Efficacy, safety, and immunogenicity of the human papillomavirus 16/18 AS04-adjuvanted vaccine in women older than 25 years: 4-year interim follow-up of the phase 3, double-blind, </a:t>
            </a:r>
            <a:r>
              <a:rPr lang="en-US" sz="800" i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randomised</a:t>
            </a:r>
            <a:r>
              <a:rPr lang="en-US" sz="8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 controlled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VIVIANE study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Clinical Trial Lancet. 2014;384(9961):2213-27.</a:t>
            </a:r>
          </a:p>
          <a:p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Mariani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L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Prevention of HPV cancer related through HPV-9: state of the art, potential benefits and open issues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Igiene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e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Sanità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Pubblica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2015;71(6):629-50.</a:t>
            </a:r>
          </a:p>
          <a:p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Poppe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WA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Why consider human papillomavirus vaccination in older women?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Gynecol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Obstet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Invest. 2010;70(4):237-43</a:t>
            </a:r>
            <a:r>
              <a:rPr lang="en-US" sz="800" dirty="0">
                <a:solidFill>
                  <a:srgbClr val="FF0000"/>
                </a:solidFill>
                <a:latin typeface="Bookman Old Style" panose="02050604050505020204" pitchFamily="18" charset="0"/>
              </a:rPr>
              <a:t>.</a:t>
            </a:r>
            <a:endParaRPr lang="it-IT" sz="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64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7721" y="685475"/>
            <a:ext cx="8129360" cy="4064937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latin typeface="+mj-lt"/>
                <a:ea typeface="Arial"/>
                <a:cs typeface="Arial"/>
              </a:rPr>
              <a:t>Il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  <a:sym typeface="Arial"/>
              </a:rPr>
              <a:t>virus del Papilloma umano </a:t>
            </a:r>
            <a:r>
              <a:rPr lang="it-IT" sz="1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(HPV) è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  <a:sym typeface="Arial"/>
              </a:rPr>
              <a:t>molto diffuso </a:t>
            </a:r>
            <a:r>
              <a:rPr lang="it-IT" sz="1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e appartiene a una famiglia che comprende diversi tipi di virus. Ne sono stati finora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  <a:sym typeface="Arial"/>
              </a:rPr>
              <a:t>identificati più di 120</a:t>
            </a:r>
            <a:r>
              <a:rPr lang="it-IT" sz="1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, di cui circa 80 possono infettare la donna e l’uomo. 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Si stima che l’80% delle donne (il 50% della popolazione sessualmente attiva) contragga uno o più tipi di HPV nel corso della vita.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La maggior parte dei virus HPV causa 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  <a:sym typeface="Arial"/>
              </a:rPr>
              <a:t>infezioni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 transitorie e asintomatiche. </a:t>
            </a:r>
            <a:r>
              <a:rPr lang="it-IT" sz="1400" dirty="0">
                <a:latin typeface="+mj-lt"/>
                <a:ea typeface="Arial"/>
                <a:cs typeface="Arial"/>
              </a:rPr>
              <a:t>Tuttavia, </a:t>
            </a:r>
            <a:r>
              <a:rPr lang="it-IT" sz="14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se</a:t>
            </a:r>
            <a:r>
              <a:rPr lang="it-IT" sz="1400" dirty="0">
                <a:latin typeface="+mj-lt"/>
                <a:ea typeface="Arial"/>
                <a:cs typeface="Arial"/>
              </a:rPr>
              <a:t> l’infezione persiste, può manifestarsi con una varietà di lesioni della cute e delle mucose, a seconda del tipo di HPV con cui si è venuti a contatto.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latin typeface="+mj-lt"/>
                <a:ea typeface="Arial"/>
                <a:cs typeface="Arial"/>
              </a:rPr>
              <a:t>Tra le lesioni benigne più comuni vi sono le verruche cutanee, che possono interessare mani, piedi o viso e i condilomi, o papillomi, che interessano le mucose genitali e orali.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latin typeface="+mj-lt"/>
                <a:ea typeface="Arial"/>
                <a:cs typeface="Arial"/>
              </a:rPr>
              <a:t>L’infezione genitale da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HPV si trasmette essenzialmente mediante i rapporti sessuali </a:t>
            </a:r>
            <a:r>
              <a:rPr lang="it-IT" sz="1400" dirty="0">
                <a:latin typeface="+mj-lt"/>
                <a:ea typeface="Arial"/>
                <a:cs typeface="Arial"/>
              </a:rPr>
              <a:t>(indipendentemente dalla penetrazione), ma anche per trasmissione verticale (da madre a bambino durante il parto).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Alcuni tipi di HPV sono definiti a elevato rischio oncogeno</a:t>
            </a:r>
            <a:r>
              <a:rPr lang="it-IT" sz="1400" dirty="0">
                <a:latin typeface="+mj-lt"/>
                <a:ea typeface="Arial"/>
                <a:cs typeface="Arial"/>
              </a:rPr>
              <a:t>: l’Agenzia Internazionale per la Ricerca sul Cancro (IARC) ha confermato l’evidenza oncogena per 12 tipi di HPV. </a:t>
            </a:r>
          </a:p>
          <a:p>
            <a:pPr algn="just">
              <a:lnSpc>
                <a:spcPct val="105000"/>
              </a:lnSpc>
              <a:spcBef>
                <a:spcPts val="0"/>
              </a:spcBef>
              <a:spcAft>
                <a:spcPts val="45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latin typeface="+mj-lt"/>
                <a:ea typeface="Arial"/>
                <a:cs typeface="Arial"/>
              </a:rPr>
              <a:t>Il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tumore più </a:t>
            </a:r>
            <a:r>
              <a:rPr lang="it-IT" sz="1400" dirty="0">
                <a:latin typeface="+mj-lt"/>
                <a:ea typeface="Arial"/>
                <a:cs typeface="Arial"/>
              </a:rPr>
              <a:t>comunemente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associato all’HPV </a:t>
            </a:r>
            <a:r>
              <a:rPr lang="it-IT" sz="1400" dirty="0">
                <a:latin typeface="+mj-lt"/>
                <a:ea typeface="Arial"/>
                <a:cs typeface="Arial"/>
              </a:rPr>
              <a:t>è il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carcinoma del collo dell’utero</a:t>
            </a:r>
            <a:r>
              <a:rPr lang="it-IT" sz="1400" dirty="0">
                <a:latin typeface="+mj-lt"/>
                <a:ea typeface="Arial"/>
                <a:cs typeface="Arial"/>
              </a:rPr>
              <a:t>, il primo cancro a essere riconosciuto dall’Organizzazione Mondiale della Sanità (OMS) come </a:t>
            </a:r>
            <a:r>
              <a:rPr lang="it-IT" sz="1400" b="1" dirty="0">
                <a:solidFill>
                  <a:srgbClr val="82A1CC"/>
                </a:solidFill>
                <a:latin typeface="+mj-lt"/>
                <a:ea typeface="Arial"/>
                <a:cs typeface="Arial"/>
              </a:rPr>
              <a:t>totalmente riconducibile a </a:t>
            </a:r>
            <a:r>
              <a:rPr lang="it-IT" sz="1400" b="1" dirty="0">
                <a:solidFill>
                  <a:srgbClr val="82A1CC"/>
                </a:solidFill>
                <a:latin typeface="+mj-lt"/>
                <a:cs typeface="Arial"/>
              </a:rPr>
              <a:t>un’infezione virale</a:t>
            </a:r>
            <a:r>
              <a:rPr lang="it-IT" sz="1400" dirty="0">
                <a:latin typeface="+mj-lt"/>
                <a:ea typeface="Arial"/>
                <a:cs typeface="Arial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</a:pPr>
            <a:endParaRPr lang="it-IT" sz="1800" dirty="0"/>
          </a:p>
        </p:txBody>
      </p:sp>
      <p:sp>
        <p:nvSpPr>
          <p:cNvPr id="4" name="Rettangolo 3"/>
          <p:cNvSpPr/>
          <p:nvPr/>
        </p:nvSpPr>
        <p:spPr>
          <a:xfrm>
            <a:off x="507320" y="4908160"/>
            <a:ext cx="8129360" cy="2077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900" dirty="0">
                <a:latin typeface="Bookman Old Style" panose="02050604050505020204" pitchFamily="18" charset="0"/>
              </a:rPr>
              <a:t>Bouvard V</a:t>
            </a:r>
            <a:r>
              <a:rPr lang="en-US" sz="900" i="1" dirty="0">
                <a:latin typeface="Bookman Old Style" panose="02050604050505020204" pitchFamily="18" charset="0"/>
              </a:rPr>
              <a:t> et al. A review of human carcinogens. Part B: biological agents</a:t>
            </a:r>
            <a:r>
              <a:rPr lang="en-US" sz="900" dirty="0">
                <a:latin typeface="Bookman Old Style" panose="02050604050505020204" pitchFamily="18" charset="0"/>
              </a:rPr>
              <a:t>. Lancet Oncol. 2009 Apr;10(4):321-2</a:t>
            </a:r>
            <a:r>
              <a:rPr lang="en-US" sz="900" i="1" dirty="0">
                <a:latin typeface="Bookman Old Style" panose="02050604050505020204" pitchFamily="18" charset="0"/>
              </a:rPr>
              <a:t>.  </a:t>
            </a:r>
            <a:endParaRPr lang="it-IT" sz="900" i="1" dirty="0">
              <a:latin typeface="Bookman Old Style" panose="020506040505050202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67028" y="75714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2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Che cos’è l’HPV</a:t>
            </a:r>
            <a:endParaRPr lang="it-IT" sz="2800" b="1" dirty="0">
              <a:solidFill>
                <a:srgbClr val="44949E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809957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441505" y="968411"/>
            <a:ext cx="5904656" cy="3845170"/>
            <a:chOff x="2555776" y="507551"/>
            <a:chExt cx="6405831" cy="4619065"/>
          </a:xfrm>
        </p:grpSpPr>
        <p:graphicFrame>
          <p:nvGraphicFramePr>
            <p:cNvPr id="6" name="Diagramma 5"/>
            <p:cNvGraphicFramePr/>
            <p:nvPr>
              <p:extLst>
                <p:ext uri="{D42A27DB-BD31-4B8C-83A1-F6EECF244321}">
                  <p14:modId xmlns:p14="http://schemas.microsoft.com/office/powerpoint/2010/main" val="404695214"/>
                </p:ext>
              </p:extLst>
            </p:nvPr>
          </p:nvGraphicFramePr>
          <p:xfrm>
            <a:off x="2555776" y="507551"/>
            <a:ext cx="6405831" cy="461906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CasellaDiTesto 6"/>
            <p:cNvSpPr txBox="1"/>
            <p:nvPr/>
          </p:nvSpPr>
          <p:spPr>
            <a:xfrm>
              <a:off x="4858302" y="2382501"/>
              <a:ext cx="1831008" cy="9982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b="1" dirty="0">
                  <a:solidFill>
                    <a:srgbClr val="44949E"/>
                  </a:solidFill>
                  <a:latin typeface="Calibri"/>
                  <a:cs typeface="Arial"/>
                </a:rPr>
                <a:t>Protetta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2400" b="1" dirty="0">
                  <a:solidFill>
                    <a:srgbClr val="44949E"/>
                  </a:solidFill>
                  <a:latin typeface="Calibri"/>
                  <a:cs typeface="Arial"/>
                </a:rPr>
                <a:t>per la vita!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5069516" y="827087"/>
              <a:ext cx="1412040" cy="659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Donne </a:t>
              </a:r>
            </a:p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18-24 anni</a:t>
              </a: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2358597" y="2221077"/>
            <a:ext cx="1368152" cy="8233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Ragazze</a:t>
            </a:r>
          </a:p>
          <a:p>
            <a:pPr algn="ctr">
              <a:spcBef>
                <a:spcPts val="600"/>
              </a:spcBef>
            </a:pPr>
            <a:r>
              <a: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12-18 anni</a:t>
            </a:r>
          </a:p>
          <a:p>
            <a:pPr algn="ctr"/>
            <a:endParaRPr lang="it-IT" sz="1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43039D-60DD-F5BB-1B36-7732530B7519}"/>
              </a:ext>
            </a:extLst>
          </p:cNvPr>
          <p:cNvSpPr txBox="1"/>
          <p:nvPr/>
        </p:nvSpPr>
        <p:spPr>
          <a:xfrm>
            <a:off x="611560" y="104314"/>
            <a:ext cx="719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L’importanza della vaccinazione nella donna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630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1560" y="1063645"/>
            <a:ext cx="8352928" cy="3323987"/>
          </a:xfrm>
          <a:prstGeom prst="rect">
            <a:avLst/>
          </a:prstGeom>
          <a:ln w="28575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Promozione della vaccinazione nelle donne in età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fertile, perimenopausa e post-menopausa</a:t>
            </a:r>
            <a:r>
              <a:rPr lang="it-IT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adeguate campagne di comunicazione, includendola tra le azioni previste per la salute delle donne e monitorandola con specifici obiettivi e indicatori nei futuri Piani Sanitari Regionali.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endParaRPr lang="it-IT" sz="5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Anamnesi prevaccinale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come da Guida alle controindicazioni, e tempestiva segnalazione degli eventuali eventi avversi.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endParaRPr kumimoji="0" lang="it-IT" sz="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tabLst/>
              <a:defRPr/>
            </a:pP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Corretta registrazione nell’anagrafe vaccinale </a:t>
            </a:r>
            <a: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delle vaccinazioni somministrate, per monitorare la performance dei programmi vaccinali</a:t>
            </a:r>
            <a:r>
              <a:rPr lang="it-IT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it-IT" sz="2000" b="0" i="0" u="none" strike="sng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60" y="4912668"/>
            <a:ext cx="63057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Circolare Ministero della Salute. </a:t>
            </a:r>
            <a:r>
              <a:rPr lang="it-IT" sz="900" i="1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Vaccinazioni raccomandate per le donne in età fertile e in gravidanza</a:t>
            </a:r>
            <a:r>
              <a:rPr lang="it-IT" sz="900" kern="0" dirty="0">
                <a:solidFill>
                  <a:prstClr val="black"/>
                </a:solidFill>
                <a:latin typeface="Bookman Old Style" panose="02050604050505020204" pitchFamily="18" charset="0"/>
              </a:rPr>
              <a:t>, 2018.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341F52-265F-4C97-1ABD-E318D4FAD2E4}"/>
              </a:ext>
            </a:extLst>
          </p:cNvPr>
          <p:cNvSpPr txBox="1"/>
          <p:nvPr/>
        </p:nvSpPr>
        <p:spPr>
          <a:xfrm>
            <a:off x="611560" y="104314"/>
            <a:ext cx="706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Azioni per realizzare la campagna vaccinale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926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1347614"/>
            <a:ext cx="7848873" cy="2410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6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«La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pregressa diagnosi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e/o il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trattamento di una lesione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HPV-correlata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non rappresenta una controindicazione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 vaccinazione […]».</a:t>
            </a:r>
          </a:p>
          <a:p>
            <a:pPr algn="just">
              <a:lnSpc>
                <a:spcPts val="2600"/>
              </a:lnSpc>
              <a:buClr>
                <a:srgbClr val="F9B30D"/>
              </a:buClr>
              <a:buSzPct val="80000"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ts val="2600"/>
              </a:lnSpc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«Vaccinarsi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aiuta a guarire/risolvere l’infezione in atto ma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protegge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come in tutte le altre donne –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da nuove infezioni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parte di ceppi virali inclusi nel vaccino, o </a:t>
            </a:r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può ridurre il rischio di recidiva 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(6-7% dei casi trattati)».</a:t>
            </a:r>
          </a:p>
        </p:txBody>
      </p:sp>
      <p:sp>
        <p:nvSpPr>
          <p:cNvPr id="5" name="Rettangolo 4"/>
          <p:cNvSpPr/>
          <p:nvPr/>
        </p:nvSpPr>
        <p:spPr>
          <a:xfrm>
            <a:off x="611560" y="466985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spc="-40" dirty="0">
                <a:solidFill>
                  <a:schemeClr val="bg2"/>
                </a:solidFill>
                <a:latin typeface="Bookman Old Style" panose="02050604050505020204" pitchFamily="18" charset="0"/>
              </a:rPr>
              <a:t>Stigliano CM </a:t>
            </a:r>
            <a:r>
              <a:rPr lang="it-IT" sz="900" i="1" spc="-40" dirty="0">
                <a:solidFill>
                  <a:schemeClr val="bg2"/>
                </a:solidFill>
                <a:latin typeface="Bookman Old Style" panose="02050604050505020204" pitchFamily="18" charset="0"/>
              </a:rPr>
              <a:t>et al. HPV: evidenze e nuove prospettive</a:t>
            </a:r>
            <a:r>
              <a:rPr lang="it-IT" sz="900" spc="-40" dirty="0">
                <a:solidFill>
                  <a:schemeClr val="bg2"/>
                </a:solidFill>
                <a:latin typeface="Bookman Old Style" panose="02050604050505020204" pitchFamily="18" charset="0"/>
              </a:rPr>
              <a:t>, numero speciale monografico della Rivista AOGOI di Ostetricia e Ginecologia Pratica. (</a:t>
            </a:r>
            <a:r>
              <a:rPr lang="it-IT" sz="900" spc="-40" dirty="0">
                <a:solidFill>
                  <a:schemeClr val="bg2"/>
                </a:solidFill>
                <a:latin typeface="Bookman Old Style" panose="0205060405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http://www.aogoi.it/notiziario/hpv-evidenze-e-nuove-prospettive-numero-speciale-monografico-della-rivista-aogoi-di-ostetricia-e-ginecologia-pratica/</a:t>
            </a:r>
            <a:r>
              <a:rPr lang="it-IT" sz="900" spc="-40" dirty="0">
                <a:solidFill>
                  <a:schemeClr val="bg2"/>
                </a:solidFill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313B75-54F2-A101-E70A-1475580908FA}"/>
              </a:ext>
            </a:extLst>
          </p:cNvPr>
          <p:cNvSpPr txBox="1"/>
          <p:nvPr/>
        </p:nvSpPr>
        <p:spPr>
          <a:xfrm>
            <a:off x="611560" y="104314"/>
            <a:ext cx="793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vaccinazione anti-HPV nelle donne già trattate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864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EF018A-A207-1608-32D9-5492B5D5B53F}"/>
              </a:ext>
            </a:extLst>
          </p:cNvPr>
          <p:cNvSpPr txBox="1"/>
          <p:nvPr/>
        </p:nvSpPr>
        <p:spPr>
          <a:xfrm>
            <a:off x="768474" y="1347614"/>
            <a:ext cx="7622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recidive delle lesioni CIN 2+ sono un’evenienza di cui tenere conto nel follow-up</a:t>
            </a:r>
            <a:r>
              <a:rPr lang="it-IT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post-trattamento, in particolare in presenza di margini coinvolti e di tipi HPV ad alto rischio. Recenti evidenze in letteratura supportano un </a:t>
            </a:r>
            <a:r>
              <a:rPr lang="it-IT" sz="2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ruolo adiuvante dei vaccini anti-HPV nella prevenzione delle recidive in donne già trattate per lesioni HPV-correlate</a:t>
            </a:r>
            <a:r>
              <a:rPr lang="it-IT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4E2FBC-E3EF-2FF1-5072-374CE95F3D60}"/>
              </a:ext>
            </a:extLst>
          </p:cNvPr>
          <p:cNvSpPr txBox="1"/>
          <p:nvPr/>
        </p:nvSpPr>
        <p:spPr>
          <a:xfrm>
            <a:off x="611560" y="104314"/>
            <a:ext cx="7936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vaccinazione anti-HPV nelle donne già trattate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B8307C4-9216-5CAC-F097-14BE58754CBD}"/>
              </a:ext>
            </a:extLst>
          </p:cNvPr>
          <p:cNvSpPr/>
          <p:nvPr/>
        </p:nvSpPr>
        <p:spPr>
          <a:xfrm>
            <a:off x="611560" y="4516203"/>
            <a:ext cx="835750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Ghelardi</a:t>
            </a:r>
            <a:r>
              <a:rPr lang="en-US" sz="800" dirty="0">
                <a:solidFill>
                  <a:prstClr val="black"/>
                </a:solidFill>
                <a:latin typeface="Bookman Old Style" panose="02050604050505020204" pitchFamily="18" charset="0"/>
              </a:rPr>
              <a:t> A </a:t>
            </a:r>
            <a:r>
              <a:rPr lang="en-US" sz="8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solidFill>
                  <a:prstClr val="black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solidFill>
                  <a:prstClr val="black"/>
                </a:solidFill>
                <a:latin typeface="Bookman Old Style" panose="02050604050505020204" pitchFamily="18" charset="0"/>
              </a:rPr>
              <a:t>SPERANZA project: HPV vaccination after treatment for CIN2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Gynecol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Oncol. 2018;151(2):229-34. </a:t>
            </a:r>
          </a:p>
          <a:p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Kang WD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Is vaccination with quadrivalent HPV vaccine after loop electrosurgical excision procedure effective in preventing recurrence in patients with high-grade cervical intraepithelial neoplasia (CIN2-3)?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Gynecol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Oncol. 2013;130(2):264-8.</a:t>
            </a:r>
          </a:p>
          <a:p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Pieralli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A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solidFill>
                  <a:schemeClr val="bg2"/>
                </a:solidFill>
                <a:latin typeface="Bookman Old Style" panose="02050604050505020204" pitchFamily="18" charset="0"/>
              </a:rPr>
              <a:t>Indication of prophylactic vaccines as a tool for secondary prevention in HPV-linked disease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. Arch </a:t>
            </a:r>
            <a:r>
              <a:rPr lang="en-US" sz="800" dirty="0" err="1">
                <a:solidFill>
                  <a:schemeClr val="bg2"/>
                </a:solidFill>
                <a:latin typeface="Bookman Old Style" panose="02050604050505020204" pitchFamily="18" charset="0"/>
              </a:rPr>
              <a:t>Gynecol</a:t>
            </a:r>
            <a:r>
              <a:rPr lang="en-US" sz="800" dirty="0">
                <a:solidFill>
                  <a:schemeClr val="bg2"/>
                </a:solidFill>
                <a:latin typeface="Bookman Old Style" panose="02050604050505020204" pitchFamily="18" charset="0"/>
              </a:rPr>
              <a:t> Obstet. 2018;298(6):1205-10.</a:t>
            </a:r>
            <a:endParaRPr lang="it-IT" sz="800" i="1" dirty="0">
              <a:solidFill>
                <a:schemeClr val="bg2"/>
              </a:solidFill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917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611560" y="810923"/>
            <a:ext cx="8050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16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promozione della salute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rientra nella pratica quotidiana del medico per </a:t>
            </a:r>
            <a:r>
              <a:rPr lang="it-IT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informare e e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ducare alla prevenzione delle patologie HPV-correlate e delle altre malattie sessualmente trasmissibili (MST).</a:t>
            </a:r>
          </a:p>
          <a:p>
            <a:pPr>
              <a:defRPr/>
            </a:pP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Può essere utile individuare </a:t>
            </a:r>
            <a:r>
              <a:rPr lang="it-IT" sz="16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punti di contatto tra colleghi 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(nodi della rete), ovvero </a:t>
            </a:r>
            <a:r>
              <a:rPr lang="it-IT" sz="1600" b="1" dirty="0">
                <a:solidFill>
                  <a:srgbClr val="82A1CC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momenti specifici in cui comunicare alle pazienti </a:t>
            </a:r>
            <a:r>
              <a:rPr lang="it-IT" sz="16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l’opportunità della vaccinazione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riangolo rettangolo 7"/>
          <p:cNvSpPr/>
          <p:nvPr/>
        </p:nvSpPr>
        <p:spPr>
          <a:xfrm flipV="1">
            <a:off x="2799313" y="3612669"/>
            <a:ext cx="2329481" cy="351494"/>
          </a:xfrm>
          <a:prstGeom prst="rtTriangl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riangolo rettangolo 8"/>
          <p:cNvSpPr/>
          <p:nvPr/>
        </p:nvSpPr>
        <p:spPr>
          <a:xfrm flipV="1">
            <a:off x="3919651" y="3986939"/>
            <a:ext cx="1192052" cy="351494"/>
          </a:xfrm>
          <a:prstGeom prst="rtTriangl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73054"/>
              </p:ext>
            </p:extLst>
          </p:nvPr>
        </p:nvGraphicFramePr>
        <p:xfrm>
          <a:off x="1488470" y="2713089"/>
          <a:ext cx="6096000" cy="2001520"/>
        </p:xfrm>
        <a:graphic>
          <a:graphicData uri="http://schemas.openxmlformats.org/drawingml/2006/table">
            <a:tbl>
              <a:tblPr firstRow="1" bandRow="1"/>
              <a:tblGrid>
                <a:gridCol w="1295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it-IT" dirty="0"/>
                        <a:t>Specialista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949E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Ragazze </a:t>
                      </a:r>
                    </a:p>
                    <a:p>
                      <a:pPr algn="ctr"/>
                      <a:r>
                        <a:rPr lang="it-IT" sz="1400" b="0" dirty="0">
                          <a:solidFill>
                            <a:schemeClr val="bg2"/>
                          </a:solidFill>
                        </a:rPr>
                        <a:t>11 anni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Ragazze </a:t>
                      </a:r>
                    </a:p>
                    <a:p>
                      <a:pPr algn="ctr"/>
                      <a:r>
                        <a:rPr lang="it-IT" sz="1400" b="0" dirty="0">
                          <a:solidFill>
                            <a:schemeClr val="bg2"/>
                          </a:solidFill>
                        </a:rPr>
                        <a:t>12-18 anni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Donne </a:t>
                      </a:r>
                    </a:p>
                    <a:p>
                      <a:pPr algn="ctr"/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it-IT" sz="1400" b="0" dirty="0">
                          <a:solidFill>
                            <a:schemeClr val="bg2"/>
                          </a:solidFill>
                        </a:rPr>
                        <a:t>18-25 anni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Donne        </a:t>
                      </a:r>
                      <a:r>
                        <a:rPr lang="it-IT" sz="1400" b="0" dirty="0">
                          <a:solidFill>
                            <a:schemeClr val="bg2"/>
                          </a:solidFill>
                        </a:rPr>
                        <a:t>&gt;26 anni</a:t>
                      </a:r>
                      <a:endParaRPr lang="it-IT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Igienista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30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30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30D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3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MMG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66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66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66B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6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Ginecologo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68A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68A8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68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it-IT" dirty="0">
                          <a:solidFill>
                            <a:schemeClr val="bg2"/>
                          </a:solidFill>
                        </a:rPr>
                        <a:t>Pediatra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riangolo rettangolo 14"/>
          <p:cNvSpPr/>
          <p:nvPr/>
        </p:nvSpPr>
        <p:spPr>
          <a:xfrm flipV="1">
            <a:off x="2799313" y="3612669"/>
            <a:ext cx="2329481" cy="351494"/>
          </a:xfrm>
          <a:prstGeom prst="rtTriangl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riangolo rettangolo 15"/>
          <p:cNvSpPr/>
          <p:nvPr/>
        </p:nvSpPr>
        <p:spPr>
          <a:xfrm flipV="1">
            <a:off x="2771800" y="4346265"/>
            <a:ext cx="2438624" cy="351494"/>
          </a:xfrm>
          <a:prstGeom prst="rtTriangle">
            <a:avLst/>
          </a:prstGeom>
          <a:solidFill>
            <a:srgbClr val="82A1CC"/>
          </a:solidFill>
          <a:ln w="25400" cap="flat" cmpd="sng" algn="ctr">
            <a:solidFill>
              <a:sysClr val="window" lastClr="FFFFFF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8BD997-7571-3B55-7D28-6477EC2AC94B}"/>
              </a:ext>
            </a:extLst>
          </p:cNvPr>
          <p:cNvSpPr txBox="1"/>
          <p:nvPr/>
        </p:nvSpPr>
        <p:spPr>
          <a:xfrm>
            <a:off x="611560" y="104314"/>
            <a:ext cx="7645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Alleanza tra prevenzione primaria e secondaria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916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683568" y="987574"/>
            <a:ext cx="7920880" cy="3960440"/>
            <a:chOff x="911422" y="1465626"/>
            <a:chExt cx="10561175" cy="5280586"/>
          </a:xfrm>
        </p:grpSpPr>
        <p:sp>
          <p:nvSpPr>
            <p:cNvPr id="3" name="Esagono 2"/>
            <p:cNvSpPr/>
            <p:nvPr/>
          </p:nvSpPr>
          <p:spPr>
            <a:xfrm rot="5400000">
              <a:off x="4054415" y="2223305"/>
              <a:ext cx="4029075" cy="3808412"/>
            </a:xfrm>
            <a:prstGeom prst="hexagon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Immagine 33" descr="1 riquadro b.png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4371" y="2933711"/>
              <a:ext cx="893762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magine 42" descr="1 riquadro.png"/>
            <p:cNvPicPr preferRelativeResize="0">
              <a:picLocks/>
            </p:cNvPicPr>
            <p:nvPr/>
          </p:nvPicPr>
          <p:blipFill>
            <a:blip r:embed="rId5" cstate="print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6596" y="2959111"/>
              <a:ext cx="893762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559828" y="1465626"/>
              <a:ext cx="2925911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MEDICI IGIENISTI</a:t>
              </a:r>
            </a:p>
          </p:txBody>
        </p:sp>
        <p:pic>
          <p:nvPicPr>
            <p:cNvPr id="7" name="Immagine 23" descr="1 riquadro.png"/>
            <p:cNvPicPr preferRelativeResize="0">
              <a:picLocks/>
            </p:cNvPicPr>
            <p:nvPr/>
          </p:nvPicPr>
          <p:blipFill>
            <a:blip r:embed="rId7" cstate="print">
              <a:duotone>
                <a:srgbClr val="F79646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984" y="1908187"/>
              <a:ext cx="893763" cy="75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871529" y="5047710"/>
              <a:ext cx="1773238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it-IT" sz="1400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GINECOLOGI</a:t>
              </a:r>
            </a:p>
          </p:txBody>
        </p:sp>
        <p:pic>
          <p:nvPicPr>
            <p:cNvPr id="9" name="Immagine 22" descr="1 riquadro.png"/>
            <p:cNvPicPr preferRelativeResize="0">
              <a:picLocks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B482D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266" y="4854551"/>
              <a:ext cx="893762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8662994" y="3167491"/>
              <a:ext cx="2809603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it-IT" sz="1400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OSTETRICHE</a:t>
              </a:r>
            </a:p>
          </p:txBody>
        </p:sp>
        <p:pic>
          <p:nvPicPr>
            <p:cNvPr id="11" name="Immagine 33" descr="12bbb.png"/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6270" y="4935995"/>
              <a:ext cx="893762" cy="757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911422" y="3136882"/>
              <a:ext cx="2932534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it-IT" sz="1400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ASSISTENTI</a:t>
              </a:r>
              <a:r>
                <a:rPr kumimoji="0" lang="it-IT" altLang="it-I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 </a:t>
              </a:r>
              <a:r>
                <a:rPr lang="it-IT" altLang="it-IT" sz="1400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SANITARI</a:t>
              </a:r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8439853" y="5129948"/>
              <a:ext cx="1112531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it-IT" sz="1400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MMG</a:t>
              </a: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4906167" y="3711810"/>
              <a:ext cx="2379663" cy="779700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1" i="0" u="none" strike="noStrike" kern="0" cap="none" spc="0" normalizeH="0" baseline="0" noProof="0" dirty="0">
                  <a:ln/>
                  <a:solidFill>
                    <a:srgbClr val="44949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DONNA</a:t>
              </a:r>
              <a:r>
                <a:rPr kumimoji="0" lang="it-IT" sz="3200" b="1" i="0" u="none" strike="noStrike" kern="0" cap="none" spc="0" normalizeH="0" baseline="0" noProof="0" dirty="0">
                  <a:ln/>
                  <a:solidFill>
                    <a:srgbClr val="44949E"/>
                  </a:solidFill>
                  <a:effectLst/>
                  <a:uLnTx/>
                  <a:uFillTx/>
                  <a:latin typeface="Bookman Old Style" panose="02050604050505020204" pitchFamily="18" charset="0"/>
                  <a:ea typeface="ＭＳ Ｐゴシック" pitchFamily="-72" charset="-128"/>
                </a:rPr>
                <a:t>  </a:t>
              </a:r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8397501" y="3127682"/>
              <a:ext cx="240568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72" charset="-128"/>
                <a:cs typeface="ＭＳ Ｐゴシック" pitchFamily="-72" charset="-128"/>
              </a:endParaRP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4067146" y="6335843"/>
              <a:ext cx="4066443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altLang="it-IT" sz="1400" kern="0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INFERMIERI</a:t>
              </a:r>
            </a:p>
          </p:txBody>
        </p:sp>
        <p:pic>
          <p:nvPicPr>
            <p:cNvPr id="17" name="Immagine 33" descr="1 riquadro b.png"/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247" y="5538097"/>
              <a:ext cx="893762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0A00E70-32EE-D4A2-78BF-0696B51B195B}"/>
              </a:ext>
            </a:extLst>
          </p:cNvPr>
          <p:cNvSpPr txBox="1"/>
          <p:nvPr/>
        </p:nvSpPr>
        <p:spPr>
          <a:xfrm>
            <a:off x="611560" y="104314"/>
            <a:ext cx="789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rete per la vaccinazione anti-HPV nella donna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865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4774" y="3336548"/>
            <a:ext cx="5163330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82A1CC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4" name="Text Box 52"/>
          <p:cNvSpPr txBox="1">
            <a:spLocks noChangeArrowheads="1"/>
          </p:cNvSpPr>
          <p:nvPr/>
        </p:nvSpPr>
        <p:spPr bwMode="auto">
          <a:xfrm>
            <a:off x="884944" y="1059582"/>
            <a:ext cx="734481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EEECE1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network dei professionisti che si occupano della salute della donna non può mancare il </a:t>
            </a:r>
            <a:r>
              <a:rPr lang="it-IT" altLang="it-IT" sz="2400" b="1" kern="0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MMG </a:t>
            </a:r>
            <a:r>
              <a:rPr lang="it-IT" alt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la sua vicinanza e le continue occasioni di contatto con le donne.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it-IT" sz="2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garantire un </a:t>
            </a:r>
            <a:r>
              <a:rPr lang="it-IT" sz="2400" b="1" kern="0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accesso diretto all’offerta di prevenzione vaccinale </a:t>
            </a:r>
            <a:r>
              <a:rPr lang="it-IT" alt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pertanto necessario c</a:t>
            </a:r>
            <a:r>
              <a:rPr 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oinvolgere n</a:t>
            </a:r>
            <a:r>
              <a:rPr lang="it-IT" alt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 campagne vaccinali </a:t>
            </a:r>
            <a:r>
              <a:rPr lang="it-IT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MMG, in rete e in corresponsabilità con il Dipartimento di Prevenzione.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9E2F26-8B0F-423C-A8A8-B99EF030A315}"/>
              </a:ext>
            </a:extLst>
          </p:cNvPr>
          <p:cNvSpPr txBox="1"/>
          <p:nvPr/>
        </p:nvSpPr>
        <p:spPr>
          <a:xfrm>
            <a:off x="611560" y="104314"/>
            <a:ext cx="789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rete per la vaccinazione anti-HPV nella donna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524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87050" y="1707654"/>
            <a:ext cx="73406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altLang="it-IT" sz="2400" dirty="0">
                <a:solidFill>
                  <a:prstClr val="black"/>
                </a:solidFill>
                <a:highlight>
                  <a:srgbClr val="FEFE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Creare </a:t>
            </a:r>
            <a:r>
              <a:rPr lang="it-IT" altLang="it-IT" sz="2400" b="1" dirty="0">
                <a:solidFill>
                  <a:srgbClr val="82A1CC"/>
                </a:solidFill>
                <a:highlight>
                  <a:srgbClr val="FEFE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momenti di condivisione </a:t>
            </a:r>
            <a:r>
              <a:rPr lang="it-IT" altLang="it-IT" sz="2400" dirty="0">
                <a:solidFill>
                  <a:prstClr val="black"/>
                </a:solidFill>
                <a:highlight>
                  <a:srgbClr val="FEFE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per migliorare </a:t>
            </a:r>
            <a:r>
              <a:rPr lang="it-IT" altLang="it-IT" sz="2400" b="1" dirty="0">
                <a:solidFill>
                  <a:srgbClr val="82A1CC"/>
                </a:solidFill>
                <a:highlight>
                  <a:srgbClr val="FEFE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l’adesione allo screening e raccomandare la vaccinazione anti-HPV </a:t>
            </a:r>
            <a:r>
              <a:rPr lang="it-IT" altLang="it-IT" sz="2400" dirty="0">
                <a:solidFill>
                  <a:prstClr val="black"/>
                </a:solidFill>
                <a:highlight>
                  <a:srgbClr val="FEFEF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con le Società di igiene e ginecologia e gli Ordini professionali di ostetriche, infermieri e assistenti sanitari.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1DDA8C-5754-7757-0A7C-892C6C9D5EA8}"/>
              </a:ext>
            </a:extLst>
          </p:cNvPr>
          <p:cNvSpPr txBox="1"/>
          <p:nvPr/>
        </p:nvSpPr>
        <p:spPr>
          <a:xfrm>
            <a:off x="611560" y="104314"/>
            <a:ext cx="789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rete per la vaccinazione anti-HPV nella donna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436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AD6284D-8C67-1269-A13B-4D540DBCB90C}"/>
              </a:ext>
            </a:extLst>
          </p:cNvPr>
          <p:cNvSpPr/>
          <p:nvPr/>
        </p:nvSpPr>
        <p:spPr>
          <a:xfrm>
            <a:off x="683568" y="3060628"/>
            <a:ext cx="7128792" cy="1095298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755576" y="1070153"/>
            <a:ext cx="7433125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Tutte le figure sanitarie che ruotano attorno alla donna (ginecologo, MMG, igienista, operatori sanitari dei consultori e dei servizi vaccinali) devono contribuire al </a:t>
            </a:r>
            <a:r>
              <a:rPr lang="it-IT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counselling vaccinale attraverso un’adeguata informazione su programmi di screening e vaccinazione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donna adulta consapevole dei vantaggi della prevenzione vaccinale l’adotterà più facilmente oltre che per sé anche per i suoi figli in futuro.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5940106-DF45-F9A8-6510-080B6F78E4AD}"/>
              </a:ext>
            </a:extLst>
          </p:cNvPr>
          <p:cNvSpPr txBox="1"/>
          <p:nvPr/>
        </p:nvSpPr>
        <p:spPr>
          <a:xfrm>
            <a:off x="611560" y="104314"/>
            <a:ext cx="789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La rete per la vaccinazione anti-HPV nella donna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355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8ADD6EA-0CC7-489D-A0D1-E7208D2B94A6}"/>
              </a:ext>
            </a:extLst>
          </p:cNvPr>
          <p:cNvSpPr/>
          <p:nvPr/>
        </p:nvSpPr>
        <p:spPr>
          <a:xfrm>
            <a:off x="3246614" y="2062201"/>
            <a:ext cx="3107042" cy="2885813"/>
          </a:xfrm>
          <a:prstGeom prst="rect">
            <a:avLst/>
          </a:prstGeom>
          <a:noFill/>
          <a:ln w="28575" cap="flat" cmpd="sng" algn="ctr">
            <a:solidFill>
              <a:srgbClr val="A968A8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9FA452-D94B-4A1C-8CB6-177EA4E51C5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061">
            <a:off x="3163759" y="1889635"/>
            <a:ext cx="1809000" cy="666900"/>
          </a:xfrm>
          <a:prstGeom prst="rect">
            <a:avLst/>
          </a:prstGeom>
        </p:spPr>
      </p:pic>
      <p:sp>
        <p:nvSpPr>
          <p:cNvPr id="4" name="Rettangolo arrotondato 3"/>
          <p:cNvSpPr/>
          <p:nvPr/>
        </p:nvSpPr>
        <p:spPr>
          <a:xfrm>
            <a:off x="608181" y="758012"/>
            <a:ext cx="5834053" cy="916884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82A1CC"/>
            </a:solidFill>
            <a:prstDash val="sysDot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83568" y="834242"/>
            <a:ext cx="5729575" cy="7668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68580" tIns="34290" rIns="68580" bIns="34290">
            <a:spAutoFit/>
          </a:bodyPr>
          <a:lstStyle/>
          <a:p>
            <a:pPr marL="285750" indent="-285750" algn="just">
              <a:spcBef>
                <a:spcPts val="225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Protocollo operativo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igienisti, ginecologi, ostetriche e MMG.</a:t>
            </a:r>
          </a:p>
          <a:p>
            <a:pPr marL="285750" indent="-285750" algn="just">
              <a:spcBef>
                <a:spcPts val="225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Un’</a:t>
            </a: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anagrafe informatizzata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condivisa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lo scambio di informazioni.</a:t>
            </a:r>
          </a:p>
          <a:p>
            <a:pPr marL="285750" indent="-285750" algn="just">
              <a:spcBef>
                <a:spcPts val="225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Programmi di formazione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 informativo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condiviso.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190681" y="2643758"/>
            <a:ext cx="3117751" cy="223651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Collabora ai piani di formazione e comunicazione;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esegue il counselling;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fornisce il materiale informativo; 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scambia informazioni sullo screening e su eventuali visite di secondo livello;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schemeClr val="bg2"/>
                </a:solidFill>
                <a:latin typeface="Bookman Old Style" panose="02050604050505020204" pitchFamily="18" charset="0"/>
              </a:rPr>
              <a:t>controlla lo stato vaccinale e propone la vaccinazione anti-HPV;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schemeClr val="bg2"/>
                </a:solidFill>
                <a:latin typeface="Bookman Old Style" panose="02050604050505020204" pitchFamily="18" charset="0"/>
              </a:rPr>
              <a:t>prenota la vaccinazione o la esegue. </a:t>
            </a:r>
          </a:p>
        </p:txBody>
      </p:sp>
      <p:grpSp>
        <p:nvGrpSpPr>
          <p:cNvPr id="9" name="Gruppo 22">
            <a:extLst>
              <a:ext uri="{FF2B5EF4-FFF2-40B4-BE49-F238E27FC236}">
                <a16:creationId xmlns:a16="http://schemas.microsoft.com/office/drawing/2014/main" id="{21C654AB-DD13-467F-B459-57417D6A9755}"/>
              </a:ext>
            </a:extLst>
          </p:cNvPr>
          <p:cNvGrpSpPr/>
          <p:nvPr/>
        </p:nvGrpSpPr>
        <p:grpSpPr>
          <a:xfrm>
            <a:off x="518613" y="2092158"/>
            <a:ext cx="2541219" cy="2855856"/>
            <a:chOff x="1627179" y="955963"/>
            <a:chExt cx="3987764" cy="4119345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6D16043-FE66-423D-BDEE-AD51F460B251}"/>
                </a:ext>
              </a:extLst>
            </p:cNvPr>
            <p:cNvSpPr/>
            <p:nvPr/>
          </p:nvSpPr>
          <p:spPr>
            <a:xfrm>
              <a:off x="1676686" y="1360242"/>
              <a:ext cx="3938257" cy="3715066"/>
            </a:xfrm>
            <a:prstGeom prst="rect">
              <a:avLst/>
            </a:prstGeom>
            <a:noFill/>
            <a:ln w="28575" cap="flat" cmpd="sng" algn="ctr">
              <a:solidFill>
                <a:srgbClr val="F9B30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19FF76FE-23C4-4A02-BAC0-FE90E38D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CD9"/>
                </a:clrFrom>
                <a:clrTo>
                  <a:srgbClr val="FFFCD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89317">
              <a:off x="1627179" y="1026334"/>
              <a:ext cx="2332721" cy="88954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4706CFC-B81C-4488-950D-AD9045007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9BBB5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87" t="12937" b="7723"/>
            <a:stretch/>
          </p:blipFill>
          <p:spPr>
            <a:xfrm rot="20687785" flipH="1">
              <a:off x="1660037" y="955963"/>
              <a:ext cx="359002" cy="735644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E059CFE-43B8-4A28-B9BD-2AC22D5B003D}"/>
                </a:ext>
              </a:extLst>
            </p:cNvPr>
            <p:cNvSpPr/>
            <p:nvPr/>
          </p:nvSpPr>
          <p:spPr>
            <a:xfrm rot="20961187">
              <a:off x="1935341" y="1164223"/>
              <a:ext cx="1703487" cy="577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Igienista</a:t>
              </a: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11FD820-CB42-4098-B753-BB253025B814}"/>
                </a:ext>
              </a:extLst>
            </p:cNvPr>
            <p:cNvSpPr/>
            <p:nvPr/>
          </p:nvSpPr>
          <p:spPr>
            <a:xfrm>
              <a:off x="1720681" y="1959334"/>
              <a:ext cx="3894259" cy="30299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Organizza le campagne di screening;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coordina il piano di formazione e comunicazione;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lang="it-IT" sz="1200" kern="0" dirty="0">
                  <a:solidFill>
                    <a:prstClr val="black"/>
                  </a:solidFill>
                  <a:latin typeface="Bookman Old Style" panose="02050604050505020204" pitchFamily="18" charset="0"/>
                </a:rPr>
                <a:t>stabilisce la strategia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 di invito;</a:t>
              </a:r>
            </a:p>
            <a:p>
              <a:pPr marL="285750" lvl="0" indent="-285750">
                <a:spcBef>
                  <a:spcPts val="900"/>
                </a:spcBef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defRPr/>
              </a:pPr>
              <a:r>
                <a:rPr lang="it-IT" sz="1200" kern="0" dirty="0">
                  <a:solidFill>
                    <a:prstClr val="black"/>
                  </a:solidFill>
                  <a:latin typeface="Bookman Old Style" panose="02050604050505020204" pitchFamily="18" charset="0"/>
                </a:rPr>
                <a:t>valuta l’estensione 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 l’adesione.</a:t>
              </a:r>
            </a:p>
          </p:txBody>
        </p:sp>
      </p:grpSp>
      <p:grpSp>
        <p:nvGrpSpPr>
          <p:cNvPr id="16" name="Gruppo 29">
            <a:extLst>
              <a:ext uri="{FF2B5EF4-FFF2-40B4-BE49-F238E27FC236}">
                <a16:creationId xmlns:a16="http://schemas.microsoft.com/office/drawing/2014/main" id="{4E795027-FE1D-4013-89AE-0DCB0E0C91C8}"/>
              </a:ext>
            </a:extLst>
          </p:cNvPr>
          <p:cNvGrpSpPr/>
          <p:nvPr/>
        </p:nvGrpSpPr>
        <p:grpSpPr>
          <a:xfrm>
            <a:off x="6474392" y="2163914"/>
            <a:ext cx="2504062" cy="2784100"/>
            <a:chOff x="6611540" y="1012183"/>
            <a:chExt cx="4232107" cy="4023059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09BE3E7-CF9E-472E-9BDA-EDE0F449269B}"/>
                </a:ext>
              </a:extLst>
            </p:cNvPr>
            <p:cNvSpPr/>
            <p:nvPr/>
          </p:nvSpPr>
          <p:spPr>
            <a:xfrm>
              <a:off x="6683885" y="1413856"/>
              <a:ext cx="4159762" cy="3621386"/>
            </a:xfrm>
            <a:prstGeom prst="rect">
              <a:avLst/>
            </a:prstGeom>
            <a:noFill/>
            <a:ln w="28575" cap="flat" cmpd="sng" algn="ctr">
              <a:solidFill>
                <a:srgbClr val="F396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504D"/>
                </a:buClr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66916C6D-A6CE-4F94-A8DA-4F2658372800}"/>
                </a:ext>
              </a:extLst>
            </p:cNvPr>
            <p:cNvSpPr/>
            <p:nvPr/>
          </p:nvSpPr>
          <p:spPr>
            <a:xfrm>
              <a:off x="6782434" y="2376754"/>
              <a:ext cx="3955389" cy="1652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Seleziona </a:t>
              </a:r>
              <a:r>
                <a:rPr lang="it-IT" sz="1200" kern="0" dirty="0">
                  <a:solidFill>
                    <a:prstClr val="black"/>
                  </a:solidFill>
                  <a:latin typeface="Bookman Old Style" panose="02050604050505020204" pitchFamily="18" charset="0"/>
                </a:rPr>
                <a:t>le donne</a:t>
              </a: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 aventi diritto;</a:t>
              </a:r>
            </a:p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esegue il counselling;</a:t>
              </a:r>
            </a:p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invita a partecipare allo screening.</a:t>
              </a:r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7E088178-CCB2-48DC-B473-CC7219BF66E2}"/>
                </a:ext>
              </a:extLst>
            </p:cNvPr>
            <p:cNvPicPr>
              <a:picLocks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6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8398">
              <a:off x="6623890" y="1037211"/>
              <a:ext cx="2102053" cy="826914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0362C879-3013-46AF-9A96-F5AF52BAE3BE}"/>
                </a:ext>
              </a:extLst>
            </p:cNvPr>
            <p:cNvSpPr/>
            <p:nvPr/>
          </p:nvSpPr>
          <p:spPr>
            <a:xfrm rot="20815982">
              <a:off x="7185977" y="1203144"/>
              <a:ext cx="1141128" cy="5026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MMG</a:t>
              </a: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CC79CE-CBC4-44FC-B25B-0E01143809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9BBB5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87" t="12937" b="7723"/>
            <a:stretch/>
          </p:blipFill>
          <p:spPr>
            <a:xfrm rot="20687785" flipH="1">
              <a:off x="6611540" y="1012183"/>
              <a:ext cx="359002" cy="735644"/>
            </a:xfrm>
            <a:prstGeom prst="rect">
              <a:avLst/>
            </a:prstGeom>
          </p:spPr>
        </p:pic>
      </p:grpSp>
      <p:sp>
        <p:nvSpPr>
          <p:cNvPr id="24" name="Rettangolo 23"/>
          <p:cNvSpPr/>
          <p:nvPr/>
        </p:nvSpPr>
        <p:spPr>
          <a:xfrm rot="21025164">
            <a:off x="3528756" y="1853624"/>
            <a:ext cx="180115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Ginecologo/</a:t>
            </a:r>
          </a:p>
          <a:p>
            <a:r>
              <a:rPr lang="it-IT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ostetrica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01B3C46B-E5A5-4C8F-BEC8-A5C02C7842D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BBB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7" t="12937" b="7723"/>
          <a:stretch/>
        </p:blipFill>
        <p:spPr>
          <a:xfrm rot="20819490" flipH="1">
            <a:off x="3120918" y="1897910"/>
            <a:ext cx="255975" cy="52452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0CC3DDB-0A63-6BAE-C1D3-3D7C8F86AEE0}"/>
              </a:ext>
            </a:extLst>
          </p:cNvPr>
          <p:cNvSpPr txBox="1"/>
          <p:nvPr/>
        </p:nvSpPr>
        <p:spPr>
          <a:xfrm>
            <a:off x="611560" y="104314"/>
            <a:ext cx="468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Cosa serve per lo screening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97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1813176" y="1779662"/>
            <a:ext cx="1750711" cy="3323995"/>
            <a:chOff x="500034" y="142852"/>
            <a:chExt cx="3240000" cy="6715148"/>
          </a:xfrm>
        </p:grpSpPr>
        <p:pic>
          <p:nvPicPr>
            <p:cNvPr id="3074" name="Picture 2" descr="C:\Users\Utente\Desktop\HPV GENERALE 2017 A\HPV Medina\Immagini HPV\1Fotolia_53288545_Subscription_Monthly_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5772375"/>
              <a:ext cx="3240000" cy="1085625"/>
            </a:xfrm>
            <a:prstGeom prst="rect">
              <a:avLst/>
            </a:prstGeom>
            <a:noFill/>
          </p:spPr>
        </p:pic>
        <p:pic>
          <p:nvPicPr>
            <p:cNvPr id="3075" name="Picture 3" descr="C:\Users\Utente\Desktop\HPV GENERALE 2017 A\HPV Medina\Immagini HPV\1Fotolia_53288545_Subscription_Monthly_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4700829"/>
              <a:ext cx="3240000" cy="1085625"/>
            </a:xfrm>
            <a:prstGeom prst="rect">
              <a:avLst/>
            </a:prstGeom>
            <a:noFill/>
          </p:spPr>
        </p:pic>
        <p:pic>
          <p:nvPicPr>
            <p:cNvPr id="3076" name="Picture 4" descr="C:\Users\Utente\Desktop\HPV GENERALE 2017 A\HPV Medina\Immagini HPV\1Fotolia_53288545_Subscription_Monthly_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3629255"/>
              <a:ext cx="3240000" cy="1085629"/>
            </a:xfrm>
            <a:prstGeom prst="rect">
              <a:avLst/>
            </a:prstGeom>
            <a:noFill/>
          </p:spPr>
        </p:pic>
        <p:pic>
          <p:nvPicPr>
            <p:cNvPr id="3077" name="Picture 5" descr="C:\Users\Utente\Desktop\HPV GENERALE 2017 A\HPV Medina\Immagini HPV\Fotolia_53288545_Subscription_Monthly_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0034" y="142852"/>
              <a:ext cx="3240000" cy="4276402"/>
            </a:xfrm>
            <a:prstGeom prst="rect">
              <a:avLst/>
            </a:prstGeom>
            <a:noFill/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 rot="21600000">
            <a:off x="677294" y="669546"/>
            <a:ext cx="763912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2000" dirty="0">
                <a:latin typeface="+mj-lt"/>
                <a:cs typeface="Bookman Old Style"/>
              </a:rPr>
              <a:t>L’</a:t>
            </a:r>
            <a:r>
              <a:rPr lang="it-IT" altLang="ja-JP" sz="2000" dirty="0">
                <a:latin typeface="+mj-lt"/>
                <a:cs typeface="Bookman Old Style"/>
              </a:rPr>
              <a:t>infezione genitale da HPV è la più comune delle infezioni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ja-JP" sz="2000" dirty="0">
                <a:latin typeface="+mj-lt"/>
                <a:cs typeface="Bookman Old Style"/>
              </a:rPr>
              <a:t>a trasmissione sessuale.</a:t>
            </a:r>
            <a:r>
              <a:rPr lang="it-IT" altLang="ja-JP" sz="2000" dirty="0">
                <a:solidFill>
                  <a:prstClr val="black"/>
                </a:solidFill>
                <a:latin typeface="Calibri"/>
                <a:cs typeface="Bookman Old Style"/>
              </a:rPr>
              <a:t> 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ookman Old Style"/>
              </a:rPr>
              <a:t>Il rischio comincia con il primo contatto sessuale e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permane per molti anni</a:t>
            </a: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ookman Old Style"/>
              </a:rPr>
              <a:t>.</a:t>
            </a:r>
          </a:p>
          <a:p>
            <a:pPr eaLnBrk="1" hangingPunct="1">
              <a:defRPr/>
            </a:pPr>
            <a:endParaRPr lang="it-IT" altLang="it-IT" sz="2000" dirty="0">
              <a:latin typeface="+mj-lt"/>
              <a:cs typeface="Bookman Old Style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14827" y="2900272"/>
            <a:ext cx="3114346" cy="14296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 u="sng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10000"/>
              </a:lnSpc>
              <a:defRPr/>
            </a:pPr>
            <a:r>
              <a:rPr lang="it-IT" altLang="it-IT" sz="2000" u="none" dirty="0">
                <a:solidFill>
                  <a:prstClr val="black"/>
                </a:solidFill>
                <a:latin typeface="Calibri"/>
                <a:ea typeface="+mn-ea"/>
              </a:rPr>
              <a:t>In particolare, questo rischio è più alto fra le </a:t>
            </a:r>
            <a:r>
              <a:rPr lang="it-IT" altLang="it-IT" sz="2000" b="1" u="none" dirty="0">
                <a:solidFill>
                  <a:srgbClr val="82A1CC"/>
                </a:solidFill>
                <a:latin typeface="Calibri"/>
              </a:rPr>
              <a:t>giovani donne</a:t>
            </a:r>
          </a:p>
          <a:p>
            <a:pPr algn="r">
              <a:lnSpc>
                <a:spcPct val="110000"/>
              </a:lnSpc>
              <a:defRPr/>
            </a:pPr>
            <a:r>
              <a:rPr lang="it-IT" altLang="it-IT" sz="2000" b="1" u="none" dirty="0">
                <a:solidFill>
                  <a:srgbClr val="82A1CC"/>
                </a:solidFill>
                <a:latin typeface="Calibri"/>
              </a:rPr>
              <a:t>attorno ai 25 anni di età</a:t>
            </a:r>
            <a:r>
              <a:rPr lang="it-IT" altLang="it-IT" sz="2000" u="none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pic>
        <p:nvPicPr>
          <p:cNvPr id="3079" name="Picture 7" descr="C:\Users\Utente\Desktop\aHPV immagini FOTOLIA 7 maggio\1 DOONNE\1 donn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676809"/>
            <a:ext cx="2234009" cy="2187000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467544" y="4877815"/>
            <a:ext cx="3429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825" dirty="0">
                <a:latin typeface="Bookman Old Style" panose="02050604050505020204" pitchFamily="18" charset="0"/>
              </a:rPr>
              <a:t>http://www.epicentro.iss.it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2566E8-B6EB-E3E0-D195-7337DBF5E946}"/>
              </a:ext>
            </a:extLst>
          </p:cNvPr>
          <p:cNvSpPr txBox="1"/>
          <p:nvPr/>
        </p:nvSpPr>
        <p:spPr>
          <a:xfrm>
            <a:off x="667028" y="75714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2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Che cos’è l’HPV</a:t>
            </a:r>
            <a:endParaRPr lang="it-IT" sz="2800" b="1" dirty="0">
              <a:solidFill>
                <a:srgbClr val="44949E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59213"/>
      </p:ext>
    </p:extLst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8ADD6EA-0CC7-489D-A0D1-E7208D2B94A6}"/>
              </a:ext>
            </a:extLst>
          </p:cNvPr>
          <p:cNvSpPr/>
          <p:nvPr/>
        </p:nvSpPr>
        <p:spPr>
          <a:xfrm>
            <a:off x="3314830" y="2459920"/>
            <a:ext cx="3337622" cy="2499733"/>
          </a:xfrm>
          <a:prstGeom prst="rect">
            <a:avLst/>
          </a:prstGeom>
          <a:noFill/>
          <a:ln w="28575" cap="flat" cmpd="sng" algn="ctr">
            <a:solidFill>
              <a:srgbClr val="A968A8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683568" y="762915"/>
            <a:ext cx="6408712" cy="879572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82A1CC"/>
            </a:solidFill>
            <a:prstDash val="sysDot"/>
          </a:ln>
          <a:effectLst/>
        </p:spPr>
        <p:txBody>
          <a:bodyPr lIns="68580" tIns="34290" rIns="68580" bIns="3429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58166" y="817469"/>
            <a:ext cx="7767237" cy="76687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68580" tIns="34290" rIns="68580" bIns="34290">
            <a:spAutoFit/>
          </a:bodyPr>
          <a:lstStyle/>
          <a:p>
            <a:pPr marL="285750" indent="-285750" algn="just">
              <a:spcBef>
                <a:spcPts val="225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Protocollo condiviso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igienisti, assistenti sanitari/infermieri ginecologi e MMG.</a:t>
            </a:r>
          </a:p>
          <a:p>
            <a:pPr marL="285750" indent="-285750" algn="just">
              <a:spcBef>
                <a:spcPts val="225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Un’</a:t>
            </a: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anagrafe informatizzata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condivisa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lo scambio di informazioni.</a:t>
            </a:r>
          </a:p>
          <a:p>
            <a:pPr marL="285750" indent="-285750" algn="just">
              <a:spcBef>
                <a:spcPts val="225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Programmi di formazione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14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materiale informativo </a:t>
            </a:r>
            <a:r>
              <a:rPr lang="it-IT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condiviso.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346486" y="2688269"/>
            <a:ext cx="3305965" cy="230063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Collabora nei piani di formazione e comunicazione;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esegue il counselling vaccinale;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fornisce materiale informativo; 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scambia informazioni sulle vaccinate con l’igienista. </a:t>
            </a:r>
          </a:p>
          <a:p>
            <a:pPr>
              <a:spcBef>
                <a:spcPts val="450"/>
              </a:spcBef>
              <a:buClr>
                <a:srgbClr val="7030A0"/>
              </a:buClr>
            </a:pPr>
            <a:r>
              <a:rPr lang="it-IT" sz="12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In alternativa</a:t>
            </a:r>
            <a:endParaRPr lang="it-IT" sz="1200" dirty="0">
              <a:solidFill>
                <a:prstClr val="black"/>
              </a:solidFill>
              <a:latin typeface="Bookman Old Style" panose="02050604050505020204" pitchFamily="18" charset="0"/>
            </a:endParaRP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Somministra il consenso/dissenso informato ed esegue la vaccinazione;</a:t>
            </a:r>
          </a:p>
          <a:p>
            <a:pPr marL="214313" indent="-214313">
              <a:spcBef>
                <a:spcPts val="450"/>
              </a:spcBef>
              <a:buClr>
                <a:srgbClr val="A968A8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200" dirty="0">
                <a:solidFill>
                  <a:prstClr val="black"/>
                </a:solidFill>
                <a:latin typeface="Bookman Old Style" panose="02050604050505020204" pitchFamily="18" charset="0"/>
              </a:rPr>
              <a:t>comunica il dato al servizio vaccinale.</a:t>
            </a:r>
          </a:p>
        </p:txBody>
      </p:sp>
      <p:grpSp>
        <p:nvGrpSpPr>
          <p:cNvPr id="9" name="Gruppo 22">
            <a:extLst>
              <a:ext uri="{FF2B5EF4-FFF2-40B4-BE49-F238E27FC236}">
                <a16:creationId xmlns:a16="http://schemas.microsoft.com/office/drawing/2014/main" id="{21C654AB-DD13-467F-B459-57417D6A9755}"/>
              </a:ext>
            </a:extLst>
          </p:cNvPr>
          <p:cNvGrpSpPr/>
          <p:nvPr/>
        </p:nvGrpSpPr>
        <p:grpSpPr>
          <a:xfrm>
            <a:off x="525760" y="2532578"/>
            <a:ext cx="2750096" cy="2415436"/>
            <a:chOff x="1538756" y="781972"/>
            <a:chExt cx="4303343" cy="3719595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B6D16043-FE66-423D-BDEE-AD51F460B251}"/>
                </a:ext>
              </a:extLst>
            </p:cNvPr>
            <p:cNvSpPr/>
            <p:nvPr/>
          </p:nvSpPr>
          <p:spPr>
            <a:xfrm>
              <a:off x="1538756" y="781972"/>
              <a:ext cx="4146104" cy="3719595"/>
            </a:xfrm>
            <a:prstGeom prst="rect">
              <a:avLst/>
            </a:prstGeom>
            <a:noFill/>
            <a:ln w="28575" cap="flat" cmpd="sng" algn="ctr">
              <a:solidFill>
                <a:srgbClr val="F9B30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211FD820-CB42-4098-B753-BB253025B814}"/>
                </a:ext>
              </a:extLst>
            </p:cNvPr>
            <p:cNvSpPr/>
            <p:nvPr/>
          </p:nvSpPr>
          <p:spPr>
            <a:xfrm>
              <a:off x="1555982" y="1174955"/>
              <a:ext cx="4286117" cy="3128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Organizza i programmi vaccinali;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coordina il piano di formazione e comunicazione;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invia le lettere di invito;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somministra il consenso/dissenso informato;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>
                  <a:srgbClr val="F9B30D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somministra la vaccinazione. </a:t>
              </a:r>
            </a:p>
          </p:txBody>
        </p:sp>
      </p:grpSp>
      <p:grpSp>
        <p:nvGrpSpPr>
          <p:cNvPr id="16" name="Gruppo 29">
            <a:extLst>
              <a:ext uri="{FF2B5EF4-FFF2-40B4-BE49-F238E27FC236}">
                <a16:creationId xmlns:a16="http://schemas.microsoft.com/office/drawing/2014/main" id="{4E795027-FE1D-4013-89AE-0DCB0E0C91C8}"/>
              </a:ext>
            </a:extLst>
          </p:cNvPr>
          <p:cNvGrpSpPr/>
          <p:nvPr/>
        </p:nvGrpSpPr>
        <p:grpSpPr>
          <a:xfrm>
            <a:off x="6782569" y="2113656"/>
            <a:ext cx="2207517" cy="2879605"/>
            <a:chOff x="6683885" y="2423593"/>
            <a:chExt cx="4159762" cy="2611649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409BE3E7-CF9E-472E-9BDA-EDE0F449269B}"/>
                </a:ext>
              </a:extLst>
            </p:cNvPr>
            <p:cNvSpPr/>
            <p:nvPr/>
          </p:nvSpPr>
          <p:spPr>
            <a:xfrm>
              <a:off x="6683885" y="2423593"/>
              <a:ext cx="4159762" cy="2611649"/>
            </a:xfrm>
            <a:prstGeom prst="rect">
              <a:avLst/>
            </a:prstGeom>
            <a:noFill/>
            <a:ln w="28575" cap="flat" cmpd="sng" algn="ctr">
              <a:solidFill>
                <a:srgbClr val="F3966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504D"/>
                </a:buClr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66916C6D-A6CE-4F94-A8DA-4F2658372800}"/>
                </a:ext>
              </a:extLst>
            </p:cNvPr>
            <p:cNvSpPr/>
            <p:nvPr/>
          </p:nvSpPr>
          <p:spPr>
            <a:xfrm>
              <a:off x="6786070" y="2767420"/>
              <a:ext cx="3955390" cy="2020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Seleziona gli aventi diritto;</a:t>
              </a:r>
            </a:p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esegue il counselling vaccinale;</a:t>
              </a:r>
            </a:p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invia al servizio vaccinale o dal ginecologo</a:t>
              </a:r>
              <a:r>
                <a:rPr lang="it-IT" sz="1200" kern="0" dirty="0">
                  <a:solidFill>
                    <a:prstClr val="black"/>
                  </a:solidFill>
                  <a:latin typeface="Bookman Old Style" panose="02050604050505020204" pitchFamily="18" charset="0"/>
                </a:rPr>
                <a:t>;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endParaRPr>
            </a:p>
            <a:p>
              <a:pPr marL="214313" marR="0" lvl="0" indent="-214313" defTabSz="91440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F3966B"/>
                </a:buClr>
                <a:buSzPct val="80000"/>
                <a:buFont typeface="Wingdings 3" panose="05040102010807070707" pitchFamily="18" charset="2"/>
                <a:buChar char="u"/>
                <a:tabLst/>
                <a:defRPr/>
              </a:pPr>
              <a:r>
                <a:rPr lang="it-IT" sz="1200" kern="0" dirty="0">
                  <a:solidFill>
                    <a:prstClr val="black"/>
                  </a:solidFill>
                  <a:latin typeface="Bookman Old Style" panose="02050604050505020204" pitchFamily="18" charset="0"/>
                </a:rPr>
                <a:t>Laddove previsto, vaccina direttamente nel suo studio e comunica il dato al servizio vaccinale.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endParaRPr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681A97-F8E6-DD99-5933-B77E6F033DC1}"/>
              </a:ext>
            </a:extLst>
          </p:cNvPr>
          <p:cNvSpPr txBox="1"/>
          <p:nvPr/>
        </p:nvSpPr>
        <p:spPr>
          <a:xfrm>
            <a:off x="611560" y="104314"/>
            <a:ext cx="5143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Cosa serve per la vaccinazione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F0CEA77-8BD3-FF65-8DBA-AC1CD9408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CD9"/>
              </a:clrFrom>
              <a:clrTo>
                <a:srgbClr val="FFFCD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317">
            <a:off x="455723" y="2086729"/>
            <a:ext cx="1486536" cy="61670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18B16F0-2820-413B-9740-C1F4F29825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BBB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7" t="12937" b="7723"/>
          <a:stretch/>
        </p:blipFill>
        <p:spPr>
          <a:xfrm rot="20687785" flipH="1">
            <a:off x="432062" y="1961680"/>
            <a:ext cx="228775" cy="510007"/>
          </a:xfrm>
          <a:prstGeom prst="rect">
            <a:avLst/>
          </a:prstGeom>
        </p:spPr>
      </p:pic>
      <p:sp>
        <p:nvSpPr>
          <p:cNvPr id="26" name="Rettangolo 25">
            <a:extLst>
              <a:ext uri="{FF2B5EF4-FFF2-40B4-BE49-F238E27FC236}">
                <a16:creationId xmlns:a16="http://schemas.microsoft.com/office/drawing/2014/main" id="{0BE121DA-3BF8-721A-7EE6-C3D94A8B9476}"/>
              </a:ext>
            </a:extLst>
          </p:cNvPr>
          <p:cNvSpPr/>
          <p:nvPr/>
        </p:nvSpPr>
        <p:spPr>
          <a:xfrm rot="20961187">
            <a:off x="652101" y="2210494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Igienista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B3E174E8-5515-11AF-ACCB-FBB2D06221BE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061">
            <a:off x="3230431" y="1871139"/>
            <a:ext cx="1809000" cy="666900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AFCE1086-FFBC-F0DE-D81A-FD2376F7E323}"/>
              </a:ext>
            </a:extLst>
          </p:cNvPr>
          <p:cNvSpPr/>
          <p:nvPr/>
        </p:nvSpPr>
        <p:spPr>
          <a:xfrm rot="21025164">
            <a:off x="3433223" y="2013209"/>
            <a:ext cx="1481955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450"/>
              </a:spcAft>
            </a:pPr>
            <a:r>
              <a:rPr lang="it-IT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Ginecologo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94443AC-608C-BA20-0A7E-4E413A7BD1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BBB5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7" t="12937" b="7723"/>
          <a:stretch/>
        </p:blipFill>
        <p:spPr>
          <a:xfrm rot="20819490" flipH="1">
            <a:off x="3187590" y="1843694"/>
            <a:ext cx="255975" cy="524527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69DC635-5865-361D-1D04-85212F131F98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398">
            <a:off x="6640134" y="1885321"/>
            <a:ext cx="1243747" cy="556918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934DABFC-0C09-146C-0B07-1460A0ED7680}"/>
              </a:ext>
            </a:extLst>
          </p:cNvPr>
          <p:cNvSpPr/>
          <p:nvPr/>
        </p:nvSpPr>
        <p:spPr>
          <a:xfrm rot="20815982">
            <a:off x="6900703" y="1953999"/>
            <a:ext cx="675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MMG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A63F6CAF-20C2-C199-1363-E9AD9E7409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9BBB5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87" t="12937" b="7723"/>
          <a:stretch/>
        </p:blipFill>
        <p:spPr>
          <a:xfrm rot="20687785" flipH="1">
            <a:off x="6649473" y="1860833"/>
            <a:ext cx="212415" cy="495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767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rot="21355432">
            <a:off x="412834" y="2766787"/>
            <a:ext cx="5225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Equità nell’offerta vaccinale</a:t>
            </a:r>
          </a:p>
        </p:txBody>
      </p:sp>
      <p:sp>
        <p:nvSpPr>
          <p:cNvPr id="3" name="CasellaDiTesto 2"/>
          <p:cNvSpPr txBox="1"/>
          <p:nvPr/>
        </p:nvSpPr>
        <p:spPr>
          <a:xfrm rot="439967">
            <a:off x="1050853" y="1476899"/>
            <a:ext cx="394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Chiamata attiva</a:t>
            </a:r>
          </a:p>
        </p:txBody>
      </p:sp>
      <p:sp>
        <p:nvSpPr>
          <p:cNvPr id="4" name="Rettangolo 3"/>
          <p:cNvSpPr/>
          <p:nvPr/>
        </p:nvSpPr>
        <p:spPr>
          <a:xfrm rot="21197915">
            <a:off x="1985103" y="537485"/>
            <a:ext cx="2561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 </a:t>
            </a:r>
          </a:p>
        </p:txBody>
      </p:sp>
      <p:sp>
        <p:nvSpPr>
          <p:cNvPr id="5" name="CasellaDiTesto 4"/>
          <p:cNvSpPr txBox="1"/>
          <p:nvPr/>
        </p:nvSpPr>
        <p:spPr>
          <a:xfrm rot="439967">
            <a:off x="2379762" y="3995592"/>
            <a:ext cx="299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Monitoraggio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77" y="829872"/>
            <a:ext cx="3042812" cy="3431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822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9"/>
          <p:cNvSpPr txBox="1">
            <a:spLocks noChangeArrowheads="1"/>
          </p:cNvSpPr>
          <p:nvPr/>
        </p:nvSpPr>
        <p:spPr bwMode="auto">
          <a:xfrm>
            <a:off x="755576" y="1110638"/>
            <a:ext cx="79224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Lettera di invito alle 25enni 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la migliore protezione possibile contro il cancro della cervice uterina.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6445118" y="4164325"/>
            <a:ext cx="23325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sz="11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Lettera di invito </a:t>
            </a:r>
          </a:p>
          <a:p>
            <a:pPr algn="ctr" eaLnBrk="1" hangingPunct="1"/>
            <a:r>
              <a:rPr lang="it-IT" sz="1100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 screening e alla vaccinazione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F32D83-0C4C-E230-849D-37B202EBA78B}"/>
              </a:ext>
            </a:extLst>
          </p:cNvPr>
          <p:cNvSpPr txBox="1"/>
          <p:nvPr/>
        </p:nvSpPr>
        <p:spPr>
          <a:xfrm>
            <a:off x="611560" y="104314"/>
            <a:ext cx="4336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Screening e vaccinazione</a:t>
            </a:r>
          </a:p>
        </p:txBody>
      </p:sp>
      <p:sp>
        <p:nvSpPr>
          <p:cNvPr id="12" name="Oval 13" descr="HPV_virus">
            <a:extLst>
              <a:ext uri="{FF2B5EF4-FFF2-40B4-BE49-F238E27FC236}">
                <a16:creationId xmlns:a16="http://schemas.microsoft.com/office/drawing/2014/main" id="{291CDADF-DE11-7929-A54E-A5BB87326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841871"/>
            <a:ext cx="1620000" cy="162000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2CA89562-728B-4078-9C8F-123193C1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00" y="3156325"/>
            <a:ext cx="1439125" cy="10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67EB77-146B-D05C-062C-B4E603558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41" y="2571750"/>
            <a:ext cx="3796607" cy="21355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63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73196" y="1507962"/>
            <a:ext cx="6696744" cy="3304564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43492" y="1871615"/>
            <a:ext cx="64159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 dello stato vaccinale e dell’esecuzione dello screening per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cervico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-carcinoma.</a:t>
            </a:r>
          </a:p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Consegna di materiale informativo in occasione della chiamata per lo screening o la vaccinazione.</a:t>
            </a:r>
          </a:p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Counselling per la riduzione del rischio di recidiva alle donne da sottoporre a terapia per condilomatosi/neoplasie intraepiteliali del basso tratto genitale. </a:t>
            </a:r>
          </a:p>
        </p:txBody>
      </p:sp>
      <p:pic>
        <p:nvPicPr>
          <p:cNvPr id="14" name="Picture 4" descr="C:\Users\Utente\Desktop\aTOOL BOOK 25 maggio\1 tetano\2 TETANO\do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10" y="2803500"/>
            <a:ext cx="1123975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3594530" y="1081687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MMG</a:t>
            </a:r>
            <a:r>
              <a:rPr lang="it-IT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Punti di contatto con le donne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C0149E-DB6E-3109-E4EB-52290A539DCD}"/>
              </a:ext>
            </a:extLst>
          </p:cNvPr>
          <p:cNvSpPr txBox="1"/>
          <p:nvPr/>
        </p:nvSpPr>
        <p:spPr>
          <a:xfrm>
            <a:off x="611560" y="104314"/>
            <a:ext cx="600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Counselling e vaccinazione anti-HPV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73BFBE-0355-E1FD-2B14-E8D9AA5B44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1440" y="1081687"/>
            <a:ext cx="491063" cy="85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5854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/>
        </p:nvSpPr>
        <p:spPr>
          <a:xfrm>
            <a:off x="784423" y="1367359"/>
            <a:ext cx="7892033" cy="368488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3597" y="1059582"/>
            <a:ext cx="692779" cy="120275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56432" y="1553329"/>
            <a:ext cx="70999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F0E500"/>
              </a:buClr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Counselling in occasione:</a:t>
            </a:r>
          </a:p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visita per la contraccezione; </a:t>
            </a:r>
          </a:p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chiamata per lo screening per il </a:t>
            </a:r>
            <a:r>
              <a:rPr lang="it-IT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cervico</a:t>
            </a: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-carcinoma, attraverso la consegna di materiale informativo; </a:t>
            </a:r>
          </a:p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ritiro del referto dello screening eseguito con HPV Test/ Pap-Test per sensibilizzare sull’efficacia del vaccino; </a:t>
            </a:r>
          </a:p>
          <a:p>
            <a:pPr marL="342900" indent="-342900">
              <a:spcBef>
                <a:spcPts val="120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 visite alle donne da sottoporre a terapia per condilomatosi/neoplasie intraepiteliali del basso tratto genitale per la riduzione del rischio di recidiva. </a:t>
            </a:r>
          </a:p>
        </p:txBody>
      </p:sp>
      <p:pic>
        <p:nvPicPr>
          <p:cNvPr id="13" name="Picture 4" descr="C:\Users\Utente\Desktop\aTOOL BOOK 25 maggio\1 EPATITE A DIFFUSIONE\INFERMIERA 1A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406231"/>
            <a:ext cx="1245276" cy="264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712618" y="937775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GINECOLOGO</a:t>
            </a:r>
            <a:r>
              <a:rPr lang="it-IT" dirty="0">
                <a:solidFill>
                  <a:schemeClr val="bg2"/>
                </a:solidFill>
                <a:latin typeface="Bookman Old Style" panose="02050604050505020204" pitchFamily="18" charset="0"/>
              </a:rPr>
              <a:t>: </a:t>
            </a:r>
            <a:r>
              <a:rPr lang="it-IT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Punti di contatto con le donne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8D5C8A-4638-52D9-7964-2037927CC582}"/>
              </a:ext>
            </a:extLst>
          </p:cNvPr>
          <p:cNvSpPr txBox="1"/>
          <p:nvPr/>
        </p:nvSpPr>
        <p:spPr>
          <a:xfrm>
            <a:off x="611560" y="104314"/>
            <a:ext cx="600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Counselling e vaccinazione anti-HPV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416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51040" y="2859782"/>
            <a:ext cx="816943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4F81BD">
                <a:gamma/>
                <a:shade val="60000"/>
                <a:invGamma/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 sviluppo delle strategie migliori</a:t>
            </a:r>
            <a:r>
              <a:rPr kumimoji="0" lang="it-IT" sz="2200" b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it-IT" sz="2200" b="1" u="none" strike="noStrike" kern="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best </a:t>
            </a:r>
            <a:r>
              <a:rPr kumimoji="0" lang="it-IT" sz="2200" b="1" u="none" strike="noStrike" kern="0" cap="none" spc="0" normalizeH="0" baseline="0" noProof="0" dirty="0" err="1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kumimoji="0" lang="it-IT" sz="2200" b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it-IT" sz="2200" b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22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deve essere sostenuto dalla </a:t>
            </a:r>
            <a:r>
              <a:rPr kumimoji="0" lang="it-IT" sz="2200" b="1" u="none" strike="noStrike" kern="0" cap="none" spc="0" normalizeH="0" baseline="0" noProof="0" dirty="0">
                <a:ln>
                  <a:noFill/>
                </a:ln>
                <a:solidFill>
                  <a:srgbClr val="82A1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necessità di migliorare la comunicazione</a:t>
            </a:r>
            <a:r>
              <a:rPr kumimoji="0" lang="it-IT" sz="2200" b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calibrando contenuti e modalità comunicative a seconda del target.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643677" y="1131590"/>
            <a:ext cx="80327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il successo delle strategie vaccinali è importante </a:t>
            </a:r>
            <a:r>
              <a:rPr lang="it-IT" sz="22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utilizzare i giusti canali </a:t>
            </a:r>
            <a:r>
              <a:rPr lang="it-IT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raggiungere le donne target dell’offerta e contemporaneamente </a:t>
            </a:r>
            <a:r>
              <a:rPr lang="it-IT" sz="22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prevedere una formazione specifica </a:t>
            </a:r>
          </a:p>
          <a:p>
            <a:pPr>
              <a:defRPr/>
            </a:pPr>
            <a:r>
              <a:rPr lang="it-IT" sz="22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degli operatori sanitari </a:t>
            </a:r>
            <a:r>
              <a:rPr lang="it-IT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 temi legati alla comunicazione.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132DAB-3C5E-C720-43DF-DDE7169F596B}"/>
              </a:ext>
            </a:extLst>
          </p:cNvPr>
          <p:cNvSpPr txBox="1"/>
          <p:nvPr/>
        </p:nvSpPr>
        <p:spPr>
          <a:xfrm>
            <a:off x="611560" y="104314"/>
            <a:ext cx="600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Counselling e vaccinazione anti-HPV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098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2411760" y="2715766"/>
            <a:ext cx="4837274" cy="2088543"/>
            <a:chOff x="1136650" y="1412875"/>
            <a:chExt cx="5716751" cy="2124075"/>
          </a:xfrm>
        </p:grpSpPr>
        <p:sp>
          <p:nvSpPr>
            <p:cNvPr id="6" name="Rettangolo arrotondato 5"/>
            <p:cNvSpPr/>
            <p:nvPr/>
          </p:nvSpPr>
          <p:spPr bwMode="auto">
            <a:xfrm>
              <a:off x="3485264" y="2261221"/>
              <a:ext cx="2232025" cy="43180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rgbClr val="44949E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Slide per incontri informativi</a:t>
              </a:r>
            </a:p>
          </p:txBody>
        </p:sp>
        <p:sp>
          <p:nvSpPr>
            <p:cNvPr id="7" name="Rettangolo arrotondato 6"/>
            <p:cNvSpPr/>
            <p:nvPr/>
          </p:nvSpPr>
          <p:spPr bwMode="auto">
            <a:xfrm>
              <a:off x="3472550" y="1604831"/>
              <a:ext cx="2232025" cy="43180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rgbClr val="44949E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Incontri tematici</a:t>
              </a:r>
            </a:p>
          </p:txBody>
        </p:sp>
        <p:sp>
          <p:nvSpPr>
            <p:cNvPr id="8" name="Rettangolo arrotondato 7"/>
            <p:cNvSpPr>
              <a:spLocks/>
            </p:cNvSpPr>
            <p:nvPr/>
          </p:nvSpPr>
          <p:spPr bwMode="auto">
            <a:xfrm>
              <a:off x="1136650" y="1838325"/>
              <a:ext cx="1727200" cy="1008063"/>
            </a:xfrm>
            <a:prstGeom prst="roundRect">
              <a:avLst/>
            </a:prstGeom>
            <a:solidFill>
              <a:schemeClr val="bg2">
                <a:lumMod val="10000"/>
                <a:lumOff val="90000"/>
              </a:schemeClr>
            </a:solidFill>
            <a:ln w="57150">
              <a:solidFill>
                <a:srgbClr val="44949E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44949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Operatori sanitari</a:t>
              </a:r>
              <a:endPara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44949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Parentesi graffa chiusa 8"/>
            <p:cNvSpPr/>
            <p:nvPr/>
          </p:nvSpPr>
          <p:spPr>
            <a:xfrm flipH="1">
              <a:off x="3165475" y="1412875"/>
              <a:ext cx="142875" cy="2124075"/>
            </a:xfrm>
            <a:prstGeom prst="rightBrace">
              <a:avLst>
                <a:gd name="adj1" fmla="val 90435"/>
                <a:gd name="adj2" fmla="val 44545"/>
              </a:avLst>
            </a:prstGeom>
            <a:noFill/>
            <a:ln w="76200" cap="flat" cmpd="sng" algn="ctr">
              <a:solidFill>
                <a:srgbClr val="44949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CasellaDiTesto 11"/>
            <p:cNvSpPr txBox="1">
              <a:spLocks noChangeArrowheads="1"/>
            </p:cNvSpPr>
            <p:nvPr/>
          </p:nvSpPr>
          <p:spPr bwMode="auto">
            <a:xfrm>
              <a:off x="6640484" y="1554163"/>
              <a:ext cx="211286" cy="31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 panose="020B06030308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asellaDiTesto 15"/>
            <p:cNvSpPr txBox="1">
              <a:spLocks noChangeArrowheads="1"/>
            </p:cNvSpPr>
            <p:nvPr/>
          </p:nvSpPr>
          <p:spPr bwMode="auto">
            <a:xfrm>
              <a:off x="6642115" y="2276475"/>
              <a:ext cx="211286" cy="31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15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 panose="020B06030308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ttangolo arrotondato 11"/>
            <p:cNvSpPr/>
            <p:nvPr/>
          </p:nvSpPr>
          <p:spPr bwMode="auto">
            <a:xfrm>
              <a:off x="3516205" y="2946575"/>
              <a:ext cx="2232025" cy="431800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28575">
              <a:solidFill>
                <a:srgbClr val="44949E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Materiali per la campagna</a:t>
              </a:r>
            </a:p>
          </p:txBody>
        </p:sp>
        <p:sp>
          <p:nvSpPr>
            <p:cNvPr id="13" name="Rettangolo 29"/>
            <p:cNvSpPr>
              <a:spLocks noChangeArrowheads="1"/>
            </p:cNvSpPr>
            <p:nvPr/>
          </p:nvSpPr>
          <p:spPr bwMode="auto">
            <a:xfrm>
              <a:off x="4317999" y="2185988"/>
              <a:ext cx="2322513" cy="213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4926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82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DejaVu Sans" panose="020B06030308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ttangolo 11"/>
          <p:cNvSpPr>
            <a:spLocks noChangeArrowheads="1"/>
          </p:cNvSpPr>
          <p:nvPr/>
        </p:nvSpPr>
        <p:spPr bwMode="auto">
          <a:xfrm>
            <a:off x="611559" y="1131590"/>
            <a:ext cx="82089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57200"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lvl="1">
              <a:buClr>
                <a:srgbClr val="000000"/>
              </a:buClr>
              <a:defRPr/>
            </a:pPr>
            <a:r>
              <a:rPr lang="it-IT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Organizzare </a:t>
            </a:r>
            <a:r>
              <a:rPr lang="it-IT" alt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incontri tematici </a:t>
            </a:r>
            <a:r>
              <a:rPr lang="it-IT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gli attori sanitari della </a:t>
            </a:r>
            <a:r>
              <a:rPr lang="it-IT" altLang="it-IT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rete – medici dei servizi vaccinali, MMG, ginecologi, infermieri, assistenti sanitari, ostetriche – </a:t>
            </a:r>
            <a:r>
              <a:rPr lang="it-IT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l’obiettivo</a:t>
            </a:r>
            <a:r>
              <a:rPr lang="it-IT" alt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it-IT" altLang="it-IT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condividere l’importanza della vaccinazione e le strategie di azione per la prevenzione dell’HPV</a:t>
            </a:r>
            <a:r>
              <a:rPr lang="it-IT" alt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62C5D4-9DC8-EBF2-7B02-1FFB51BE807F}"/>
              </a:ext>
            </a:extLst>
          </p:cNvPr>
          <p:cNvSpPr txBox="1"/>
          <p:nvPr/>
        </p:nvSpPr>
        <p:spPr>
          <a:xfrm>
            <a:off x="611560" y="104314"/>
            <a:ext cx="3392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Strategie di 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145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mile 1"/>
          <p:cNvSpPr/>
          <p:nvPr/>
        </p:nvSpPr>
        <p:spPr>
          <a:xfrm>
            <a:off x="1413829" y="2620111"/>
            <a:ext cx="358346" cy="333632"/>
          </a:xfrm>
          <a:prstGeom prst="smileyFace">
            <a:avLst/>
          </a:prstGeom>
          <a:solidFill>
            <a:srgbClr val="E97B0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po 13"/>
          <p:cNvGrpSpPr/>
          <p:nvPr/>
        </p:nvGrpSpPr>
        <p:grpSpPr>
          <a:xfrm>
            <a:off x="619257" y="1139955"/>
            <a:ext cx="7216348" cy="3428284"/>
            <a:chOff x="1912769" y="1494880"/>
            <a:chExt cx="9621796" cy="4571045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4350834" y="1591835"/>
              <a:ext cx="1270000" cy="719137"/>
              <a:chOff x="1439" y="632"/>
              <a:chExt cx="726" cy="388"/>
            </a:xfrm>
          </p:grpSpPr>
          <p:pic>
            <p:nvPicPr>
              <p:cNvPr id="28" name="Picture 6" descr="gt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" y="632"/>
                <a:ext cx="41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7"/>
              <p:cNvSpPr>
                <a:spLocks noChangeArrowheads="1"/>
              </p:cNvSpPr>
              <p:nvPr/>
            </p:nvSpPr>
            <p:spPr bwMode="auto">
              <a:xfrm>
                <a:off x="1439" y="673"/>
                <a:ext cx="726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9569" tIns="49785" rIns="99569" bIns="49785">
                <a:spAutoFit/>
              </a:bodyPr>
              <a:lstStyle>
                <a:lvl1pPr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9536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MS PGothic" panose="020B0600070205080204" pitchFamily="34" charset="-128"/>
                  </a:rPr>
                  <a:t>2</a:t>
                </a:r>
              </a:p>
            </p:txBody>
          </p:sp>
        </p:grp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912769" y="1724522"/>
              <a:ext cx="1046089" cy="719137"/>
              <a:chOff x="-1355" y="1310"/>
              <a:chExt cx="598" cy="388"/>
            </a:xfrm>
          </p:grpSpPr>
          <p:pic>
            <p:nvPicPr>
              <p:cNvPr id="26" name="Picture 9" descr="gt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44" y="1310"/>
                <a:ext cx="41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-1355" y="1370"/>
                <a:ext cx="598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9569" tIns="49785" rIns="99569" bIns="49785">
                <a:spAutoFit/>
              </a:bodyPr>
              <a:lstStyle>
                <a:lvl1pPr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9536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MS PGothic" panose="020B0600070205080204" pitchFamily="34" charset="-128"/>
                  </a:rPr>
                  <a:t>1</a:t>
                </a:r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8844632" y="2648754"/>
              <a:ext cx="1270000" cy="719137"/>
              <a:chOff x="1044" y="565"/>
              <a:chExt cx="726" cy="388"/>
            </a:xfrm>
          </p:grpSpPr>
          <p:pic>
            <p:nvPicPr>
              <p:cNvPr id="24" name="Picture 12" descr="gt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565"/>
                <a:ext cx="41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13"/>
              <p:cNvSpPr>
                <a:spLocks noChangeArrowheads="1"/>
              </p:cNvSpPr>
              <p:nvPr/>
            </p:nvSpPr>
            <p:spPr bwMode="auto">
              <a:xfrm>
                <a:off x="1044" y="598"/>
                <a:ext cx="726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9569" tIns="49785" rIns="99569" bIns="49785">
                <a:spAutoFit/>
              </a:bodyPr>
              <a:lstStyle>
                <a:lvl1pPr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9536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MS PGothic" panose="020B0600070205080204" pitchFamily="34" charset="-128"/>
                  </a:rPr>
                  <a:t>3</a:t>
                </a:r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3642683" y="5346788"/>
              <a:ext cx="1270000" cy="719137"/>
              <a:chOff x="153" y="1010"/>
              <a:chExt cx="726" cy="388"/>
            </a:xfrm>
          </p:grpSpPr>
          <p:pic>
            <p:nvPicPr>
              <p:cNvPr id="22" name="Picture 15" descr="gt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" y="1010"/>
                <a:ext cx="414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16"/>
              <p:cNvSpPr>
                <a:spLocks noChangeArrowheads="1"/>
              </p:cNvSpPr>
              <p:nvPr/>
            </p:nvSpPr>
            <p:spPr bwMode="auto">
              <a:xfrm>
                <a:off x="153" y="1052"/>
                <a:ext cx="726" cy="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9569" tIns="49785" rIns="99569" bIns="49785">
                <a:spAutoFit/>
              </a:bodyPr>
              <a:lstStyle>
                <a:lvl1pPr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995363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9953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95363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ookman Old Style" panose="02050604050505020204" pitchFamily="18" charset="0"/>
                    <a:ea typeface="MS PGothic" panose="020B0600070205080204" pitchFamily="34" charset="-128"/>
                  </a:rPr>
                  <a:t>4</a:t>
                </a:r>
              </a:p>
            </p:txBody>
          </p:sp>
        </p:grp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4729163" y="5220250"/>
              <a:ext cx="3163549" cy="845675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Promozione della vaccinazione per sensibilizzare il target</a:t>
              </a: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112800" y="2513511"/>
              <a:ext cx="2783229" cy="83594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Condivisione della strategia vaccinale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1100" b="1" kern="0" dirty="0">
                  <a:solidFill>
                    <a:prstClr val="black"/>
                  </a:solidFill>
                  <a:latin typeface="Bookman Old Style" panose="02050604050505020204" pitchFamily="18" charset="0"/>
                </a:rPr>
                <a:t>a</a:t>
              </a:r>
              <a:r>
                <a:rPr kumimoji="0" lang="it-IT" sz="1100" b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nti</a:t>
              </a:r>
              <a:r>
                <a:rPr kumimoji="0" lang="it-IT" sz="11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-HPV</a:t>
              </a:r>
            </a:p>
          </p:txBody>
        </p:sp>
        <p:pic>
          <p:nvPicPr>
            <p:cNvPr id="10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164" y="1551111"/>
              <a:ext cx="936000" cy="874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658" y="2585817"/>
              <a:ext cx="93662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23"/>
            <p:cNvSpPr>
              <a:spLocks noChangeShapeType="1"/>
            </p:cNvSpPr>
            <p:nvPr/>
          </p:nvSpPr>
          <p:spPr bwMode="auto">
            <a:xfrm flipV="1">
              <a:off x="4982515" y="3067049"/>
              <a:ext cx="3994799" cy="56209"/>
            </a:xfrm>
            <a:prstGeom prst="line">
              <a:avLst/>
            </a:prstGeom>
            <a:noFill/>
            <a:ln w="57150">
              <a:solidFill>
                <a:srgbClr val="44949E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Text Box 24"/>
            <p:cNvSpPr txBox="1">
              <a:spLocks noChangeArrowheads="1"/>
            </p:cNvSpPr>
            <p:nvPr/>
          </p:nvSpPr>
          <p:spPr bwMode="auto">
            <a:xfrm>
              <a:off x="9997145" y="1964623"/>
              <a:ext cx="1009649" cy="574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Lettera invito</a:t>
              </a: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6481159" y="1494880"/>
              <a:ext cx="3043954" cy="106491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Comunicazione aziendale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ai Servizi vaccinali, ginecologi, MMG,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operatori sanitari</a:t>
              </a:r>
            </a:p>
          </p:txBody>
        </p:sp>
        <p:sp>
          <p:nvSpPr>
            <p:cNvPr id="15" name="Arc 26"/>
            <p:cNvSpPr>
              <a:spLocks/>
            </p:cNvSpPr>
            <p:nvPr/>
          </p:nvSpPr>
          <p:spPr bwMode="auto">
            <a:xfrm rot="15749370" flipV="1">
              <a:off x="6058695" y="2841084"/>
              <a:ext cx="1062037" cy="1419225"/>
            </a:xfrm>
            <a:custGeom>
              <a:avLst/>
              <a:gdLst>
                <a:gd name="T0" fmla="*/ 361431096 w 21520"/>
                <a:gd name="T1" fmla="*/ 0 h 21390"/>
                <a:gd name="T2" fmla="*/ 2147483647 w 21520"/>
                <a:gd name="T3" fmla="*/ 2147483647 h 21390"/>
                <a:gd name="T4" fmla="*/ 0 w 21520"/>
                <a:gd name="T5" fmla="*/ 2147483647 h 21390"/>
                <a:gd name="T6" fmla="*/ 0 60000 65536"/>
                <a:gd name="T7" fmla="*/ 0 60000 65536"/>
                <a:gd name="T8" fmla="*/ 0 60000 65536"/>
                <a:gd name="T9" fmla="*/ 0 w 21520"/>
                <a:gd name="T10" fmla="*/ 0 h 21390"/>
                <a:gd name="T11" fmla="*/ 21520 w 21520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20" h="21390" fill="none" extrusionOk="0">
                  <a:moveTo>
                    <a:pt x="3006" y="0"/>
                  </a:moveTo>
                  <a:cubicBezTo>
                    <a:pt x="12974" y="1401"/>
                    <a:pt x="20653" y="9502"/>
                    <a:pt x="21519" y="19531"/>
                  </a:cubicBezTo>
                </a:path>
                <a:path w="21520" h="21390" stroke="0" extrusionOk="0">
                  <a:moveTo>
                    <a:pt x="3006" y="0"/>
                  </a:moveTo>
                  <a:cubicBezTo>
                    <a:pt x="12974" y="1401"/>
                    <a:pt x="20653" y="9502"/>
                    <a:pt x="21519" y="19531"/>
                  </a:cubicBezTo>
                  <a:lnTo>
                    <a:pt x="0" y="21390"/>
                  </a:lnTo>
                  <a:close/>
                </a:path>
              </a:pathLst>
            </a:custGeom>
            <a:noFill/>
            <a:ln w="57150">
              <a:solidFill>
                <a:srgbClr val="44949E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Arc 27"/>
            <p:cNvSpPr>
              <a:spLocks/>
            </p:cNvSpPr>
            <p:nvPr/>
          </p:nvSpPr>
          <p:spPr bwMode="auto">
            <a:xfrm rot="16823419" flipV="1">
              <a:off x="4444679" y="3387311"/>
              <a:ext cx="2161497" cy="1890500"/>
            </a:xfrm>
            <a:custGeom>
              <a:avLst/>
              <a:gdLst>
                <a:gd name="T0" fmla="*/ 2147483647 w 21520"/>
                <a:gd name="T1" fmla="*/ 0 h 21390"/>
                <a:gd name="T2" fmla="*/ 2147483647 w 21520"/>
                <a:gd name="T3" fmla="*/ 2147483647 h 21390"/>
                <a:gd name="T4" fmla="*/ 0 w 21520"/>
                <a:gd name="T5" fmla="*/ 2147483647 h 21390"/>
                <a:gd name="T6" fmla="*/ 0 60000 65536"/>
                <a:gd name="T7" fmla="*/ 0 60000 65536"/>
                <a:gd name="T8" fmla="*/ 0 60000 65536"/>
                <a:gd name="T9" fmla="*/ 0 w 21520"/>
                <a:gd name="T10" fmla="*/ 0 h 21390"/>
                <a:gd name="T11" fmla="*/ 21520 w 21520"/>
                <a:gd name="T12" fmla="*/ 21390 h 213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20" h="21390" fill="none" extrusionOk="0">
                  <a:moveTo>
                    <a:pt x="3006" y="0"/>
                  </a:moveTo>
                  <a:cubicBezTo>
                    <a:pt x="12974" y="1401"/>
                    <a:pt x="20653" y="9502"/>
                    <a:pt x="21519" y="19531"/>
                  </a:cubicBezTo>
                </a:path>
                <a:path w="21520" h="21390" stroke="0" extrusionOk="0">
                  <a:moveTo>
                    <a:pt x="3006" y="0"/>
                  </a:moveTo>
                  <a:cubicBezTo>
                    <a:pt x="12974" y="1401"/>
                    <a:pt x="20653" y="9502"/>
                    <a:pt x="21519" y="19531"/>
                  </a:cubicBezTo>
                  <a:lnTo>
                    <a:pt x="0" y="21390"/>
                  </a:lnTo>
                  <a:close/>
                </a:path>
              </a:pathLst>
            </a:custGeom>
            <a:noFill/>
            <a:ln w="57150">
              <a:solidFill>
                <a:srgbClr val="44949E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Text Box 123"/>
            <p:cNvSpPr txBox="1">
              <a:spLocks noChangeArrowheads="1"/>
            </p:cNvSpPr>
            <p:nvPr/>
          </p:nvSpPr>
          <p:spPr bwMode="auto">
            <a:xfrm>
              <a:off x="8404293" y="4013450"/>
              <a:ext cx="1788381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ookman Old Style" panose="02050604050505020204" pitchFamily="18" charset="0"/>
                </a:rPr>
                <a:t>Anagrafe vaccinale informatizzata</a:t>
              </a:r>
            </a:p>
          </p:txBody>
        </p:sp>
        <p:sp>
          <p:nvSpPr>
            <p:cNvPr id="18" name="Smile 17"/>
            <p:cNvSpPr/>
            <p:nvPr/>
          </p:nvSpPr>
          <p:spPr>
            <a:xfrm>
              <a:off x="2369082" y="3460529"/>
              <a:ext cx="477795" cy="444843"/>
            </a:xfrm>
            <a:prstGeom prst="smileyFace">
              <a:avLst/>
            </a:prstGeom>
            <a:solidFill>
              <a:srgbClr val="8064A2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Smile 18"/>
            <p:cNvSpPr/>
            <p:nvPr/>
          </p:nvSpPr>
          <p:spPr>
            <a:xfrm>
              <a:off x="11056770" y="2742596"/>
              <a:ext cx="477795" cy="444843"/>
            </a:xfrm>
            <a:prstGeom prst="smileyFace">
              <a:avLst/>
            </a:prstGeom>
            <a:solidFill>
              <a:srgbClr val="F9E14A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Smile 19"/>
            <p:cNvSpPr/>
            <p:nvPr/>
          </p:nvSpPr>
          <p:spPr>
            <a:xfrm>
              <a:off x="3636254" y="3460529"/>
              <a:ext cx="477795" cy="444843"/>
            </a:xfrm>
            <a:prstGeom prst="smileyFace">
              <a:avLst/>
            </a:prstGeom>
            <a:solidFill>
              <a:srgbClr val="F9E14A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" descr="Immagine correlat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784" y="3929281"/>
              <a:ext cx="1722914" cy="101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6" descr="C:\Users\Utente\Desktop\PRESENTAZIONE HPV CONVERSANO 2\lettera consns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05" y="2904400"/>
            <a:ext cx="729296" cy="80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:\Users\Utente\Desktop\PRESENTAZIONE HPV CONVERSANO 2\informazi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45" y="3012200"/>
            <a:ext cx="498056" cy="72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mile 32"/>
          <p:cNvSpPr/>
          <p:nvPr/>
        </p:nvSpPr>
        <p:spPr>
          <a:xfrm>
            <a:off x="3141426" y="1923580"/>
            <a:ext cx="358346" cy="333632"/>
          </a:xfrm>
          <a:prstGeom prst="smileyFace">
            <a:avLst/>
          </a:prstGeom>
          <a:solidFill>
            <a:srgbClr val="F9E14A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Smile 33"/>
          <p:cNvSpPr/>
          <p:nvPr/>
        </p:nvSpPr>
        <p:spPr>
          <a:xfrm>
            <a:off x="3260226" y="4592329"/>
            <a:ext cx="358346" cy="333632"/>
          </a:xfrm>
          <a:prstGeom prst="smileyFace">
            <a:avLst/>
          </a:prstGeom>
          <a:solidFill>
            <a:srgbClr val="8064A2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mile 34"/>
          <p:cNvSpPr/>
          <p:nvPr/>
        </p:nvSpPr>
        <p:spPr>
          <a:xfrm>
            <a:off x="3721191" y="4601673"/>
            <a:ext cx="358346" cy="333632"/>
          </a:xfrm>
          <a:prstGeom prst="smileyFace">
            <a:avLst/>
          </a:prstGeom>
          <a:solidFill>
            <a:srgbClr val="F7964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Smile 35"/>
          <p:cNvSpPr/>
          <p:nvPr/>
        </p:nvSpPr>
        <p:spPr>
          <a:xfrm>
            <a:off x="4188447" y="4592329"/>
            <a:ext cx="358346" cy="333632"/>
          </a:xfrm>
          <a:prstGeom prst="smileyFace">
            <a:avLst/>
          </a:prstGeom>
          <a:solidFill>
            <a:srgbClr val="F9E14A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Line 23"/>
          <p:cNvSpPr>
            <a:spLocks noChangeShapeType="1"/>
          </p:cNvSpPr>
          <p:nvPr/>
        </p:nvSpPr>
        <p:spPr bwMode="auto">
          <a:xfrm>
            <a:off x="7033837" y="2521451"/>
            <a:ext cx="9515" cy="1513353"/>
          </a:xfrm>
          <a:prstGeom prst="line">
            <a:avLst/>
          </a:prstGeom>
          <a:noFill/>
          <a:ln w="57150">
            <a:solidFill>
              <a:srgbClr val="44949E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auto">
          <a:xfrm>
            <a:off x="5472783" y="4065465"/>
            <a:ext cx="3491705" cy="43103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Raccolta del consenso/dissenso, esecuzione della vaccinazione e registrazione del dato</a:t>
            </a:r>
          </a:p>
        </p:txBody>
      </p:sp>
      <p:sp>
        <p:nvSpPr>
          <p:cNvPr id="39" name="Smile 38"/>
          <p:cNvSpPr/>
          <p:nvPr/>
        </p:nvSpPr>
        <p:spPr>
          <a:xfrm>
            <a:off x="6888148" y="4568239"/>
            <a:ext cx="358346" cy="333632"/>
          </a:xfrm>
          <a:prstGeom prst="smileyFace">
            <a:avLst/>
          </a:prstGeom>
          <a:solidFill>
            <a:srgbClr val="8064A2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Smile 40"/>
          <p:cNvSpPr/>
          <p:nvPr/>
        </p:nvSpPr>
        <p:spPr>
          <a:xfrm>
            <a:off x="6350292" y="4587745"/>
            <a:ext cx="358346" cy="333632"/>
          </a:xfrm>
          <a:prstGeom prst="smileyFace">
            <a:avLst/>
          </a:prstGeom>
          <a:solidFill>
            <a:srgbClr val="F9E14A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6709471" y="4478288"/>
            <a:ext cx="64873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2700" dirty="0">
                <a:solidFill>
                  <a:prstClr val="black"/>
                </a:solidFill>
                <a:latin typeface="Calibri"/>
              </a:rPr>
              <a:t>(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7631493" y="4478288"/>
            <a:ext cx="86353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27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44" name="Smile 43"/>
          <p:cNvSpPr/>
          <p:nvPr/>
        </p:nvSpPr>
        <p:spPr>
          <a:xfrm>
            <a:off x="7318352" y="4553846"/>
            <a:ext cx="358346" cy="333632"/>
          </a:xfrm>
          <a:prstGeom prst="smileyFace">
            <a:avLst/>
          </a:prstGeom>
          <a:solidFill>
            <a:srgbClr val="F79646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2E448BC-7F73-6F50-4AF7-B3AFF7A925BD}"/>
              </a:ext>
            </a:extLst>
          </p:cNvPr>
          <p:cNvSpPr txBox="1"/>
          <p:nvPr/>
        </p:nvSpPr>
        <p:spPr>
          <a:xfrm>
            <a:off x="611560" y="104314"/>
            <a:ext cx="506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Campagna vaccinale anti-HPV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974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Utente\Desktop\aTOOL BOOK x ALUNNI\cart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549" y="1681615"/>
            <a:ext cx="3070364" cy="2984032"/>
          </a:xfrm>
          <a:prstGeom prst="rect">
            <a:avLst/>
          </a:prstGeom>
          <a:noFill/>
        </p:spPr>
      </p:pic>
      <p:pic>
        <p:nvPicPr>
          <p:cNvPr id="2" name="Picture 2" descr="C:\Users\Utente\Desktop\aTOOL BOOK x ALUNNI\targa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332" y="525989"/>
            <a:ext cx="2822366" cy="2504262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3660928" y="1347614"/>
            <a:ext cx="2651770" cy="124067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it-IT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Formazione condivisa </a:t>
            </a:r>
          </a:p>
          <a:p>
            <a:pPr algn="ctr">
              <a:spcBef>
                <a:spcPct val="0"/>
              </a:spcBef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 </a:t>
            </a:r>
            <a:r>
              <a:rPr lang="it-IT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</a:t>
            </a: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con la</a:t>
            </a:r>
          </a:p>
          <a:p>
            <a:pPr algn="ctr">
              <a:spcBef>
                <a:spcPct val="0"/>
              </a:spcBef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medicina generale.</a:t>
            </a:r>
          </a:p>
        </p:txBody>
      </p:sp>
      <p:pic>
        <p:nvPicPr>
          <p:cNvPr id="5" name="Picture 3" descr="C:\Users\Utente\Desktop\aTOOL BOOK x ALUNNI\cart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407503"/>
            <a:ext cx="2762195" cy="2684527"/>
          </a:xfrm>
          <a:prstGeom prst="rect">
            <a:avLst/>
          </a:prstGeom>
          <a:noFill/>
        </p:spPr>
      </p:pic>
      <p:pic>
        <p:nvPicPr>
          <p:cNvPr id="6" name="Picture 4" descr="C:\Users\Utente\Desktop\HPV GENERALE 2017 A\HPV FOTOLIA 1\pubes celes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2016" y="2232136"/>
            <a:ext cx="348004" cy="81000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900311" y="2931790"/>
            <a:ext cx="258601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Protocolli condivisi</a:t>
            </a:r>
          </a:p>
          <a:p>
            <a:pPr algn="ctr">
              <a:spcBef>
                <a:spcPts val="225"/>
              </a:spcBef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igienisti, ginecologi, MMG, </a:t>
            </a:r>
          </a:p>
          <a:p>
            <a:pPr algn="ctr">
              <a:spcBef>
                <a:spcPts val="225"/>
              </a:spcBef>
            </a:pPr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ostetriche, assistenti sanitari, infermieri.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778567" y="2219638"/>
            <a:ext cx="2840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4494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Incontri specifici </a:t>
            </a:r>
          </a:p>
          <a:p>
            <a:pPr algn="ctr"/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Servizi vaccinali, </a:t>
            </a:r>
          </a:p>
          <a:p>
            <a:pPr algn="ctr"/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ginecologi territoriali e ospedalieri e</a:t>
            </a:r>
          </a:p>
          <a:p>
            <a:pPr algn="ctr"/>
            <a:r>
              <a:rPr 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operatori di comparto.</a:t>
            </a:r>
          </a:p>
        </p:txBody>
      </p:sp>
      <p:pic>
        <p:nvPicPr>
          <p:cNvPr id="10" name="Picture 4" descr="C:\Users\Utente\Desktop\HPV GENERALE 2017 A\HPV FOTOLIA 1\pubes celes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597504"/>
            <a:ext cx="348004" cy="810000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4E6FB0-F46A-BF34-0E3D-EB6D39C6018E}"/>
              </a:ext>
            </a:extLst>
          </p:cNvPr>
          <p:cNvSpPr txBox="1"/>
          <p:nvPr/>
        </p:nvSpPr>
        <p:spPr>
          <a:xfrm>
            <a:off x="611560" y="104314"/>
            <a:ext cx="3392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Strategie di azione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527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91779" y="1563638"/>
            <a:ext cx="78686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ct val="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altLang="it-IT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Assicurarsi la collaborazione di personale sanitario </a:t>
            </a:r>
            <a:r>
              <a:rPr lang="it-IT" alt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adeguata formazione (area consultori, ginecologia, medicina generale, servizi vaccinali ecc.).</a:t>
            </a:r>
          </a:p>
          <a:p>
            <a:pPr marL="285750" indent="-285750" algn="just">
              <a:spcBef>
                <a:spcPct val="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endParaRPr lang="it-IT" altLang="it-I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alt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Sensibilizzare sul razionale della prescrizione della vaccinazione e </a:t>
            </a:r>
            <a:r>
              <a:rPr lang="it-IT" altLang="it-IT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illustrare il protocollo condiviso screening-vaccinazione</a:t>
            </a:r>
            <a:r>
              <a:rPr lang="it-IT" altLang="it-IT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spcBef>
                <a:spcPct val="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endParaRPr lang="it-IT" altLang="it-IT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ct val="0"/>
              </a:spcBef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  <a:defRPr/>
            </a:pPr>
            <a:r>
              <a:rPr lang="it-IT" altLang="it-IT" b="1" dirty="0">
                <a:solidFill>
                  <a:srgbClr val="82A1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Assicurare una buona conoscenza di tutti gli aspetti </a:t>
            </a:r>
            <a:r>
              <a:rPr lang="it-IT" altLang="it-IT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 esempio, l’utilizzo dei vaccini, gli aspetti medico-legali della vaccinazione o mancata offerta vaccinale, la prevenzione secondaria ecc.).</a:t>
            </a:r>
            <a:endParaRPr lang="en-US" altLang="it-IT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817A914-9AEA-560B-5D6F-9D9D31889933}"/>
              </a:ext>
            </a:extLst>
          </p:cNvPr>
          <p:cNvSpPr txBox="1"/>
          <p:nvPr/>
        </p:nvSpPr>
        <p:spPr>
          <a:xfrm>
            <a:off x="611560" y="105475"/>
            <a:ext cx="76421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Strategie di azione: la condivisione del modello</a:t>
            </a:r>
            <a:b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</a:br>
            <a:r>
              <a:rPr lang="it-IT" sz="2600" b="1" dirty="0">
                <a:solidFill>
                  <a:srgbClr val="44949E"/>
                </a:solidFill>
                <a:latin typeface="Calibri"/>
                <a:cs typeface="Arial"/>
              </a:rPr>
              <a:t>     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Hospital meeting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30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67028" y="1995686"/>
            <a:ext cx="57140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L’infezione con i ceppi HPV oncogeni è possibile durante l’intero arco della vita sessualmente attiva, come risultato della riattivazione di un’infezione latente acquisita in precedenza, oppure a seguito di nuovi contatti sessuali più recenti.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667028" y="628002"/>
            <a:ext cx="5706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L’infezione da HPV non conferisce protezione contro infezioni successive. È stata infatti dimostrata la possibilità di </a:t>
            </a:r>
            <a:r>
              <a:rPr lang="it-IT" b="1" dirty="0">
                <a:solidFill>
                  <a:srgbClr val="82A1CC"/>
                </a:solidFill>
              </a:rPr>
              <a:t>una reinfezione con lo stesso ceppo e/o una coinfezione con ceppi multipli </a:t>
            </a:r>
            <a:r>
              <a:rPr lang="it-IT" b="1" dirty="0">
                <a:solidFill>
                  <a:srgbClr val="82A1CC"/>
                </a:solidFill>
                <a:highlight>
                  <a:srgbClr val="FEFEFE"/>
                </a:highlight>
              </a:rPr>
              <a:t>di HPV</a:t>
            </a:r>
            <a:r>
              <a:rPr lang="it-IT" dirty="0">
                <a:highlight>
                  <a:srgbClr val="FEFEFE"/>
                </a:highlight>
              </a:rPr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466" y="238065"/>
            <a:ext cx="2066853" cy="307234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67028" y="3548066"/>
            <a:ext cx="786541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it-IT" dirty="0"/>
              <a:t>Mentre molte infezioni in giovane età sono transitorie, </a:t>
            </a:r>
            <a:r>
              <a:rPr lang="it-IT" b="1" dirty="0">
                <a:solidFill>
                  <a:srgbClr val="82A1CC"/>
                </a:solidFill>
              </a:rPr>
              <a:t>in età adulta vi è maggiore probabilità di assistere a una persistenza più stabile o prolungata, a causa di una </a:t>
            </a:r>
            <a:r>
              <a:rPr lang="it-IT" b="1" i="1" dirty="0">
                <a:solidFill>
                  <a:srgbClr val="82A1CC"/>
                </a:solidFill>
              </a:rPr>
              <a:t>clearance</a:t>
            </a:r>
            <a:r>
              <a:rPr lang="it-IT" b="1" dirty="0">
                <a:solidFill>
                  <a:srgbClr val="82A1CC"/>
                </a:solidFill>
              </a:rPr>
              <a:t> virale meno efficace, esponendo la donna matura a un maggiore rischio oncogeno</a:t>
            </a:r>
            <a:r>
              <a:rPr lang="it-IT" dirty="0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5A6360-8C4E-CBFA-6FE8-F634225EF42A}"/>
              </a:ext>
            </a:extLst>
          </p:cNvPr>
          <p:cNvSpPr txBox="1"/>
          <p:nvPr/>
        </p:nvSpPr>
        <p:spPr>
          <a:xfrm>
            <a:off x="667028" y="75714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2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Che cos’è l’HPV</a:t>
            </a:r>
            <a:endParaRPr lang="it-IT" sz="2800" b="1" dirty="0">
              <a:solidFill>
                <a:srgbClr val="44949E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869165"/>
      </p:ext>
    </p:extLst>
  </p:cSld>
  <p:clrMapOvr>
    <a:masterClrMapping/>
  </p:clrMapOvr>
  <p:transition spd="med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275606"/>
            <a:ext cx="4533265" cy="3528392"/>
          </a:xfrm>
          <a:prstGeom prst="rect">
            <a:avLst/>
          </a:prstGeom>
        </p:spPr>
      </p:pic>
      <p:sp>
        <p:nvSpPr>
          <p:cNvPr id="5" name="Rettangolo 3"/>
          <p:cNvSpPr>
            <a:spLocks noChangeArrowheads="1"/>
          </p:cNvSpPr>
          <p:nvPr/>
        </p:nvSpPr>
        <p:spPr bwMode="auto">
          <a:xfrm>
            <a:off x="683568" y="1140589"/>
            <a:ext cx="4216658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Il percorso condiviso di </a:t>
            </a:r>
            <a:r>
              <a:rPr lang="it-IT" altLang="it-IT" sz="2000" b="1" dirty="0">
                <a:solidFill>
                  <a:srgbClr val="82A1CC"/>
                </a:solidFill>
                <a:cs typeface="Calibri" panose="020F0502020204030204" pitchFamily="34" charset="0"/>
              </a:rPr>
              <a:t>formazione</a:t>
            </a:r>
            <a:r>
              <a:rPr lang="it-IT" altLang="it-IT" sz="2000" dirty="0">
                <a:solidFill>
                  <a:srgbClr val="82A1CC"/>
                </a:solidFill>
                <a:cs typeface="Calibri" panose="020F0502020204030204" pitchFamily="34" charset="0"/>
              </a:rPr>
              <a:t>,</a:t>
            </a:r>
            <a:r>
              <a:rPr lang="it-IT" altLang="it-IT" sz="2000" b="1" dirty="0">
                <a:solidFill>
                  <a:srgbClr val="82A1CC"/>
                </a:solidFill>
                <a:cs typeface="Calibri" panose="020F0502020204030204" pitchFamily="34" charset="0"/>
              </a:rPr>
              <a:t> informazione </a:t>
            </a:r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e </a:t>
            </a:r>
            <a:r>
              <a:rPr lang="it-IT" altLang="it-IT" sz="2000" b="1" dirty="0">
                <a:solidFill>
                  <a:srgbClr val="82A1CC"/>
                </a:solidFill>
                <a:cs typeface="Calibri" panose="020F0502020204030204" pitchFamily="34" charset="0"/>
              </a:rPr>
              <a:t>implementazione</a:t>
            </a:r>
            <a:r>
              <a:rPr lang="it-IT" altLang="it-IT" sz="2000" dirty="0">
                <a:solidFill>
                  <a:srgbClr val="82A1CC"/>
                </a:solidFill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dei percorsi diagnostico-terapeutici </a:t>
            </a:r>
          </a:p>
          <a:p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assistenziali (</a:t>
            </a:r>
            <a:r>
              <a:rPr lang="it-IT" altLang="it-IT" sz="2000" b="1" dirty="0">
                <a:solidFill>
                  <a:srgbClr val="82A1CC"/>
                </a:solidFill>
                <a:cs typeface="Calibri" panose="020F0502020204030204" pitchFamily="34" charset="0"/>
              </a:rPr>
              <a:t>PDTA</a:t>
            </a:r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)</a:t>
            </a:r>
            <a:r>
              <a:rPr lang="it-IT" altLang="it-IT" sz="2000" b="1" dirty="0">
                <a:solidFill>
                  <a:schemeClr val="bg2"/>
                </a:solidFill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è volto a condividere la </a:t>
            </a:r>
            <a:r>
              <a:rPr lang="it-IT" altLang="it-IT" sz="2000" b="1" dirty="0">
                <a:solidFill>
                  <a:srgbClr val="82A1CC"/>
                </a:solidFill>
                <a:cs typeface="Calibri" panose="020F0502020204030204" pitchFamily="34" charset="0"/>
              </a:rPr>
              <a:t>cultura della prevenzione</a:t>
            </a:r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,</a:t>
            </a:r>
            <a:r>
              <a:rPr lang="it-IT" altLang="it-IT" sz="2000" b="1" dirty="0">
                <a:solidFill>
                  <a:schemeClr val="bg2"/>
                </a:solidFill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con l’obiettivo</a:t>
            </a:r>
          </a:p>
          <a:p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di sviluppare nelle donne</a:t>
            </a:r>
          </a:p>
          <a:p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una maggiore </a:t>
            </a:r>
            <a:r>
              <a:rPr lang="it-IT" altLang="it-IT" sz="2000" b="1" dirty="0">
                <a:solidFill>
                  <a:srgbClr val="82A1CC"/>
                </a:solidFill>
                <a:cs typeface="Calibri" panose="020F0502020204030204" pitchFamily="34" charset="0"/>
              </a:rPr>
              <a:t>consapevolezza</a:t>
            </a:r>
            <a:r>
              <a:rPr lang="it-IT" altLang="it-IT" sz="2000" dirty="0">
                <a:solidFill>
                  <a:srgbClr val="82A1CC"/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it-IT" altLang="it-IT" sz="2000" dirty="0">
                <a:solidFill>
                  <a:schemeClr val="bg2"/>
                </a:solidFill>
                <a:cs typeface="Calibri" panose="020F0502020204030204" pitchFamily="34" charset="0"/>
              </a:rPr>
              <a:t>circa le potenzialità delle vaccinazioni.</a:t>
            </a:r>
            <a:endParaRPr lang="it-IT" altLang="it-IT" sz="2000" b="1" dirty="0">
              <a:solidFill>
                <a:schemeClr val="bg2"/>
              </a:solidFill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CC6749-5B58-6543-6D52-FF5D14FDB383}"/>
              </a:ext>
            </a:extLst>
          </p:cNvPr>
          <p:cNvSpPr txBox="1"/>
          <p:nvPr/>
        </p:nvSpPr>
        <p:spPr>
          <a:xfrm>
            <a:off x="611560" y="104314"/>
            <a:ext cx="7113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latin typeface="Calibri"/>
                <a:cs typeface="Arial"/>
              </a:rPr>
              <a:t>Strategie di azione in caso di donne trattate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4708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56" y="696516"/>
            <a:ext cx="5500688" cy="375046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1153556">
            <a:off x="6804321" y="490310"/>
            <a:ext cx="2214597" cy="369332"/>
          </a:xfrm>
          <a:prstGeom prst="rect">
            <a:avLst/>
          </a:prstGeom>
          <a:solidFill>
            <a:srgbClr val="F9B30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Medici igienisti</a:t>
            </a:r>
          </a:p>
        </p:txBody>
      </p:sp>
      <p:sp>
        <p:nvSpPr>
          <p:cNvPr id="4" name="Rettangolo 3"/>
          <p:cNvSpPr/>
          <p:nvPr/>
        </p:nvSpPr>
        <p:spPr>
          <a:xfrm rot="20936574">
            <a:off x="464395" y="4188037"/>
            <a:ext cx="2419252" cy="369332"/>
          </a:xfrm>
          <a:prstGeom prst="rect">
            <a:avLst/>
          </a:prstGeom>
          <a:solidFill>
            <a:srgbClr val="F3966B"/>
          </a:solidFill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Medici di famiglia </a:t>
            </a:r>
          </a:p>
        </p:txBody>
      </p:sp>
      <p:sp>
        <p:nvSpPr>
          <p:cNvPr id="5" name="Rettangolo 4"/>
          <p:cNvSpPr/>
          <p:nvPr/>
        </p:nvSpPr>
        <p:spPr>
          <a:xfrm rot="470783">
            <a:off x="470083" y="2136341"/>
            <a:ext cx="1401346" cy="369332"/>
          </a:xfrm>
          <a:prstGeom prst="rect">
            <a:avLst/>
          </a:prstGeom>
          <a:solidFill>
            <a:srgbClr val="44949E"/>
          </a:solidFill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Infermieri</a:t>
            </a:r>
          </a:p>
        </p:txBody>
      </p:sp>
      <p:sp>
        <p:nvSpPr>
          <p:cNvPr id="6" name="CasellaDiTesto 5"/>
          <p:cNvSpPr txBox="1"/>
          <p:nvPr/>
        </p:nvSpPr>
        <p:spPr>
          <a:xfrm rot="20652915">
            <a:off x="1133466" y="453606"/>
            <a:ext cx="1455841" cy="369332"/>
          </a:xfrm>
          <a:prstGeom prst="rect">
            <a:avLst/>
          </a:prstGeom>
          <a:solidFill>
            <a:srgbClr val="A968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Ginecologi</a:t>
            </a:r>
          </a:p>
        </p:txBody>
      </p:sp>
      <p:sp>
        <p:nvSpPr>
          <p:cNvPr id="7" name="Rettangolo 6"/>
          <p:cNvSpPr/>
          <p:nvPr/>
        </p:nvSpPr>
        <p:spPr>
          <a:xfrm rot="862026">
            <a:off x="6541360" y="4078610"/>
            <a:ext cx="2385589" cy="369332"/>
          </a:xfrm>
          <a:prstGeom prst="rect">
            <a:avLst/>
          </a:prstGeom>
          <a:solidFill>
            <a:srgbClr val="82A1CC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Assistenti sanitari</a:t>
            </a:r>
          </a:p>
        </p:txBody>
      </p:sp>
      <p:sp>
        <p:nvSpPr>
          <p:cNvPr id="8" name="Rettangolo 7"/>
          <p:cNvSpPr/>
          <p:nvPr/>
        </p:nvSpPr>
        <p:spPr>
          <a:xfrm rot="21315197">
            <a:off x="7249089" y="2649708"/>
            <a:ext cx="1451038" cy="369332"/>
          </a:xfrm>
          <a:prstGeom prst="rect">
            <a:avLst/>
          </a:prstGeom>
          <a:solidFill>
            <a:srgbClr val="A2C963"/>
          </a:solidFill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prstClr val="white"/>
                </a:solidFill>
                <a:latin typeface="Bookman Old Style" panose="02050604050505020204" pitchFamily="18" charset="0"/>
              </a:rPr>
              <a:t>Ostetriche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372200" y="4741651"/>
            <a:ext cx="241925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1038225" algn="l"/>
              </a:tabLst>
            </a:pPr>
            <a:endParaRPr lang="it-IT" dirty="0">
              <a:effectLst/>
              <a:latin typeface="Calibri"/>
              <a:ea typeface="Calibri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34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A9D0AD4-9B6B-6A2C-9057-81A7487101F9}"/>
              </a:ext>
            </a:extLst>
          </p:cNvPr>
          <p:cNvSpPr/>
          <p:nvPr/>
        </p:nvSpPr>
        <p:spPr>
          <a:xfrm>
            <a:off x="581890" y="2451258"/>
            <a:ext cx="8208912" cy="1474128"/>
          </a:xfrm>
          <a:prstGeom prst="roundRect">
            <a:avLst/>
          </a:prstGeom>
          <a:gradFill flip="none" rotWithShape="1">
            <a:gsLst>
              <a:gs pos="0">
                <a:srgbClr val="44949E">
                  <a:tint val="66000"/>
                  <a:satMod val="160000"/>
                  <a:alpha val="50000"/>
                </a:srgbClr>
              </a:gs>
              <a:gs pos="50000">
                <a:srgbClr val="44949E">
                  <a:tint val="44500"/>
                  <a:satMod val="160000"/>
                  <a:alpha val="50000"/>
                </a:srgbClr>
              </a:gs>
              <a:gs pos="100000">
                <a:srgbClr val="44949E">
                  <a:tint val="23500"/>
                  <a:satMod val="160000"/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721770" y="2553806"/>
            <a:ext cx="8069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44949E"/>
                </a:solidFill>
              </a:rPr>
              <a:t>Alla luce di queste evidenze, si può comprendere che la vaccinazione anti-HPV nelle donne adulte (dopo i 25 anni) ha il significato di prevenire, in quelle precedentemente positive, nuove infezioni da tipi di HPV a cui non erano state ancora esposte in precedenza.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667028" y="771550"/>
            <a:ext cx="79866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Alcune metanalisi di letteratura e studi prospettici evidenziano la prevalenza di un primo picco di positività a 5-10 anni dal debutto sessuale e un </a:t>
            </a:r>
            <a:r>
              <a:rPr lang="it-IT" sz="1600" b="1" dirty="0">
                <a:solidFill>
                  <a:srgbClr val="82A1CC"/>
                </a:solidFill>
              </a:rPr>
              <a:t>secondo picco in donne tra i 45 e i 55 anni</a:t>
            </a:r>
            <a:r>
              <a:rPr lang="it-IT" sz="1600" dirty="0"/>
              <a:t>. Dai dati di letteratura si evince altresì che </a:t>
            </a:r>
            <a:r>
              <a:rPr lang="it-IT" sz="1600" b="1" dirty="0">
                <a:solidFill>
                  <a:srgbClr val="82A1CC"/>
                </a:solidFill>
              </a:rPr>
              <a:t>circa il 70% delle donne oltre i 25 anni di età possono essere HPV negative e pertanto suscettibili all’infezione con ceppi HPV oncogeni</a:t>
            </a:r>
            <a:r>
              <a:rPr lang="it-IT" sz="1600" dirty="0"/>
              <a:t>, mentre le donne positive normalmente lo sono per un solo tipo di HPV, ne consegue che si possono infettare con gli altri tipi oncogeni.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C10AF7-1DA2-C8F2-C765-ACC46C970D45}"/>
              </a:ext>
            </a:extLst>
          </p:cNvPr>
          <p:cNvSpPr txBox="1"/>
          <p:nvPr/>
        </p:nvSpPr>
        <p:spPr>
          <a:xfrm>
            <a:off x="667028" y="75714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2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Che cos’è l’HPV</a:t>
            </a:r>
            <a:endParaRPr lang="it-IT" sz="2800" b="1" dirty="0">
              <a:solidFill>
                <a:srgbClr val="44949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2D4DB80-5A91-D42B-2E37-7B527AD8BC6D}"/>
              </a:ext>
            </a:extLst>
          </p:cNvPr>
          <p:cNvSpPr/>
          <p:nvPr/>
        </p:nvSpPr>
        <p:spPr>
          <a:xfrm>
            <a:off x="585777" y="4285013"/>
            <a:ext cx="8457168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800" dirty="0">
                <a:latin typeface="Bookman Old Style" panose="02050604050505020204" pitchFamily="18" charset="0"/>
              </a:rPr>
              <a:t>Clifford GM </a:t>
            </a:r>
            <a:r>
              <a:rPr lang="en-US" sz="800" i="1" dirty="0"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latin typeface="Bookman Old Style" panose="02050604050505020204" pitchFamily="18" charset="0"/>
              </a:rPr>
              <a:t>Comparison of HPV type distribution in high grade cervical lesions and cervical cancer: a meta-analysis</a:t>
            </a:r>
            <a:r>
              <a:rPr lang="en-US" sz="800" dirty="0">
                <a:latin typeface="Bookman Old Style" panose="02050604050505020204" pitchFamily="18" charset="0"/>
              </a:rPr>
              <a:t>. Br. J. Cancer. 2003;89,1:101-5.</a:t>
            </a:r>
          </a:p>
          <a:p>
            <a:r>
              <a:rPr lang="en-US" sz="800" dirty="0">
                <a:latin typeface="Bookman Old Style" panose="02050604050505020204" pitchFamily="18" charset="0"/>
              </a:rPr>
              <a:t>Couto E </a:t>
            </a:r>
            <a:r>
              <a:rPr lang="en-US" sz="800" i="1" dirty="0"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latin typeface="Bookman Old Style" panose="02050604050505020204" pitchFamily="18" charset="0"/>
              </a:rPr>
              <a:t>HPV catch-up vaccination of young women: a systematic review and meta-analysis</a:t>
            </a:r>
            <a:r>
              <a:rPr lang="en-US" sz="800" dirty="0">
                <a:latin typeface="Bookman Old Style" panose="02050604050505020204" pitchFamily="18" charset="0"/>
              </a:rPr>
              <a:t>. BMC Public Health. 2014,14:867.</a:t>
            </a:r>
          </a:p>
          <a:p>
            <a:r>
              <a:rPr lang="en-US" sz="800" dirty="0">
                <a:latin typeface="Bookman Old Style" panose="02050604050505020204" pitchFamily="18" charset="0"/>
              </a:rPr>
              <a:t>De </a:t>
            </a:r>
            <a:r>
              <a:rPr lang="en-US" sz="800" dirty="0" err="1">
                <a:latin typeface="Bookman Old Style" panose="02050604050505020204" pitchFamily="18" charset="0"/>
              </a:rPr>
              <a:t>Sanjosé</a:t>
            </a:r>
            <a:r>
              <a:rPr lang="en-US" sz="800" dirty="0">
                <a:latin typeface="Bookman Old Style" panose="02050604050505020204" pitchFamily="18" charset="0"/>
              </a:rPr>
              <a:t> S </a:t>
            </a:r>
            <a:r>
              <a:rPr lang="en-US" sz="800" i="1" dirty="0"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latin typeface="Bookman Old Style" panose="02050604050505020204" pitchFamily="18" charset="0"/>
              </a:rPr>
              <a:t>. W</a:t>
            </a:r>
            <a:r>
              <a:rPr lang="en-US" sz="800" i="1" dirty="0">
                <a:latin typeface="Bookman Old Style" panose="02050604050505020204" pitchFamily="18" charset="0"/>
              </a:rPr>
              <a:t>orldwide prevalence and genotype distribution of cervical human papillomavirus DNA in women with normal cytology: a meta-analysis</a:t>
            </a:r>
            <a:r>
              <a:rPr lang="en-US" sz="800" dirty="0">
                <a:latin typeface="Bookman Old Style" panose="02050604050505020204" pitchFamily="18" charset="0"/>
              </a:rPr>
              <a:t>. Lancet Infect Dis. 2007;7:453-9.</a:t>
            </a:r>
          </a:p>
          <a:p>
            <a:r>
              <a:rPr lang="en-US" sz="800" dirty="0">
                <a:latin typeface="Bookman Old Style" panose="02050604050505020204" pitchFamily="18" charset="0"/>
              </a:rPr>
              <a:t>Muñoz N </a:t>
            </a:r>
            <a:r>
              <a:rPr lang="en-US" sz="800" i="1" dirty="0">
                <a:latin typeface="Bookman Old Style" panose="02050604050505020204" pitchFamily="18" charset="0"/>
              </a:rPr>
              <a:t>et al</a:t>
            </a:r>
            <a:r>
              <a:rPr lang="en-US" sz="800" dirty="0">
                <a:latin typeface="Bookman Old Style" panose="02050604050505020204" pitchFamily="18" charset="0"/>
              </a:rPr>
              <a:t>. </a:t>
            </a:r>
            <a:r>
              <a:rPr lang="en-US" sz="800" i="1" dirty="0">
                <a:latin typeface="Bookman Old Style" panose="02050604050505020204" pitchFamily="18" charset="0"/>
              </a:rPr>
              <a:t>Safety, immunogenicity, and efficacy of quadrivalent human papillomavirus (types 6, 11, 16, 18) recombinant vaccine in women aged 24-45 years: a </a:t>
            </a:r>
            <a:r>
              <a:rPr lang="en-US" sz="800" i="1" dirty="0" err="1">
                <a:latin typeface="Bookman Old Style" panose="02050604050505020204" pitchFamily="18" charset="0"/>
              </a:rPr>
              <a:t>randomised</a:t>
            </a:r>
            <a:r>
              <a:rPr lang="en-US" sz="800" i="1" dirty="0">
                <a:latin typeface="Bookman Old Style" panose="02050604050505020204" pitchFamily="18" charset="0"/>
              </a:rPr>
              <a:t>, double-blind trial</a:t>
            </a:r>
            <a:r>
              <a:rPr lang="en-US" sz="800" dirty="0">
                <a:latin typeface="Bookman Old Style" panose="02050604050505020204" pitchFamily="18" charset="0"/>
              </a:rPr>
              <a:t>. Lancet. 2009;373(9679):1949-57.</a:t>
            </a:r>
            <a:endParaRPr lang="it-IT" sz="800" i="1" dirty="0"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444190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Utente\Desktop\Immagini HPV\1 coppia rit donna Fotolia_51862737_Subscription_Monthly_X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2375" y="365973"/>
            <a:ext cx="1425489" cy="447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C:\Users\Utente\Desktop\HPV FOTOLIA 1\1 hpv senza riga Fotolia_109126657_Subscription_Monthly_M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0000">
            <a:off x="1096543" y="1515727"/>
            <a:ext cx="2789056" cy="217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4366997" y="987574"/>
            <a:ext cx="3800824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100" dirty="0"/>
              <a:t>Nel 2024, in Italia sono stati stimati </a:t>
            </a:r>
            <a:r>
              <a:rPr lang="it-IT" sz="2100" b="1" dirty="0">
                <a:solidFill>
                  <a:srgbClr val="82A1CC"/>
                </a:solidFill>
              </a:rPr>
              <a:t>2.382 nuovi casi</a:t>
            </a:r>
            <a:r>
              <a:rPr lang="it-IT" sz="2100" dirty="0">
                <a:solidFill>
                  <a:srgbClr val="82A1CC"/>
                </a:solidFill>
              </a:rPr>
              <a:t> </a:t>
            </a:r>
            <a:r>
              <a:rPr lang="it-IT" sz="2100" b="1" dirty="0">
                <a:solidFill>
                  <a:srgbClr val="82A1CC"/>
                </a:solidFill>
              </a:rPr>
              <a:t>di tumore della cervice uterina: </a:t>
            </a:r>
            <a:r>
              <a:rPr lang="it-IT" sz="2100" dirty="0"/>
              <a:t>circa 2.500 donne muoiono ogni anno a causa di questo tumore.</a:t>
            </a:r>
            <a:br>
              <a:rPr lang="it-IT" sz="2100" dirty="0"/>
            </a:br>
            <a:r>
              <a:rPr lang="it-IT" sz="2100" dirty="0">
                <a:highlight>
                  <a:srgbClr val="FFFF00"/>
                </a:highlight>
              </a:rPr>
              <a:t> </a:t>
            </a:r>
          </a:p>
          <a:p>
            <a:pPr algn="ctr"/>
            <a:r>
              <a:rPr lang="it-IT" sz="2100" dirty="0"/>
              <a:t>Questa neoplasia è più frequente nella fascia giovanile e rappresenta il quinto tumore per frequenza nelle donne </a:t>
            </a:r>
          </a:p>
          <a:p>
            <a:pPr algn="ctr"/>
            <a:r>
              <a:rPr lang="it-IT" sz="2100" dirty="0"/>
              <a:t>sotto i 50 anni di età.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8826F6-CB75-6B69-4983-144CA36B3E52}"/>
              </a:ext>
            </a:extLst>
          </p:cNvPr>
          <p:cNvSpPr txBox="1"/>
          <p:nvPr/>
        </p:nvSpPr>
        <p:spPr>
          <a:xfrm>
            <a:off x="667028" y="75714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2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Che cos’è l’HPV</a:t>
            </a:r>
            <a:endParaRPr lang="it-IT" sz="2800" b="1" dirty="0">
              <a:solidFill>
                <a:srgbClr val="44949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752DE69-62ED-DC88-208B-9F245DCB3440}"/>
              </a:ext>
            </a:extLst>
          </p:cNvPr>
          <p:cNvSpPr/>
          <p:nvPr/>
        </p:nvSpPr>
        <p:spPr>
          <a:xfrm>
            <a:off x="539552" y="4875426"/>
            <a:ext cx="8457168" cy="1923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800" dirty="0">
                <a:latin typeface="Bookman Old Style" panose="02050604050505020204" pitchFamily="18" charset="0"/>
              </a:rPr>
              <a:t>AIOM, </a:t>
            </a:r>
            <a:r>
              <a:rPr lang="en-US" sz="800" i="1" dirty="0">
                <a:latin typeface="Bookman Old Style" panose="02050604050505020204" pitchFamily="18" charset="0"/>
              </a:rPr>
              <a:t>I numeri del </a:t>
            </a:r>
            <a:r>
              <a:rPr lang="en-US" sz="800" i="1" dirty="0" err="1">
                <a:latin typeface="Bookman Old Style" panose="02050604050505020204" pitchFamily="18" charset="0"/>
              </a:rPr>
              <a:t>cancro</a:t>
            </a:r>
            <a:r>
              <a:rPr lang="en-US" sz="800" i="1" dirty="0">
                <a:latin typeface="Bookman Old Style" panose="02050604050505020204" pitchFamily="18" charset="0"/>
              </a:rPr>
              <a:t>, </a:t>
            </a:r>
            <a:r>
              <a:rPr lang="en-US" sz="800" dirty="0">
                <a:latin typeface="Bookman Old Style" panose="02050604050505020204" pitchFamily="18" charset="0"/>
              </a:rPr>
              <a:t>2024.</a:t>
            </a:r>
            <a:endParaRPr lang="it-IT" sz="800" i="1" dirty="0"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648361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17612" y="1673534"/>
            <a:ext cx="42864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82A1CC"/>
                </a:solidFill>
              </a:rPr>
              <a:t>Il tumore della cervice uterina si può prevenire!</a:t>
            </a:r>
            <a:r>
              <a:rPr lang="it-IT" sz="2800" dirty="0">
                <a:solidFill>
                  <a:srgbClr val="82A1CC"/>
                </a:solidFill>
              </a:rPr>
              <a:t> </a:t>
            </a:r>
          </a:p>
          <a:p>
            <a:r>
              <a:rPr lang="it-IT" sz="2800" dirty="0"/>
              <a:t>Per farlo, è impo</a:t>
            </a:r>
            <a:r>
              <a:rPr lang="it-IT" sz="2800" dirty="0">
                <a:highlight>
                  <a:srgbClr val="FEFEFE"/>
                </a:highlight>
              </a:rPr>
              <a:t>rtante</a:t>
            </a:r>
            <a:r>
              <a:rPr lang="it-IT" sz="2800" dirty="0"/>
              <a:t> e necessario scoprire le lesioni precancerose </a:t>
            </a:r>
            <a:r>
              <a:rPr lang="it-IT" sz="2800" b="1" dirty="0">
                <a:solidFill>
                  <a:srgbClr val="82A1CC"/>
                </a:solidFill>
              </a:rPr>
              <a:t>prima che evolvano in carcinoma</a:t>
            </a:r>
            <a:r>
              <a:rPr lang="it-IT" sz="2800" dirty="0"/>
              <a:t>. </a:t>
            </a:r>
          </a:p>
        </p:txBody>
      </p:sp>
      <p:sp>
        <p:nvSpPr>
          <p:cNvPr id="3" name="Rettangolo 2"/>
          <p:cNvSpPr/>
          <p:nvPr/>
        </p:nvSpPr>
        <p:spPr>
          <a:xfrm>
            <a:off x="700699" y="798596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Con l’infezione da HPV sotto controllo, queste malattie potrebbero davvero diventare un’evenienza rara.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377" y="1419622"/>
            <a:ext cx="3623011" cy="33767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916509-A321-54AD-8B8F-CAB109C70CE1}"/>
              </a:ext>
            </a:extLst>
          </p:cNvPr>
          <p:cNvSpPr txBox="1"/>
          <p:nvPr/>
        </p:nvSpPr>
        <p:spPr>
          <a:xfrm>
            <a:off x="667028" y="75714"/>
            <a:ext cx="744044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>
              <a:buClr>
                <a:srgbClr val="000000"/>
              </a:buClr>
            </a:pPr>
            <a:r>
              <a:rPr lang="it-IT" sz="22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  <a:sym typeface="Arial"/>
              </a:rPr>
              <a:t>Che cos’è l’HPV</a:t>
            </a:r>
            <a:endParaRPr lang="it-IT" sz="2800" b="1" dirty="0">
              <a:solidFill>
                <a:srgbClr val="44949E"/>
              </a:solidFill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42062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83568" y="1491630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Per prevenzione si intende l’insieme delle misure di profilassi medica, ma anche di tipo sociale ed economico, </a:t>
            </a:r>
            <a:r>
              <a:rPr lang="it-IT" sz="2400" dirty="0"/>
              <a:t>volte </a:t>
            </a:r>
            <a:r>
              <a:rPr lang="it-IT" sz="2400" dirty="0">
                <a:solidFill>
                  <a:schemeClr val="tx2">
                    <a:lumMod val="50000"/>
                  </a:schemeClr>
                </a:solidFill>
              </a:rPr>
              <a:t>a evitare l’insorgenza di una malattia in una popolazione sana o a limitarne la progressione e la gravità.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11560" y="93861"/>
            <a:ext cx="520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L’importanza della prevenzione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259611"/>
      </p:ext>
    </p:extLst>
  </p:cSld>
  <p:clrMapOvr>
    <a:masterClrMapping/>
  </p:clrMapOvr>
  <p:transition spd="med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723097" y="915566"/>
            <a:ext cx="7697805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9B30D"/>
              </a:buClr>
              <a:buSzPct val="80000"/>
            </a:pPr>
            <a:r>
              <a:rPr lang="it-IT" sz="1600" dirty="0"/>
              <a:t>Si è soliti distinguere tra prevenzione primaria, secondaria e terziaria:</a:t>
            </a: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endParaRPr lang="it-IT" sz="1600" dirty="0"/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endParaRPr lang="it-IT" sz="1600" dirty="0"/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dirty="0"/>
              <a:t>la </a:t>
            </a:r>
            <a:r>
              <a:rPr lang="it-IT" b="1" dirty="0">
                <a:solidFill>
                  <a:srgbClr val="82A1CC"/>
                </a:solidFill>
              </a:rPr>
              <a:t>PREVENZIONE PRIMARIA </a:t>
            </a:r>
            <a:r>
              <a:rPr lang="it-IT" sz="1600" dirty="0"/>
              <a:t>ha lo scopo di ridurre l’incidenza di determinate patologie agendo sull’eliminazione dei fattori di rischio e sulle abitudini di vita;</a:t>
            </a: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endParaRPr lang="it-IT" sz="1600" b="1" dirty="0">
              <a:solidFill>
                <a:srgbClr val="82A1CC"/>
              </a:solidFill>
            </a:endParaRP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endParaRPr lang="it-IT" sz="1600" b="1" dirty="0">
              <a:solidFill>
                <a:srgbClr val="82A1CC"/>
              </a:solidFill>
            </a:endParaRP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dirty="0"/>
              <a:t>la </a:t>
            </a:r>
            <a:r>
              <a:rPr lang="it-IT" b="1" dirty="0">
                <a:solidFill>
                  <a:srgbClr val="82A1CC"/>
                </a:solidFill>
              </a:rPr>
              <a:t>PREVENZIONE SECONDARIA</a:t>
            </a:r>
            <a:r>
              <a:rPr lang="it-IT" dirty="0">
                <a:solidFill>
                  <a:srgbClr val="82A1CC"/>
                </a:solidFill>
              </a:rPr>
              <a:t> </a:t>
            </a:r>
            <a:r>
              <a:rPr lang="it-IT" sz="1600" dirty="0"/>
              <a:t>consiste nell’individuazione precoce di una malattia, ovvero allo stadio iniziale o preclinico consentendone quindi una </a:t>
            </a:r>
            <a:r>
              <a:rPr lang="it-IT" sz="1600" b="1" dirty="0">
                <a:solidFill>
                  <a:srgbClr val="82A1CC"/>
                </a:solidFill>
              </a:rPr>
              <a:t>diagnosi precoce</a:t>
            </a:r>
            <a:r>
              <a:rPr lang="it-IT" sz="1600" dirty="0"/>
              <a:t>;</a:t>
            </a:r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endParaRPr lang="it-IT" sz="1600" dirty="0"/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endParaRPr lang="it-IT" sz="1600" dirty="0"/>
          </a:p>
          <a:p>
            <a:pPr marL="342900" indent="-342900" algn="just">
              <a:buClr>
                <a:srgbClr val="F9B30D"/>
              </a:buClr>
              <a:buSzPct val="80000"/>
              <a:buFont typeface="Wingdings 3" panose="05040102010807070707" pitchFamily="18" charset="2"/>
              <a:buChar char="u"/>
            </a:pPr>
            <a:r>
              <a:rPr lang="it-IT" sz="1600" dirty="0"/>
              <a:t>infine, la </a:t>
            </a:r>
            <a:r>
              <a:rPr lang="it-IT" b="1" dirty="0">
                <a:solidFill>
                  <a:srgbClr val="82A1CC"/>
                </a:solidFill>
              </a:rPr>
              <a:t>PREVENZIONE TERZIARIA </a:t>
            </a:r>
            <a:r>
              <a:rPr lang="it-IT" sz="1600" dirty="0"/>
              <a:t>agisce in una fase più avanzata della malattia, quando è già conclamata, e mira a </a:t>
            </a:r>
            <a:r>
              <a:rPr lang="it-IT" sz="1600" b="1" dirty="0">
                <a:solidFill>
                  <a:srgbClr val="82A1CC"/>
                </a:solidFill>
              </a:rPr>
              <a:t>prolungare la sopravvivenza </a:t>
            </a:r>
            <a:r>
              <a:rPr lang="it-IT" sz="1600" dirty="0"/>
              <a:t>della popolazione coinvolta, a </a:t>
            </a:r>
            <a:r>
              <a:rPr lang="it-IT" sz="1600" b="1" dirty="0">
                <a:solidFill>
                  <a:srgbClr val="82A1CC"/>
                </a:solidFill>
              </a:rPr>
              <a:t>prevenire le recidive </a:t>
            </a:r>
            <a:r>
              <a:rPr lang="it-IT" sz="1600" dirty="0"/>
              <a:t>e in generale a </a:t>
            </a:r>
            <a:r>
              <a:rPr lang="it-IT" sz="1600" b="1" dirty="0">
                <a:solidFill>
                  <a:srgbClr val="82A1CC"/>
                </a:solidFill>
              </a:rPr>
              <a:t>migliorarne la qualità di vita</a:t>
            </a:r>
            <a:r>
              <a:rPr lang="it-IT" sz="1600" dirty="0"/>
              <a:t>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A1EB80-D321-5CF0-D5B0-45B2777ADEC3}"/>
              </a:ext>
            </a:extLst>
          </p:cNvPr>
          <p:cNvSpPr txBox="1"/>
          <p:nvPr/>
        </p:nvSpPr>
        <p:spPr>
          <a:xfrm>
            <a:off x="611560" y="93861"/>
            <a:ext cx="5206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9B30D"/>
                </a:solidFill>
                <a:cs typeface="Arial"/>
                <a:sym typeface="Webdings" panose="05030102010509060703" pitchFamily="18" charset="2"/>
              </a:rPr>
              <a:t> </a:t>
            </a:r>
            <a:r>
              <a:rPr lang="it-IT" sz="2800" b="1" dirty="0">
                <a:solidFill>
                  <a:srgbClr val="44949E"/>
                </a:solidFill>
                <a:cs typeface="Arial"/>
              </a:rPr>
              <a:t>L’importanza della prevenzione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989579"/>
      </p:ext>
    </p:extLst>
  </p:cSld>
  <p:clrMapOvr>
    <a:masterClrMapping/>
  </p:clrMapOvr>
  <p:transition spd="med">
    <p:circl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2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24298</TotalTime>
  <Words>3364</Words>
  <Application>Microsoft Office PowerPoint</Application>
  <PresentationFormat>Presentazione su schermo (16:9)</PresentationFormat>
  <Paragraphs>284</Paragraphs>
  <Slides>41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41</vt:i4>
      </vt:variant>
    </vt:vector>
  </HeadingPairs>
  <TitlesOfParts>
    <vt:vector size="51" baseType="lpstr">
      <vt:lpstr>Arial</vt:lpstr>
      <vt:lpstr>Arial Narrow</vt:lpstr>
      <vt:lpstr>Berlin</vt:lpstr>
      <vt:lpstr>Bookman Old Style</vt:lpstr>
      <vt:lpstr>Calibri</vt:lpstr>
      <vt:lpstr>Lato</vt:lpstr>
      <vt:lpstr>Raleway</vt:lpstr>
      <vt:lpstr>Wingdings 3</vt:lpstr>
      <vt:lpstr>Streamline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Asus</dc:creator>
  <cp:lastModifiedBy>Office 4 - Carocci Editore S.p.A.</cp:lastModifiedBy>
  <cp:revision>325</cp:revision>
  <dcterms:created xsi:type="dcterms:W3CDTF">2019-05-15T17:59:09Z</dcterms:created>
  <dcterms:modified xsi:type="dcterms:W3CDTF">2025-05-20T12:38:48Z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81C77CD1-9B65-40B0-B218-7835C561240E</vt:lpwstr>
  </property>
  <property fmtid="{D5CDD505-2E9C-101B-9397-08002B2CF9AE}" pid="3" name="ArticulatePath">
    <vt:lpwstr>1_Slidekit_L'importanza di un network per la promozione dello screening e della vaccinazione anti HPV _revRITA</vt:lpwstr>
  </property>
</Properties>
</file>