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heme/themeOverride1.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41"/>
  </p:notesMasterIdLst>
  <p:handoutMasterIdLst>
    <p:handoutMasterId r:id="rId42"/>
  </p:handoutMasterIdLst>
  <p:sldIdLst>
    <p:sldId id="307" r:id="rId3"/>
    <p:sldId id="376" r:id="rId4"/>
    <p:sldId id="401" r:id="rId5"/>
    <p:sldId id="346" r:id="rId6"/>
    <p:sldId id="338" r:id="rId7"/>
    <p:sldId id="402" r:id="rId8"/>
    <p:sldId id="403" r:id="rId9"/>
    <p:sldId id="404" r:id="rId10"/>
    <p:sldId id="405" r:id="rId11"/>
    <p:sldId id="389" r:id="rId12"/>
    <p:sldId id="343" r:id="rId13"/>
    <p:sldId id="344" r:id="rId14"/>
    <p:sldId id="390" r:id="rId15"/>
    <p:sldId id="377" r:id="rId16"/>
    <p:sldId id="372" r:id="rId17"/>
    <p:sldId id="374" r:id="rId18"/>
    <p:sldId id="373" r:id="rId19"/>
    <p:sldId id="380" r:id="rId20"/>
    <p:sldId id="381" r:id="rId21"/>
    <p:sldId id="382" r:id="rId22"/>
    <p:sldId id="335" r:id="rId23"/>
    <p:sldId id="384" r:id="rId24"/>
    <p:sldId id="378" r:id="rId25"/>
    <p:sldId id="387" r:id="rId26"/>
    <p:sldId id="392" r:id="rId27"/>
    <p:sldId id="394" r:id="rId28"/>
    <p:sldId id="350" r:id="rId29"/>
    <p:sldId id="351" r:id="rId30"/>
    <p:sldId id="330" r:id="rId31"/>
    <p:sldId id="334" r:id="rId32"/>
    <p:sldId id="356" r:id="rId33"/>
    <p:sldId id="357" r:id="rId34"/>
    <p:sldId id="358" r:id="rId35"/>
    <p:sldId id="362" r:id="rId36"/>
    <p:sldId id="363" r:id="rId37"/>
    <p:sldId id="310" r:id="rId38"/>
    <p:sldId id="398" r:id="rId39"/>
    <p:sldId id="406" r:id="rId40"/>
  </p:sldIdLst>
  <p:sldSz cx="9144000" cy="5143500" type="screen16x9"/>
  <p:notesSz cx="6669088" cy="9926638"/>
  <p:embeddedFontLst>
    <p:embeddedFont>
      <p:font typeface="Aharoni" panose="02010803020104030203" pitchFamily="2" charset="-79"/>
      <p:bold r:id="rId43"/>
    </p:embeddedFont>
    <p:embeddedFont>
      <p:font typeface="Amasis MT Pro Black" panose="02040A04050005020304" pitchFamily="18" charset="0"/>
      <p:bold r:id="rId44"/>
      <p:boldItalic r:id="rId45"/>
    </p:embeddedFont>
    <p:embeddedFont>
      <p:font typeface="Bookman Old Style" panose="02050604050505020204" pitchFamily="18" charset="0"/>
      <p:regular r:id="rId46"/>
      <p:bold r:id="rId47"/>
      <p:italic r:id="rId48"/>
      <p:boldItalic r:id="rId49"/>
    </p:embeddedFont>
    <p:embeddedFont>
      <p:font typeface="Lato" panose="020F0502020204030203" pitchFamily="34" charset="0"/>
      <p:regular r:id="rId50"/>
      <p:bold r:id="rId51"/>
      <p:italic r:id="rId52"/>
      <p:boldItalic r:id="rId53"/>
    </p:embeddedFont>
    <p:embeddedFont>
      <p:font typeface="Raleway" pitchFamily="2" charset="0"/>
      <p:regular r:id="rId54"/>
      <p:bold r:id="rId55"/>
      <p:italic r:id="rId56"/>
      <p:boldItalic r:id="rId57"/>
    </p:embeddedFont>
    <p:embeddedFont>
      <p:font typeface="Wingdings 2" panose="05020102010507070707" pitchFamily="18" charset="2"/>
      <p:regular r:id="rId58"/>
    </p:embeddedFont>
    <p:embeddedFont>
      <p:font typeface="Wingdings 3" panose="05040102010807070707" pitchFamily="18" charset="2"/>
      <p:regular r:id="rId59"/>
    </p:embeddedFont>
  </p:embeddedFontLst>
  <p:custDataLst>
    <p:tags r:id="rId6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C8FA71-78B8-0C85-0CCE-B1C88233ED8F}" name="Office 1 - Carocci Editore S.p.A." initials="" userId="S::Office1@Carocci.onmicrosoft.com::9d911a32-195a-47f1-8fc6-5ce7f299b8c1" providerId="AD"/>
  <p188:author id="{B627B57C-90B4-38BB-535D-D0A78F2935A9}" name="Office 1 - Carocci Editore S.p.A." initials="O1CES" userId="Office 1 - Carocci Editore S.p.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949E"/>
    <a:srgbClr val="A968A8"/>
    <a:srgbClr val="F9B30D"/>
    <a:srgbClr val="82A1CC"/>
    <a:srgbClr val="ED7D31"/>
    <a:srgbClr val="FDEEE7"/>
    <a:srgbClr val="FEFEFE"/>
    <a:srgbClr val="4F75D6"/>
    <a:srgbClr val="FF33CC"/>
    <a:srgbClr val="180E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snapToGrid="0">
      <p:cViewPr varScale="1">
        <p:scale>
          <a:sx n="98" d="100"/>
          <a:sy n="98" d="100"/>
        </p:scale>
        <p:origin x="360" y="60"/>
      </p:cViewPr>
      <p:guideLst>
        <p:guide orient="horz" pos="1620"/>
        <p:guide pos="2880"/>
      </p:guideLst>
    </p:cSldViewPr>
  </p:slideViewPr>
  <p:notesTextViewPr>
    <p:cViewPr>
      <p:scale>
        <a:sx n="1" d="1"/>
        <a:sy n="1" d="1"/>
      </p:scale>
      <p:origin x="0" y="0"/>
    </p:cViewPr>
  </p:notesTextViewPr>
  <p:sorterViewPr>
    <p:cViewPr>
      <p:scale>
        <a:sx n="100" d="100"/>
        <a:sy n="100" d="100"/>
      </p:scale>
      <p:origin x="0" y="-11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gs" Target="tags/tag1.xml"/><Relationship Id="rId65"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7A3F8855-7F7E-437B-A762-B52AA0C47644}" type="datetimeFigureOut">
              <a:rPr lang="it-IT" smtClean="0"/>
              <a:t>30/05/2025</a:t>
            </a:fld>
            <a:endParaRPr lang="it-IT"/>
          </a:p>
        </p:txBody>
      </p:sp>
      <p:sp>
        <p:nvSpPr>
          <p:cNvPr id="4" name="Segnaposto piè di pagina 3"/>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778250" y="9428163"/>
            <a:ext cx="2889250" cy="496887"/>
          </a:xfrm>
          <a:prstGeom prst="rect">
            <a:avLst/>
          </a:prstGeom>
        </p:spPr>
        <p:txBody>
          <a:bodyPr vert="horz" lIns="91440" tIns="45720" rIns="91440" bIns="45720" rtlCol="0" anchor="b"/>
          <a:lstStyle>
            <a:lvl1pPr algn="r">
              <a:defRPr sz="1200"/>
            </a:lvl1pPr>
          </a:lstStyle>
          <a:p>
            <a:fld id="{0763F0FD-70B8-42B0-87D8-6055CCB148F9}" type="slidenum">
              <a:rPr lang="it-IT" smtClean="0"/>
              <a:t>‹#›</a:t>
            </a:fld>
            <a:endParaRPr lang="it-IT"/>
          </a:p>
        </p:txBody>
      </p:sp>
    </p:spTree>
    <p:extLst>
      <p:ext uri="{BB962C8B-B14F-4D97-AF65-F5344CB8AC3E}">
        <p14:creationId xmlns:p14="http://schemas.microsoft.com/office/powerpoint/2010/main" val="1697621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66909" y="4715154"/>
            <a:ext cx="5335270" cy="4466987"/>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9824878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140826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2108579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1206448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1292796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772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601554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blipFill dpi="0" rotWithShape="1">
          <a:blip r:embed="rId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5" r:id="rId3"/>
    <p:sldLayoutId id="2147483656" r:id="rId4"/>
    <p:sldLayoutId id="2147483657" r:id="rId5"/>
    <p:sldLayoutId id="214748365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168538332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0.xml"/><Relationship Id="rId1" Type="http://schemas.openxmlformats.org/officeDocument/2006/relationships/tags" Target="../tags/tag1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themeOverride" Target="../theme/themeOverride1.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6.xml"/><Relationship Id="rId1" Type="http://schemas.openxmlformats.org/officeDocument/2006/relationships/tags" Target="../tags/tag36.xml"/><Relationship Id="rId5" Type="http://schemas.openxmlformats.org/officeDocument/2006/relationships/image" Target="../media/image36.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12.xml"/><Relationship Id="rId1" Type="http://schemas.openxmlformats.org/officeDocument/2006/relationships/tags" Target="../tags/tag38.xml"/><Relationship Id="rId5" Type="http://schemas.openxmlformats.org/officeDocument/2006/relationships/image" Target="../media/image40.jpg"/><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4E6C2D8-DC30-D736-878F-88C33A4D2A45}"/>
              </a:ext>
            </a:extLst>
          </p:cNvPr>
          <p:cNvSpPr txBox="1"/>
          <p:nvPr/>
        </p:nvSpPr>
        <p:spPr>
          <a:xfrm>
            <a:off x="117986" y="3869247"/>
            <a:ext cx="8893279" cy="954107"/>
          </a:xfrm>
          <a:prstGeom prst="rect">
            <a:avLst/>
          </a:prstGeom>
          <a:noFill/>
          <a:ln>
            <a:noFill/>
          </a:ln>
        </p:spPr>
        <p:txBody>
          <a:bodyPr wrap="square" rtlCol="0">
            <a:spAutoFit/>
          </a:bodyPr>
          <a:lstStyle/>
          <a:p>
            <a:pPr algn="ctr"/>
            <a:r>
              <a:rPr lang="it-IT" sz="2800" b="1" dirty="0">
                <a:solidFill>
                  <a:srgbClr val="44949E"/>
                </a:solidFill>
                <a:latin typeface="Calibri" panose="020F0502020204030204" pitchFamily="34" charset="0"/>
                <a:cs typeface="Calibri" panose="020F0502020204030204" pitchFamily="34" charset="0"/>
              </a:rPr>
              <a:t>Screening e vaccinazione anti-HPV: strategie integrate contro il tumore della cervice uterina</a:t>
            </a:r>
          </a:p>
        </p:txBody>
      </p:sp>
    </p:spTree>
    <p:custDataLst>
      <p:tags r:id="rId1"/>
    </p:custDataLst>
    <p:extLst>
      <p:ext uri="{BB962C8B-B14F-4D97-AF65-F5344CB8AC3E}">
        <p14:creationId xmlns:p14="http://schemas.microsoft.com/office/powerpoint/2010/main" val="417415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9C69199-12FB-A724-044B-9DFF480D2F98}"/>
              </a:ext>
            </a:extLst>
          </p:cNvPr>
          <p:cNvPicPr>
            <a:picLocks noChangeAspect="1"/>
          </p:cNvPicPr>
          <p:nvPr/>
        </p:nvPicPr>
        <p:blipFill rotWithShape="1">
          <a:blip r:embed="rId3"/>
          <a:srcRect l="6793"/>
          <a:stretch/>
        </p:blipFill>
        <p:spPr>
          <a:xfrm>
            <a:off x="899146" y="2204013"/>
            <a:ext cx="2189412" cy="2348989"/>
          </a:xfrm>
          <a:prstGeom prst="rect">
            <a:avLst/>
          </a:prstGeom>
        </p:spPr>
      </p:pic>
      <p:sp>
        <p:nvSpPr>
          <p:cNvPr id="7" name="CasellaDiTesto 6">
            <a:extLst>
              <a:ext uri="{FF2B5EF4-FFF2-40B4-BE49-F238E27FC236}">
                <a16:creationId xmlns:a16="http://schemas.microsoft.com/office/drawing/2014/main" id="{1C6B4B16-BB23-D01E-78A3-D446A4354199}"/>
              </a:ext>
            </a:extLst>
          </p:cNvPr>
          <p:cNvSpPr txBox="1"/>
          <p:nvPr/>
        </p:nvSpPr>
        <p:spPr>
          <a:xfrm>
            <a:off x="1246807" y="2571750"/>
            <a:ext cx="1353448" cy="338554"/>
          </a:xfrm>
          <a:prstGeom prst="rect">
            <a:avLst/>
          </a:prstGeom>
          <a:noFill/>
        </p:spPr>
        <p:txBody>
          <a:bodyPr wrap="square" rtlCol="0">
            <a:spAutoFit/>
          </a:bodyPr>
          <a:lstStyle/>
          <a:p>
            <a:r>
              <a:rPr lang="it-IT" sz="1600" dirty="0">
                <a:solidFill>
                  <a:srgbClr val="8B0C11"/>
                </a:solidFill>
                <a:latin typeface="Amasis MT Pro Black" panose="02040A04050005020304" pitchFamily="18" charset="0"/>
              </a:rPr>
              <a:t>EFFICACIA</a:t>
            </a:r>
          </a:p>
        </p:txBody>
      </p:sp>
      <p:sp>
        <p:nvSpPr>
          <p:cNvPr id="9" name="CasellaDiTesto 8">
            <a:extLst>
              <a:ext uri="{FF2B5EF4-FFF2-40B4-BE49-F238E27FC236}">
                <a16:creationId xmlns:a16="http://schemas.microsoft.com/office/drawing/2014/main" id="{83499524-97AB-00C8-A1FB-BB571444A345}"/>
              </a:ext>
            </a:extLst>
          </p:cNvPr>
          <p:cNvSpPr txBox="1"/>
          <p:nvPr/>
        </p:nvSpPr>
        <p:spPr>
          <a:xfrm>
            <a:off x="595423" y="1004221"/>
            <a:ext cx="8396608" cy="830997"/>
          </a:xfrm>
          <a:prstGeom prst="rect">
            <a:avLst/>
          </a:prstGeom>
          <a:noFill/>
        </p:spPr>
        <p:txBody>
          <a:bodyPr wrap="square">
            <a:spAutoFit/>
          </a:bodyPr>
          <a:lstStyle/>
          <a:p>
            <a:r>
              <a:rPr lang="it-IT" sz="1600" b="0" i="0" dirty="0">
                <a:solidFill>
                  <a:srgbClr val="000000"/>
                </a:solidFill>
                <a:effectLst/>
                <a:latin typeface="Calibri" panose="020F0502020204030204" pitchFamily="34" charset="0"/>
                <a:cs typeface="Calibri" panose="020F0502020204030204" pitchFamily="34" charset="0"/>
              </a:rPr>
              <a:t>Per quanto riguarda gli interventi per migliorare l’adesione allo screening, quello più efficace sembrerebbe essere </a:t>
            </a:r>
            <a:r>
              <a:rPr lang="it-IT" sz="1600" i="0" dirty="0">
                <a:solidFill>
                  <a:srgbClr val="000000"/>
                </a:solidFill>
                <a:effectLst/>
                <a:latin typeface="Calibri" panose="020F0502020204030204" pitchFamily="34" charset="0"/>
                <a:cs typeface="Calibri" panose="020F0502020204030204" pitchFamily="34" charset="0"/>
              </a:rPr>
              <a:t>l’</a:t>
            </a:r>
            <a:r>
              <a:rPr lang="it-IT" sz="1600" b="1" i="0" dirty="0">
                <a:solidFill>
                  <a:srgbClr val="82A1CC"/>
                </a:solidFill>
                <a:effectLst/>
                <a:latin typeface="Calibri" panose="020F0502020204030204" pitchFamily="34" charset="0"/>
                <a:cs typeface="Calibri" panose="020F0502020204030204" pitchFamily="34" charset="0"/>
              </a:rPr>
              <a:t>invito da parte dell’ASL</a:t>
            </a:r>
            <a:r>
              <a:rPr lang="it-IT" sz="1600" b="0" i="0" dirty="0">
                <a:solidFill>
                  <a:srgbClr val="000000"/>
                </a:solidFill>
                <a:effectLst/>
                <a:latin typeface="Calibri" panose="020F0502020204030204" pitchFamily="34" charset="0"/>
                <a:cs typeface="Calibri" panose="020F0502020204030204" pitchFamily="34" charset="0"/>
              </a:rPr>
              <a:t>, associato al </a:t>
            </a:r>
            <a:r>
              <a:rPr lang="it-IT" sz="1600" b="1" i="0" dirty="0">
                <a:solidFill>
                  <a:srgbClr val="82A1CC"/>
                </a:solidFill>
                <a:effectLst/>
                <a:latin typeface="Calibri" panose="020F0502020204030204" pitchFamily="34" charset="0"/>
                <a:cs typeface="Calibri" panose="020F0502020204030204" pitchFamily="34" charset="0"/>
              </a:rPr>
              <a:t>consiglio ricevuto dal proprio medico di fiducia o da un operatore sanitario</a:t>
            </a:r>
            <a:r>
              <a:rPr lang="it-IT" sz="1600" b="0" i="0" dirty="0">
                <a:solidFill>
                  <a:srgbClr val="000000"/>
                </a:solidFill>
                <a:effectLst/>
                <a:latin typeface="Calibri" panose="020F0502020204030204" pitchFamily="34" charset="0"/>
                <a:cs typeface="Calibri" panose="020F0502020204030204" pitchFamily="34" charset="0"/>
              </a:rPr>
              <a:t>.</a:t>
            </a:r>
            <a:endParaRPr lang="it-IT" sz="1600" dirty="0">
              <a:latin typeface="Calibri" panose="020F0502020204030204" pitchFamily="34" charset="0"/>
              <a:cs typeface="Calibri" panose="020F0502020204030204" pitchFamily="34" charset="0"/>
            </a:endParaRPr>
          </a:p>
        </p:txBody>
      </p:sp>
      <p:sp>
        <p:nvSpPr>
          <p:cNvPr id="5" name="CasellaDiTesto 4">
            <a:extLst>
              <a:ext uri="{FF2B5EF4-FFF2-40B4-BE49-F238E27FC236}">
                <a16:creationId xmlns:a16="http://schemas.microsoft.com/office/drawing/2014/main" id="{83216B92-CA3D-E343-DB05-D0A51A798C27}"/>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dati PASSI</a:t>
            </a:r>
          </a:p>
        </p:txBody>
      </p:sp>
      <p:sp>
        <p:nvSpPr>
          <p:cNvPr id="2" name="CasellaDiTesto 1">
            <a:extLst>
              <a:ext uri="{FF2B5EF4-FFF2-40B4-BE49-F238E27FC236}">
                <a16:creationId xmlns:a16="http://schemas.microsoft.com/office/drawing/2014/main" id="{3BFC3380-B130-F6AE-5C10-08A0FB5B4CB9}"/>
              </a:ext>
            </a:extLst>
          </p:cNvPr>
          <p:cNvSpPr txBox="1"/>
          <p:nvPr/>
        </p:nvSpPr>
        <p:spPr>
          <a:xfrm>
            <a:off x="528810" y="4850180"/>
            <a:ext cx="2639987" cy="276999"/>
          </a:xfrm>
          <a:prstGeom prst="rect">
            <a:avLst/>
          </a:prstGeom>
          <a:noFill/>
        </p:spPr>
        <p:txBody>
          <a:bodyPr wrap="square" rtlCol="0">
            <a:spAutoFit/>
          </a:bodyPr>
          <a:lstStyle/>
          <a:p>
            <a:r>
              <a:rPr lang="it-IT" sz="1200" i="1" dirty="0">
                <a:latin typeface="Calibri" panose="020F0502020204030204" pitchFamily="34" charset="0"/>
                <a:cs typeface="Calibri" panose="020F0502020204030204" pitchFamily="34" charset="0"/>
              </a:rPr>
              <a:t> </a:t>
            </a:r>
            <a:r>
              <a:rPr lang="it-IT" sz="900" dirty="0">
                <a:solidFill>
                  <a:schemeClr val="bg2"/>
                </a:solidFill>
                <a:latin typeface="Times New Roman" panose="02020603050405020304" pitchFamily="18" charset="0"/>
                <a:cs typeface="Times New Roman" panose="02020603050405020304" pitchFamily="18" charset="0"/>
              </a:rPr>
              <a:t>Dati PASSI 2022-23.</a:t>
            </a:r>
          </a:p>
        </p:txBody>
      </p:sp>
      <p:pic>
        <p:nvPicPr>
          <p:cNvPr id="6" name="Immagine 5">
            <a:extLst>
              <a:ext uri="{FF2B5EF4-FFF2-40B4-BE49-F238E27FC236}">
                <a16:creationId xmlns:a16="http://schemas.microsoft.com/office/drawing/2014/main" id="{0DA1B1E9-4E37-6E0B-A338-68B550405C76}"/>
              </a:ext>
            </a:extLst>
          </p:cNvPr>
          <p:cNvPicPr>
            <a:picLocks noChangeAspect="1"/>
          </p:cNvPicPr>
          <p:nvPr/>
        </p:nvPicPr>
        <p:blipFill>
          <a:blip r:embed="rId4"/>
          <a:stretch>
            <a:fillRect/>
          </a:stretch>
        </p:blipFill>
        <p:spPr>
          <a:xfrm>
            <a:off x="3198882" y="1763601"/>
            <a:ext cx="5416308" cy="3158197"/>
          </a:xfrm>
          <a:prstGeom prst="rect">
            <a:avLst/>
          </a:prstGeom>
        </p:spPr>
      </p:pic>
    </p:spTree>
    <p:custDataLst>
      <p:tags r:id="rId1"/>
    </p:custDataLst>
    <p:extLst>
      <p:ext uri="{BB962C8B-B14F-4D97-AF65-F5344CB8AC3E}">
        <p14:creationId xmlns:p14="http://schemas.microsoft.com/office/powerpoint/2010/main" val="3825256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CD3ACB8-67A0-5970-B360-0FE4263057E3}"/>
              </a:ext>
            </a:extLst>
          </p:cNvPr>
          <p:cNvSpPr txBox="1"/>
          <p:nvPr/>
        </p:nvSpPr>
        <p:spPr>
          <a:xfrm>
            <a:off x="595423" y="1943449"/>
            <a:ext cx="2757035" cy="1754326"/>
          </a:xfrm>
          <a:prstGeom prst="rect">
            <a:avLst/>
          </a:prstGeom>
          <a:noFill/>
        </p:spPr>
        <p:txBody>
          <a:bodyPr wrap="square">
            <a:spAutoFit/>
          </a:bodyPr>
          <a:lstStyle/>
          <a:p>
            <a:r>
              <a:rPr lang="it-IT" sz="1800" b="0" i="0" dirty="0">
                <a:solidFill>
                  <a:srgbClr val="000000"/>
                </a:solidFill>
                <a:effectLst/>
                <a:latin typeface="Calibri" panose="020F0502020204030204" pitchFamily="34" charset="0"/>
                <a:cs typeface="Calibri" panose="020F0502020204030204" pitchFamily="34" charset="0"/>
              </a:rPr>
              <a:t>Tra i motivi dati per la non effettuazione del test di screening emerge prevalentemente la </a:t>
            </a:r>
            <a:r>
              <a:rPr lang="it-IT" sz="1800" b="1" i="0" dirty="0">
                <a:solidFill>
                  <a:srgbClr val="82A1CC"/>
                </a:solidFill>
                <a:effectLst/>
                <a:latin typeface="Calibri" panose="020F0502020204030204" pitchFamily="34" charset="0"/>
                <a:cs typeface="Calibri" panose="020F0502020204030204" pitchFamily="34" charset="0"/>
              </a:rPr>
              <a:t>convinzione delle donne di non averne bisogno</a:t>
            </a:r>
            <a:r>
              <a:rPr lang="it-IT" sz="1800" b="0" i="0" dirty="0">
                <a:solidFill>
                  <a:srgbClr val="000000"/>
                </a:solidFill>
                <a:effectLst/>
                <a:latin typeface="Calibri" panose="020F0502020204030204" pitchFamily="34" charset="0"/>
                <a:cs typeface="Calibri" panose="020F0502020204030204" pitchFamily="34" charset="0"/>
              </a:rPr>
              <a:t>.</a:t>
            </a:r>
            <a:endParaRPr lang="it-IT" sz="1800" dirty="0">
              <a:latin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636D7A7B-3B6A-1598-E3A5-CB1E7B7212DF}"/>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dati PASSI</a:t>
            </a:r>
          </a:p>
        </p:txBody>
      </p:sp>
      <p:sp>
        <p:nvSpPr>
          <p:cNvPr id="2" name="CasellaDiTesto 1">
            <a:extLst>
              <a:ext uri="{FF2B5EF4-FFF2-40B4-BE49-F238E27FC236}">
                <a16:creationId xmlns:a16="http://schemas.microsoft.com/office/drawing/2014/main" id="{C1E9BACA-5B59-69AF-243A-8468E7DC30EE}"/>
              </a:ext>
            </a:extLst>
          </p:cNvPr>
          <p:cNvSpPr txBox="1"/>
          <p:nvPr/>
        </p:nvSpPr>
        <p:spPr>
          <a:xfrm>
            <a:off x="528810" y="4850180"/>
            <a:ext cx="2639987" cy="276999"/>
          </a:xfrm>
          <a:prstGeom prst="rect">
            <a:avLst/>
          </a:prstGeom>
          <a:noFill/>
        </p:spPr>
        <p:txBody>
          <a:bodyPr wrap="square" rtlCol="0">
            <a:spAutoFit/>
          </a:bodyPr>
          <a:lstStyle/>
          <a:p>
            <a:r>
              <a:rPr lang="it-IT" sz="1200" i="1" dirty="0">
                <a:latin typeface="Calibri" panose="020F0502020204030204" pitchFamily="34" charset="0"/>
                <a:cs typeface="Calibri" panose="020F0502020204030204" pitchFamily="34" charset="0"/>
              </a:rPr>
              <a:t> </a:t>
            </a:r>
            <a:r>
              <a:rPr lang="it-IT" sz="900" dirty="0">
                <a:solidFill>
                  <a:schemeClr val="bg2"/>
                </a:solidFill>
                <a:latin typeface="Times New Roman" panose="02020603050405020304" pitchFamily="18" charset="0"/>
                <a:cs typeface="Times New Roman" panose="02020603050405020304" pitchFamily="18" charset="0"/>
              </a:rPr>
              <a:t>Dati PASSI 2022-23.</a:t>
            </a:r>
          </a:p>
        </p:txBody>
      </p:sp>
      <p:pic>
        <p:nvPicPr>
          <p:cNvPr id="7" name="Immagine 6">
            <a:extLst>
              <a:ext uri="{FF2B5EF4-FFF2-40B4-BE49-F238E27FC236}">
                <a16:creationId xmlns:a16="http://schemas.microsoft.com/office/drawing/2014/main" id="{4556195E-0423-495A-4657-02F27745C288}"/>
              </a:ext>
            </a:extLst>
          </p:cNvPr>
          <p:cNvPicPr>
            <a:picLocks noChangeAspect="1"/>
          </p:cNvPicPr>
          <p:nvPr/>
        </p:nvPicPr>
        <p:blipFill>
          <a:blip r:embed="rId3"/>
          <a:stretch>
            <a:fillRect/>
          </a:stretch>
        </p:blipFill>
        <p:spPr>
          <a:xfrm>
            <a:off x="3352458" y="698467"/>
            <a:ext cx="5577740" cy="4295563"/>
          </a:xfrm>
          <a:prstGeom prst="rect">
            <a:avLst/>
          </a:prstGeom>
        </p:spPr>
      </p:pic>
    </p:spTree>
    <p:custDataLst>
      <p:tags r:id="rId1"/>
    </p:custDataLst>
    <p:extLst>
      <p:ext uri="{BB962C8B-B14F-4D97-AF65-F5344CB8AC3E}">
        <p14:creationId xmlns:p14="http://schemas.microsoft.com/office/powerpoint/2010/main" val="3500136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FAD3DA1-2CD3-A0B6-3BCF-D7731A922908}"/>
              </a:ext>
            </a:extLst>
          </p:cNvPr>
          <p:cNvSpPr txBox="1"/>
          <p:nvPr/>
        </p:nvSpPr>
        <p:spPr>
          <a:xfrm>
            <a:off x="1041829" y="1215404"/>
            <a:ext cx="7595223" cy="830997"/>
          </a:xfrm>
          <a:prstGeom prst="rect">
            <a:avLst/>
          </a:prstGeom>
          <a:noFill/>
        </p:spPr>
        <p:txBody>
          <a:bodyPr wrap="square">
            <a:spAutoFit/>
          </a:bodyPr>
          <a:lstStyle/>
          <a:p>
            <a:r>
              <a:rPr lang="it-IT" sz="1600" b="0" i="0" dirty="0">
                <a:solidFill>
                  <a:srgbClr val="000000"/>
                </a:solidFill>
                <a:effectLst/>
                <a:latin typeface="Calibri" panose="020F0502020204030204" pitchFamily="34" charset="0"/>
                <a:cs typeface="Calibri" panose="020F0502020204030204" pitchFamily="34" charset="0"/>
              </a:rPr>
              <a:t>Secondo l’Osservatorio Nazionale Screening, nel 2022 sono state oltre 3 milioni e mezzo le donne invitate dalla propria struttura sanitaria a sottoporsi a test di screening per il tumore della cervice uterina. Di queste, </a:t>
            </a:r>
            <a:r>
              <a:rPr lang="it-IT" sz="1600" b="1" i="0" dirty="0">
                <a:solidFill>
                  <a:srgbClr val="82A1CC"/>
                </a:solidFill>
                <a:effectLst/>
                <a:latin typeface="Calibri" panose="020F0502020204030204" pitchFamily="34" charset="0"/>
                <a:cs typeface="Calibri" panose="020F0502020204030204" pitchFamily="34" charset="0"/>
              </a:rPr>
              <a:t>solo il 38,2% ha aderito all’invito</a:t>
            </a:r>
            <a:r>
              <a:rPr lang="it-IT" sz="1600" b="0" i="0" dirty="0">
                <a:solidFill>
                  <a:srgbClr val="000000"/>
                </a:solidFill>
                <a:effectLst/>
                <a:latin typeface="Calibri" panose="020F0502020204030204" pitchFamily="34" charset="0"/>
                <a:cs typeface="Calibri" panose="020F0502020204030204" pitchFamily="34" charset="0"/>
              </a:rPr>
              <a:t>.</a:t>
            </a:r>
            <a:endParaRPr lang="it-IT" sz="1600" dirty="0">
              <a:latin typeface="Calibri" panose="020F0502020204030204" pitchFamily="34" charset="0"/>
              <a:cs typeface="Calibri" panose="020F0502020204030204" pitchFamily="34" charset="0"/>
            </a:endParaRPr>
          </a:p>
        </p:txBody>
      </p:sp>
      <p:sp>
        <p:nvSpPr>
          <p:cNvPr id="5" name="CasellaDiTesto 4">
            <a:extLst>
              <a:ext uri="{FF2B5EF4-FFF2-40B4-BE49-F238E27FC236}">
                <a16:creationId xmlns:a16="http://schemas.microsoft.com/office/drawing/2014/main" id="{46EA5B90-0FEB-7FEE-2A17-CBD3A959FC5D}"/>
              </a:ext>
            </a:extLst>
          </p:cNvPr>
          <p:cNvSpPr txBox="1"/>
          <p:nvPr/>
        </p:nvSpPr>
        <p:spPr>
          <a:xfrm>
            <a:off x="595423" y="4807201"/>
            <a:ext cx="2513538" cy="230832"/>
          </a:xfrm>
          <a:prstGeom prst="rect">
            <a:avLst/>
          </a:prstGeom>
          <a:noFill/>
        </p:spPr>
        <p:txBody>
          <a:bodyPr wrap="square" rtlCol="0">
            <a:spAutoFit/>
          </a:bodyPr>
          <a:lstStyle/>
          <a:p>
            <a:r>
              <a:rPr lang="it-IT" sz="900" dirty="0">
                <a:solidFill>
                  <a:schemeClr val="bg2"/>
                </a:solidFill>
                <a:latin typeface="Times New Roman" panose="02020603050405020304" pitchFamily="18" charset="0"/>
                <a:cs typeface="Times New Roman" panose="02020603050405020304" pitchFamily="18" charset="0"/>
              </a:rPr>
              <a:t>Rapporto ONS sul 2022 (pubblicazione 2024)</a:t>
            </a:r>
          </a:p>
        </p:txBody>
      </p:sp>
      <p:sp>
        <p:nvSpPr>
          <p:cNvPr id="6" name="CasellaDiTesto 5">
            <a:extLst>
              <a:ext uri="{FF2B5EF4-FFF2-40B4-BE49-F238E27FC236}">
                <a16:creationId xmlns:a16="http://schemas.microsoft.com/office/drawing/2014/main" id="{B20DE4BC-9C14-DCE5-D036-47179101C0AE}"/>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dati Osservatorio Nazionale Screening</a:t>
            </a:r>
          </a:p>
        </p:txBody>
      </p:sp>
      <p:sp>
        <p:nvSpPr>
          <p:cNvPr id="10" name="CasellaDiTesto 9">
            <a:extLst>
              <a:ext uri="{FF2B5EF4-FFF2-40B4-BE49-F238E27FC236}">
                <a16:creationId xmlns:a16="http://schemas.microsoft.com/office/drawing/2014/main" id="{DBE1E4BE-5CDD-453B-9C8E-812C33688E28}"/>
              </a:ext>
            </a:extLst>
          </p:cNvPr>
          <p:cNvSpPr txBox="1"/>
          <p:nvPr/>
        </p:nvSpPr>
        <p:spPr>
          <a:xfrm>
            <a:off x="1041829" y="2328095"/>
            <a:ext cx="5410800" cy="276999"/>
          </a:xfrm>
          <a:prstGeom prst="rect">
            <a:avLst/>
          </a:prstGeom>
          <a:noFill/>
        </p:spPr>
        <p:txBody>
          <a:bodyPr wrap="square">
            <a:spAutoFit/>
          </a:bodyPr>
          <a:lstStyle/>
          <a:p>
            <a:r>
              <a:rPr lang="it-IT" sz="1200" b="1" dirty="0">
                <a:solidFill>
                  <a:srgbClr val="44949E"/>
                </a:solidFill>
                <a:latin typeface="Calibri" panose="020F0502020204030204" pitchFamily="34" charset="0"/>
                <a:cs typeface="Calibri" panose="020F0502020204030204" pitchFamily="34" charset="0"/>
              </a:rPr>
              <a:t>Donne che hanno fatto screening con Pap-Test o HPV-Test e adesione all’invito</a:t>
            </a:r>
            <a:endParaRPr lang="it-IT" dirty="0"/>
          </a:p>
        </p:txBody>
      </p:sp>
      <p:pic>
        <p:nvPicPr>
          <p:cNvPr id="3" name="Immagine 2">
            <a:extLst>
              <a:ext uri="{FF2B5EF4-FFF2-40B4-BE49-F238E27FC236}">
                <a16:creationId xmlns:a16="http://schemas.microsoft.com/office/drawing/2014/main" id="{5C0F9986-7FE8-502E-E4A8-5C0AA27E0BB7}"/>
              </a:ext>
            </a:extLst>
          </p:cNvPr>
          <p:cNvPicPr>
            <a:picLocks noChangeAspect="1"/>
          </p:cNvPicPr>
          <p:nvPr/>
        </p:nvPicPr>
        <p:blipFill>
          <a:blip r:embed="rId3"/>
          <a:stretch>
            <a:fillRect/>
          </a:stretch>
        </p:blipFill>
        <p:spPr>
          <a:xfrm>
            <a:off x="1091066" y="2571750"/>
            <a:ext cx="7104120" cy="2087293"/>
          </a:xfrm>
          <a:prstGeom prst="rect">
            <a:avLst/>
          </a:prstGeom>
        </p:spPr>
      </p:pic>
    </p:spTree>
    <p:custDataLst>
      <p:tags r:id="rId1"/>
    </p:custDataLst>
    <p:extLst>
      <p:ext uri="{BB962C8B-B14F-4D97-AF65-F5344CB8AC3E}">
        <p14:creationId xmlns:p14="http://schemas.microsoft.com/office/powerpoint/2010/main" val="3913098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0B81B8F0-DE3A-45C4-3A5C-40EEE6AB9774}"/>
              </a:ext>
            </a:extLst>
          </p:cNvPr>
          <p:cNvSpPr/>
          <p:nvPr/>
        </p:nvSpPr>
        <p:spPr>
          <a:xfrm>
            <a:off x="8350250" y="1435096"/>
            <a:ext cx="793750" cy="3303667"/>
          </a:xfrm>
          <a:prstGeom prst="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0863DC8E-F113-5D00-52D3-BB0769D60118}"/>
              </a:ext>
            </a:extLst>
          </p:cNvPr>
          <p:cNvSpPr txBox="1"/>
          <p:nvPr/>
        </p:nvSpPr>
        <p:spPr>
          <a:xfrm>
            <a:off x="1020759" y="1188303"/>
            <a:ext cx="7329491" cy="646331"/>
          </a:xfrm>
          <a:prstGeom prst="rect">
            <a:avLst/>
          </a:prstGeom>
          <a:noFill/>
        </p:spPr>
        <p:txBody>
          <a:bodyPr wrap="square">
            <a:spAutoFit/>
          </a:bodyPr>
          <a:lstStyle/>
          <a:p>
            <a:r>
              <a:rPr lang="it-IT" sz="1800" b="0" i="0" dirty="0">
                <a:solidFill>
                  <a:srgbClr val="000000"/>
                </a:solidFill>
                <a:effectLst/>
                <a:latin typeface="Calibri" panose="020F0502020204030204" pitchFamily="34" charset="0"/>
                <a:cs typeface="Calibri" panose="020F0502020204030204" pitchFamily="34" charset="0"/>
              </a:rPr>
              <a:t>Le donne che hanno aderito all’invito hanno prevalentemente un’età compresa tra i </a:t>
            </a:r>
            <a:r>
              <a:rPr lang="it-IT" sz="1800" b="1" i="0" dirty="0">
                <a:solidFill>
                  <a:srgbClr val="82A1CC"/>
                </a:solidFill>
                <a:effectLst/>
                <a:latin typeface="Calibri" panose="020F0502020204030204" pitchFamily="34" charset="0"/>
                <a:cs typeface="Calibri" panose="020F0502020204030204" pitchFamily="34" charset="0"/>
              </a:rPr>
              <a:t>55 e i</a:t>
            </a:r>
            <a:r>
              <a:rPr lang="it-IT" sz="1800" i="0" dirty="0">
                <a:solidFill>
                  <a:srgbClr val="82A1CC"/>
                </a:solidFill>
                <a:effectLst/>
                <a:latin typeface="Calibri" panose="020F0502020204030204" pitchFamily="34" charset="0"/>
                <a:cs typeface="Calibri" panose="020F0502020204030204" pitchFamily="34" charset="0"/>
              </a:rPr>
              <a:t> </a:t>
            </a:r>
            <a:r>
              <a:rPr lang="it-IT" sz="1800" b="1" i="0" dirty="0">
                <a:solidFill>
                  <a:srgbClr val="82A1CC"/>
                </a:solidFill>
                <a:effectLst/>
                <a:latin typeface="Calibri" panose="020F0502020204030204" pitchFamily="34" charset="0"/>
                <a:cs typeface="Calibri" panose="020F0502020204030204" pitchFamily="34" charset="0"/>
              </a:rPr>
              <a:t>64 anni</a:t>
            </a:r>
            <a:r>
              <a:rPr lang="it-IT" sz="1800" b="0" i="0" dirty="0">
                <a:solidFill>
                  <a:srgbClr val="000000"/>
                </a:solidFill>
                <a:effectLst/>
                <a:latin typeface="Calibri" panose="020F0502020204030204" pitchFamily="34" charset="0"/>
                <a:cs typeface="Calibri" panose="020F0502020204030204" pitchFamily="34" charset="0"/>
              </a:rPr>
              <a:t>, seguite dalle donne tra i </a:t>
            </a:r>
            <a:r>
              <a:rPr lang="it-IT" sz="1800" b="1" i="0" dirty="0">
                <a:solidFill>
                  <a:srgbClr val="82A1CC"/>
                </a:solidFill>
                <a:effectLst/>
                <a:latin typeface="Calibri" panose="020F0502020204030204" pitchFamily="34" charset="0"/>
                <a:cs typeface="Calibri" panose="020F0502020204030204" pitchFamily="34" charset="0"/>
              </a:rPr>
              <a:t>45 e i 54 anni di età</a:t>
            </a:r>
            <a:r>
              <a:rPr lang="it-IT" sz="1800" b="0" i="0" dirty="0">
                <a:solidFill>
                  <a:srgbClr val="000000"/>
                </a:solidFill>
                <a:effectLst/>
                <a:latin typeface="Calibri" panose="020F0502020204030204" pitchFamily="34" charset="0"/>
                <a:cs typeface="Calibri" panose="020F0502020204030204" pitchFamily="34" charset="0"/>
              </a:rPr>
              <a:t>.</a:t>
            </a:r>
            <a:endParaRPr lang="it-IT" sz="1800" dirty="0">
              <a:latin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10A594FD-89BC-5A26-1DFC-064D586BE914}"/>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dati Osservatorio Nazionale Screening</a:t>
            </a:r>
          </a:p>
        </p:txBody>
      </p:sp>
      <p:sp>
        <p:nvSpPr>
          <p:cNvPr id="9" name="CasellaDiTesto 8">
            <a:extLst>
              <a:ext uri="{FF2B5EF4-FFF2-40B4-BE49-F238E27FC236}">
                <a16:creationId xmlns:a16="http://schemas.microsoft.com/office/drawing/2014/main" id="{15BC21AB-6CC5-E3B4-DCA0-C4DF3A0058C7}"/>
              </a:ext>
            </a:extLst>
          </p:cNvPr>
          <p:cNvSpPr txBox="1"/>
          <p:nvPr/>
        </p:nvSpPr>
        <p:spPr>
          <a:xfrm>
            <a:off x="1020759" y="2003510"/>
            <a:ext cx="5410800" cy="276999"/>
          </a:xfrm>
          <a:prstGeom prst="rect">
            <a:avLst/>
          </a:prstGeom>
          <a:noFill/>
        </p:spPr>
        <p:txBody>
          <a:bodyPr wrap="square">
            <a:spAutoFit/>
          </a:bodyPr>
          <a:lstStyle/>
          <a:p>
            <a:r>
              <a:rPr lang="it-IT" sz="1200" b="1" dirty="0">
                <a:solidFill>
                  <a:srgbClr val="44949E"/>
                </a:solidFill>
                <a:latin typeface="Calibri" panose="020F0502020204030204" pitchFamily="34" charset="0"/>
                <a:cs typeface="Calibri" panose="020F0502020204030204" pitchFamily="34" charset="0"/>
              </a:rPr>
              <a:t>Adesione all’invito allo screening cervicale per fasce di età</a:t>
            </a:r>
            <a:endParaRPr lang="it-IT" dirty="0"/>
          </a:p>
        </p:txBody>
      </p:sp>
      <p:sp>
        <p:nvSpPr>
          <p:cNvPr id="2" name="CasellaDiTesto 1">
            <a:extLst>
              <a:ext uri="{FF2B5EF4-FFF2-40B4-BE49-F238E27FC236}">
                <a16:creationId xmlns:a16="http://schemas.microsoft.com/office/drawing/2014/main" id="{0D1FED0C-A430-F0F5-5958-1E465F2BC38C}"/>
              </a:ext>
            </a:extLst>
          </p:cNvPr>
          <p:cNvSpPr txBox="1"/>
          <p:nvPr/>
        </p:nvSpPr>
        <p:spPr>
          <a:xfrm>
            <a:off x="595423" y="4807201"/>
            <a:ext cx="2513538" cy="230832"/>
          </a:xfrm>
          <a:prstGeom prst="rect">
            <a:avLst/>
          </a:prstGeom>
          <a:noFill/>
        </p:spPr>
        <p:txBody>
          <a:bodyPr wrap="square" rtlCol="0">
            <a:spAutoFit/>
          </a:bodyPr>
          <a:lstStyle/>
          <a:p>
            <a:r>
              <a:rPr lang="it-IT" sz="900" dirty="0">
                <a:solidFill>
                  <a:schemeClr val="bg2"/>
                </a:solidFill>
                <a:latin typeface="Times New Roman" panose="02020603050405020304" pitchFamily="18" charset="0"/>
                <a:cs typeface="Times New Roman" panose="02020603050405020304" pitchFamily="18" charset="0"/>
              </a:rPr>
              <a:t>Rapporto ONS sul 2022 (pubblicazione 2024)</a:t>
            </a:r>
          </a:p>
        </p:txBody>
      </p:sp>
      <p:pic>
        <p:nvPicPr>
          <p:cNvPr id="12" name="Immagine 11">
            <a:extLst>
              <a:ext uri="{FF2B5EF4-FFF2-40B4-BE49-F238E27FC236}">
                <a16:creationId xmlns:a16="http://schemas.microsoft.com/office/drawing/2014/main" id="{61F5A88F-9E9F-4821-AD66-337A251E2D6B}"/>
              </a:ext>
            </a:extLst>
          </p:cNvPr>
          <p:cNvPicPr>
            <a:picLocks noChangeAspect="1"/>
          </p:cNvPicPr>
          <p:nvPr/>
        </p:nvPicPr>
        <p:blipFill>
          <a:blip r:embed="rId3"/>
          <a:stretch>
            <a:fillRect/>
          </a:stretch>
        </p:blipFill>
        <p:spPr>
          <a:xfrm>
            <a:off x="1020759" y="2267330"/>
            <a:ext cx="5770043" cy="2444676"/>
          </a:xfrm>
          <a:prstGeom prst="rect">
            <a:avLst/>
          </a:prstGeom>
        </p:spPr>
      </p:pic>
    </p:spTree>
    <p:custDataLst>
      <p:tags r:id="rId1"/>
    </p:custDataLst>
    <p:extLst>
      <p:ext uri="{BB962C8B-B14F-4D97-AF65-F5344CB8AC3E}">
        <p14:creationId xmlns:p14="http://schemas.microsoft.com/office/powerpoint/2010/main" val="3058763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DF33AB32-5AAA-4CCB-AA0E-2A03D3571A3A}"/>
              </a:ext>
            </a:extLst>
          </p:cNvPr>
          <p:cNvSpPr/>
          <p:nvPr/>
        </p:nvSpPr>
        <p:spPr>
          <a:xfrm>
            <a:off x="595423" y="1700335"/>
            <a:ext cx="4145388" cy="422379"/>
          </a:xfrm>
          <a:prstGeom prst="roundRect">
            <a:avLst/>
          </a:prstGeom>
          <a:gradFill flip="none" rotWithShape="1">
            <a:gsLst>
              <a:gs pos="0">
                <a:srgbClr val="44949E">
                  <a:tint val="66000"/>
                  <a:satMod val="160000"/>
                  <a:alpha val="50000"/>
                </a:srgbClr>
              </a:gs>
              <a:gs pos="50000">
                <a:srgbClr val="44949E">
                  <a:tint val="44500"/>
                  <a:satMod val="160000"/>
                  <a:alpha val="50000"/>
                </a:srgbClr>
              </a:gs>
              <a:gs pos="100000">
                <a:srgbClr val="44949E">
                  <a:tint val="23500"/>
                  <a:satMod val="160000"/>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831C2668-F50B-C166-1171-BC6085E49803}"/>
              </a:ext>
            </a:extLst>
          </p:cNvPr>
          <p:cNvPicPr>
            <a:picLocks noChangeAspect="1"/>
          </p:cNvPicPr>
          <p:nvPr/>
        </p:nvPicPr>
        <p:blipFill rotWithShape="1">
          <a:blip r:embed="rId3"/>
          <a:srcRect t="27917" b="23791"/>
          <a:stretch/>
        </p:blipFill>
        <p:spPr>
          <a:xfrm>
            <a:off x="4740811" y="877342"/>
            <a:ext cx="3408402" cy="1645986"/>
          </a:xfrm>
          <a:prstGeom prst="rect">
            <a:avLst/>
          </a:prstGeom>
        </p:spPr>
      </p:pic>
      <p:sp>
        <p:nvSpPr>
          <p:cNvPr id="2" name="Rettangolo 1"/>
          <p:cNvSpPr/>
          <p:nvPr/>
        </p:nvSpPr>
        <p:spPr>
          <a:xfrm>
            <a:off x="587970" y="2703768"/>
            <a:ext cx="8164144" cy="2031325"/>
          </a:xfrm>
          <a:prstGeom prst="rect">
            <a:avLst/>
          </a:prstGeom>
        </p:spPr>
        <p:txBody>
          <a:bodyPr wrap="square">
            <a:spAutoFit/>
          </a:bodyPr>
          <a:lstStyle/>
          <a:p>
            <a:pPr algn="just"/>
            <a:r>
              <a:rPr lang="it-IT" dirty="0">
                <a:latin typeface="Calibri" panose="020F0502020204030204" pitchFamily="34" charset="0"/>
                <a:cs typeface="Calibri" panose="020F0502020204030204" pitchFamily="34" charset="0"/>
              </a:rPr>
              <a:t>…perché grazie alle campagne di vaccinazione delle dodicenni, stanno arrivando allo screening le </a:t>
            </a:r>
            <a:r>
              <a:rPr lang="it-IT" b="1" dirty="0">
                <a:solidFill>
                  <a:srgbClr val="82A1CC"/>
                </a:solidFill>
                <a:latin typeface="Calibri" panose="020F0502020204030204" pitchFamily="34" charset="0"/>
                <a:cs typeface="Calibri" panose="020F0502020204030204" pitchFamily="34" charset="0"/>
              </a:rPr>
              <a:t>ragazze già vaccinate contro l’HPV </a:t>
            </a:r>
            <a:r>
              <a:rPr lang="it-IT" dirty="0">
                <a:latin typeface="Calibri" panose="020F0502020204030204" pitchFamily="34" charset="0"/>
                <a:cs typeface="Calibri" panose="020F0502020204030204" pitchFamily="34" charset="0"/>
              </a:rPr>
              <a:t>(ovvero coloro che hanno ricevuto due dosi di vaccino prima del compimento del 15° anno di età). La ricerca scientifica ha dimostrato che questo target di giovani già vaccinate contro l’HPV ha un bassissimo rischio di sviluppare un tumore del collo dell’utero prima dei 30 anni, pertanto </a:t>
            </a:r>
            <a:r>
              <a:rPr lang="it-IT" b="1" dirty="0">
                <a:solidFill>
                  <a:srgbClr val="82A1CC"/>
                </a:solidFill>
                <a:latin typeface="Calibri" panose="020F0502020204030204" pitchFamily="34" charset="0"/>
                <a:cs typeface="Calibri" panose="020F0502020204030204" pitchFamily="34" charset="0"/>
              </a:rPr>
              <a:t>saranno invitate a fare il loro primo test di screening (HPV-Test) a 30 anni anziché a 25</a:t>
            </a:r>
            <a:r>
              <a:rPr lang="it-IT" dirty="0">
                <a:latin typeface="Calibri" panose="020F0502020204030204" pitchFamily="34" charset="0"/>
                <a:cs typeface="Calibri" panose="020F0502020204030204" pitchFamily="34" charset="0"/>
              </a:rPr>
              <a:t>.</a:t>
            </a:r>
            <a:r>
              <a:rPr lang="it-IT" b="1" dirty="0">
                <a:latin typeface="Calibri" panose="020F0502020204030204" pitchFamily="34" charset="0"/>
                <a:cs typeface="Calibri" panose="020F0502020204030204" pitchFamily="34" charset="0"/>
              </a:rPr>
              <a:t> </a:t>
            </a:r>
            <a:r>
              <a:rPr lang="it-IT" dirty="0">
                <a:latin typeface="Calibri" panose="020F0502020204030204" pitchFamily="34" charset="0"/>
                <a:cs typeface="Calibri" panose="020F0502020204030204" pitchFamily="34" charset="0"/>
              </a:rPr>
              <a:t>Infatti, le rare lesioni pretumorali rilevanti per la salute che si possono riscontrare regrediscono spontaneamente o progrediscono molto lentamente, dando il tempo di individuarle e trattarle anche iniziando lo screening a 30 anni. </a:t>
            </a:r>
            <a:r>
              <a:rPr lang="it-IT" b="1" dirty="0">
                <a:solidFill>
                  <a:srgbClr val="82A1CC"/>
                </a:solidFill>
                <a:latin typeface="Calibri" panose="020F0502020204030204" pitchFamily="34" charset="0"/>
                <a:cs typeface="Calibri" panose="020F0502020204030204" pitchFamily="34" charset="0"/>
              </a:rPr>
              <a:t>Il cambiamento del protocollo di screening nelle ragazze vaccinate rientra nelle linee strategiche del Piano di Prevenzione 2020-2025</a:t>
            </a:r>
            <a:r>
              <a:rPr lang="it-IT" dirty="0">
                <a:latin typeface="Calibri" panose="020F0502020204030204" pitchFamily="34" charset="0"/>
                <a:cs typeface="Calibri" panose="020F0502020204030204" pitchFamily="34" charset="0"/>
              </a:rPr>
              <a:t>.</a:t>
            </a:r>
          </a:p>
        </p:txBody>
      </p:sp>
      <p:sp>
        <p:nvSpPr>
          <p:cNvPr id="5" name="CasellaDiTesto 4">
            <a:extLst>
              <a:ext uri="{FF2B5EF4-FFF2-40B4-BE49-F238E27FC236}">
                <a16:creationId xmlns:a16="http://schemas.microsoft.com/office/drawing/2014/main" id="{12FC5741-566B-97EB-56FA-3F752B218697}"/>
              </a:ext>
            </a:extLst>
          </p:cNvPr>
          <p:cNvSpPr txBox="1"/>
          <p:nvPr/>
        </p:nvSpPr>
        <p:spPr>
          <a:xfrm>
            <a:off x="595423" y="1700335"/>
            <a:ext cx="4394577" cy="369332"/>
          </a:xfrm>
          <a:prstGeom prst="rect">
            <a:avLst/>
          </a:prstGeom>
          <a:noFill/>
        </p:spPr>
        <p:txBody>
          <a:bodyPr wrap="square">
            <a:spAutoFit/>
          </a:bodyPr>
          <a:lstStyle/>
          <a:p>
            <a:pPr algn="just"/>
            <a:r>
              <a:rPr lang="it-IT" sz="1800" b="1" dirty="0">
                <a:solidFill>
                  <a:srgbClr val="44949E"/>
                </a:solidFill>
                <a:latin typeface="Calibri" panose="020F0502020204030204" pitchFamily="34" charset="0"/>
                <a:cs typeface="Calibri" panose="020F0502020204030204" pitchFamily="34" charset="0"/>
              </a:rPr>
              <a:t>Però adesso il protocollo sta cambiando</a:t>
            </a:r>
            <a:r>
              <a:rPr lang="it-IT" sz="1800" dirty="0">
                <a:solidFill>
                  <a:srgbClr val="44949E"/>
                </a:solidFill>
                <a:latin typeface="Calibri" panose="020F0502020204030204" pitchFamily="34" charset="0"/>
                <a:cs typeface="Calibri" panose="020F0502020204030204" pitchFamily="34" charset="0"/>
              </a:rPr>
              <a:t>…</a:t>
            </a:r>
          </a:p>
        </p:txBody>
      </p:sp>
      <p:sp>
        <p:nvSpPr>
          <p:cNvPr id="6" name="CasellaDiTesto 5"/>
          <p:cNvSpPr txBox="1"/>
          <p:nvPr/>
        </p:nvSpPr>
        <p:spPr>
          <a:xfrm>
            <a:off x="595423" y="4912668"/>
            <a:ext cx="1183374" cy="230832"/>
          </a:xfrm>
          <a:prstGeom prst="rect">
            <a:avLst/>
          </a:prstGeom>
          <a:noFill/>
        </p:spPr>
        <p:txBody>
          <a:bodyPr wrap="square" rtlCol="0">
            <a:spAutoFit/>
          </a:bodyPr>
          <a:lstStyle/>
          <a:p>
            <a:r>
              <a:rPr lang="it-IT" sz="900" dirty="0">
                <a:solidFill>
                  <a:schemeClr val="bg2"/>
                </a:solidFill>
                <a:latin typeface="Times New Roman" panose="02020603050405020304" pitchFamily="18" charset="0"/>
                <a:cs typeface="Times New Roman" panose="02020603050405020304" pitchFamily="18" charset="0"/>
              </a:rPr>
              <a:t>www.gisci.it</a:t>
            </a:r>
          </a:p>
        </p:txBody>
      </p:sp>
      <p:sp>
        <p:nvSpPr>
          <p:cNvPr id="4" name="CasellaDiTesto 3">
            <a:extLst>
              <a:ext uri="{FF2B5EF4-FFF2-40B4-BE49-F238E27FC236}">
                <a16:creationId xmlns:a16="http://schemas.microsoft.com/office/drawing/2014/main" id="{BA7DE593-F3CF-A7A8-850E-0F252C4840B4}"/>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protocolli per fasce d’età</a:t>
            </a:r>
          </a:p>
        </p:txBody>
      </p:sp>
    </p:spTree>
    <p:custDataLst>
      <p:tags r:id="rId1"/>
    </p:custDataLst>
    <p:extLst>
      <p:ext uri="{BB962C8B-B14F-4D97-AF65-F5344CB8AC3E}">
        <p14:creationId xmlns:p14="http://schemas.microsoft.com/office/powerpoint/2010/main" val="3812758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95423" y="1535388"/>
            <a:ext cx="8099900" cy="2308324"/>
          </a:xfrm>
          <a:prstGeom prst="rect">
            <a:avLst/>
          </a:prstGeom>
        </p:spPr>
        <p:txBody>
          <a:bodyPr wrap="square">
            <a:spAutoFit/>
          </a:bodyPr>
          <a:lstStyle/>
          <a:p>
            <a:pPr algn="just"/>
            <a:r>
              <a:rPr lang="it-IT" sz="1800" dirty="0">
                <a:latin typeface="Calibri" panose="020F0502020204030204" pitchFamily="34" charset="0"/>
                <a:cs typeface="Calibri" panose="020F0502020204030204" pitchFamily="34" charset="0"/>
              </a:rPr>
              <a:t>Un’altra indagine SES (Salvate Eva in Sicilia) sull’adesione allo screening per il carcinoma della cervice uterina in Sicilia ha rilevato che il </a:t>
            </a:r>
            <a:r>
              <a:rPr lang="it-IT" sz="1800" b="1" dirty="0">
                <a:solidFill>
                  <a:srgbClr val="82A1CC"/>
                </a:solidFill>
                <a:latin typeface="Calibri" panose="020F0502020204030204" pitchFamily="34" charset="0"/>
                <a:cs typeface="Calibri" panose="020F0502020204030204" pitchFamily="34" charset="0"/>
              </a:rPr>
              <a:t>66,6% delle intervistate ha effettuato un Pap-Test nell’ultimo triennio</a:t>
            </a:r>
            <a:r>
              <a:rPr lang="it-IT" sz="1800" dirty="0">
                <a:latin typeface="Calibri" panose="020F0502020204030204" pitchFamily="34" charset="0"/>
                <a:cs typeface="Calibri" panose="020F0502020204030204" pitchFamily="34" charset="0"/>
              </a:rPr>
              <a:t>.</a:t>
            </a:r>
            <a:endParaRPr lang="it-IT" sz="1800" b="1" dirty="0">
              <a:latin typeface="Calibri" panose="020F0502020204030204" pitchFamily="34" charset="0"/>
              <a:cs typeface="Calibri" panose="020F0502020204030204" pitchFamily="34" charset="0"/>
            </a:endParaRPr>
          </a:p>
          <a:p>
            <a:pPr algn="just"/>
            <a:endParaRPr lang="it-IT" sz="1800" dirty="0">
              <a:latin typeface="Calibri" panose="020F0502020204030204" pitchFamily="34" charset="0"/>
              <a:cs typeface="Calibri" panose="020F0502020204030204" pitchFamily="34" charset="0"/>
            </a:endParaRPr>
          </a:p>
          <a:p>
            <a:pPr algn="just"/>
            <a:r>
              <a:rPr lang="it-IT" sz="1800" dirty="0">
                <a:latin typeface="Calibri" panose="020F0502020204030204" pitchFamily="34" charset="0"/>
                <a:cs typeface="Calibri" panose="020F0502020204030204" pitchFamily="34" charset="0"/>
              </a:rPr>
              <a:t>Tra gli interventi più influenti per favorire l’adesione allo screening </a:t>
            </a:r>
            <a:r>
              <a:rPr lang="it-IT" sz="1800" b="1" dirty="0">
                <a:solidFill>
                  <a:srgbClr val="82A1CC"/>
                </a:solidFill>
                <a:latin typeface="Calibri" panose="020F0502020204030204" pitchFamily="34" charset="0"/>
                <a:cs typeface="Calibri" panose="020F0502020204030204" pitchFamily="34" charset="0"/>
              </a:rPr>
              <a:t>l’84% delle donne indica il consiglio del medico/operatore sanitario</a:t>
            </a:r>
            <a:r>
              <a:rPr lang="it-IT" sz="1800" dirty="0">
                <a:latin typeface="Calibri" panose="020F0502020204030204" pitchFamily="34" charset="0"/>
                <a:cs typeface="Calibri" panose="020F0502020204030204" pitchFamily="34" charset="0"/>
              </a:rPr>
              <a:t>, il 69% la lettera d’invito ricevuta dalla propria ASL e il 57% le campagne informative di promozione del test di screening della cervice uterina.</a:t>
            </a:r>
          </a:p>
        </p:txBody>
      </p:sp>
      <p:sp>
        <p:nvSpPr>
          <p:cNvPr id="4" name="CasellaDiTesto 3">
            <a:extLst>
              <a:ext uri="{FF2B5EF4-FFF2-40B4-BE49-F238E27FC236}">
                <a16:creationId xmlns:a16="http://schemas.microsoft.com/office/drawing/2014/main" id="{AD04F366-7423-13AC-7826-E9446A8AA9CE}"/>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dati SES</a:t>
            </a:r>
          </a:p>
        </p:txBody>
      </p:sp>
    </p:spTree>
    <p:custDataLst>
      <p:tags r:id="rId1"/>
    </p:custDataLst>
    <p:extLst>
      <p:ext uri="{BB962C8B-B14F-4D97-AF65-F5344CB8AC3E}">
        <p14:creationId xmlns:p14="http://schemas.microsoft.com/office/powerpoint/2010/main" val="442960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l="34649" t="43211" r="19737" b="16747"/>
          <a:stretch/>
        </p:blipFill>
        <p:spPr>
          <a:xfrm>
            <a:off x="3706685" y="1728001"/>
            <a:ext cx="5205493" cy="2570400"/>
          </a:xfrm>
          <a:prstGeom prst="rect">
            <a:avLst/>
          </a:prstGeom>
        </p:spPr>
      </p:pic>
      <p:pic>
        <p:nvPicPr>
          <p:cNvPr id="3" name="Immagine 2">
            <a:extLst>
              <a:ext uri="{FF2B5EF4-FFF2-40B4-BE49-F238E27FC236}">
                <a16:creationId xmlns:a16="http://schemas.microsoft.com/office/drawing/2014/main" id="{8120D7CF-3F7A-578B-E0B0-5F4FBB92F20B}"/>
              </a:ext>
            </a:extLst>
          </p:cNvPr>
          <p:cNvPicPr>
            <a:picLocks noChangeAspect="1"/>
          </p:cNvPicPr>
          <p:nvPr/>
        </p:nvPicPr>
        <p:blipFill>
          <a:blip r:embed="rId4"/>
          <a:stretch>
            <a:fillRect/>
          </a:stretch>
        </p:blipFill>
        <p:spPr>
          <a:xfrm>
            <a:off x="1053656" y="2509207"/>
            <a:ext cx="2083195" cy="2083195"/>
          </a:xfrm>
          <a:prstGeom prst="rect">
            <a:avLst/>
          </a:prstGeom>
        </p:spPr>
      </p:pic>
      <p:sp>
        <p:nvSpPr>
          <p:cNvPr id="8" name="CasellaDiTesto 7">
            <a:extLst>
              <a:ext uri="{FF2B5EF4-FFF2-40B4-BE49-F238E27FC236}">
                <a16:creationId xmlns:a16="http://schemas.microsoft.com/office/drawing/2014/main" id="{079419EB-4370-4EFB-3012-92EDEB53DA9C}"/>
              </a:ext>
            </a:extLst>
          </p:cNvPr>
          <p:cNvSpPr txBox="1"/>
          <p:nvPr/>
        </p:nvSpPr>
        <p:spPr>
          <a:xfrm>
            <a:off x="595423" y="1479455"/>
            <a:ext cx="2999662" cy="954107"/>
          </a:xfrm>
          <a:prstGeom prst="rect">
            <a:avLst/>
          </a:prstGeom>
          <a:noFill/>
        </p:spPr>
        <p:txBody>
          <a:bodyPr wrap="square">
            <a:spAutoFit/>
          </a:bodyPr>
          <a:lstStyle/>
          <a:p>
            <a:r>
              <a:rPr lang="it-IT" dirty="0">
                <a:latin typeface="Calibri" panose="020F0502020204030204" pitchFamily="34" charset="0"/>
                <a:cs typeface="Calibri" panose="020F0502020204030204" pitchFamily="34" charset="0"/>
              </a:rPr>
              <a:t>Il </a:t>
            </a:r>
            <a:r>
              <a:rPr lang="it-IT" b="1" dirty="0">
                <a:solidFill>
                  <a:srgbClr val="82A1CC"/>
                </a:solidFill>
                <a:latin typeface="Calibri" panose="020F0502020204030204" pitchFamily="34" charset="0"/>
                <a:cs typeface="Calibri" panose="020F0502020204030204" pitchFamily="34" charset="0"/>
              </a:rPr>
              <a:t>mancato consiglio del proprio medico</a:t>
            </a:r>
            <a:r>
              <a:rPr lang="it-IT" dirty="0">
                <a:latin typeface="Calibri" panose="020F0502020204030204" pitchFamily="34" charset="0"/>
                <a:cs typeface="Calibri" panose="020F0502020204030204" pitchFamily="34" charset="0"/>
              </a:rPr>
              <a:t>, infatti, figura tra le </a:t>
            </a:r>
            <a:r>
              <a:rPr lang="it-IT" b="1" dirty="0">
                <a:solidFill>
                  <a:srgbClr val="82A1CC"/>
                </a:solidFill>
                <a:latin typeface="Calibri" panose="020F0502020204030204" pitchFamily="34" charset="0"/>
                <a:cs typeface="Calibri" panose="020F0502020204030204" pitchFamily="34" charset="0"/>
              </a:rPr>
              <a:t>principali cause alla base della mancata esecuzione del Pap-Test</a:t>
            </a:r>
            <a:r>
              <a:rPr lang="it-IT" dirty="0">
                <a:latin typeface="Calibri" panose="020F0502020204030204" pitchFamily="34" charset="0"/>
                <a:cs typeface="Calibri" panose="020F0502020204030204" pitchFamily="34" charset="0"/>
              </a:rPr>
              <a:t>.</a:t>
            </a:r>
          </a:p>
        </p:txBody>
      </p:sp>
      <p:sp>
        <p:nvSpPr>
          <p:cNvPr id="4" name="CasellaDiTesto 3">
            <a:extLst>
              <a:ext uri="{FF2B5EF4-FFF2-40B4-BE49-F238E27FC236}">
                <a16:creationId xmlns:a16="http://schemas.microsoft.com/office/drawing/2014/main" id="{26FD1E85-479E-286D-79B4-7D1299980679}"/>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dati SES</a:t>
            </a:r>
          </a:p>
        </p:txBody>
      </p:sp>
      <p:sp>
        <p:nvSpPr>
          <p:cNvPr id="5" name="CasellaDiTesto 4">
            <a:extLst>
              <a:ext uri="{FF2B5EF4-FFF2-40B4-BE49-F238E27FC236}">
                <a16:creationId xmlns:a16="http://schemas.microsoft.com/office/drawing/2014/main" id="{689D230C-82DC-3941-B5A7-94D59003833D}"/>
              </a:ext>
            </a:extLst>
          </p:cNvPr>
          <p:cNvSpPr txBox="1"/>
          <p:nvPr/>
        </p:nvSpPr>
        <p:spPr>
          <a:xfrm>
            <a:off x="3934800" y="1187137"/>
            <a:ext cx="5410800" cy="461665"/>
          </a:xfrm>
          <a:prstGeom prst="rect">
            <a:avLst/>
          </a:prstGeom>
          <a:noFill/>
        </p:spPr>
        <p:txBody>
          <a:bodyPr wrap="square">
            <a:spAutoFit/>
          </a:bodyPr>
          <a:lstStyle/>
          <a:p>
            <a:r>
              <a:rPr lang="it-IT" sz="1200" b="1" dirty="0">
                <a:solidFill>
                  <a:srgbClr val="44949E"/>
                </a:solidFill>
                <a:latin typeface="Calibri" panose="020F0502020204030204" pitchFamily="34" charset="0"/>
                <a:cs typeface="Calibri" panose="020F0502020204030204" pitchFamily="34" charset="0"/>
              </a:rPr>
              <a:t>Principali motivazioni alla base della mancata effettuazione del Pap-Test</a:t>
            </a:r>
            <a:br>
              <a:rPr lang="it-IT" sz="1200" b="1" dirty="0">
                <a:solidFill>
                  <a:srgbClr val="44949E"/>
                </a:solidFill>
                <a:latin typeface="Calibri" panose="020F0502020204030204" pitchFamily="34" charset="0"/>
                <a:cs typeface="Calibri" panose="020F0502020204030204" pitchFamily="34" charset="0"/>
              </a:rPr>
            </a:br>
            <a:r>
              <a:rPr lang="it-IT" sz="1200" b="1" dirty="0">
                <a:solidFill>
                  <a:srgbClr val="44949E"/>
                </a:solidFill>
                <a:latin typeface="Calibri" panose="020F0502020204030204" pitchFamily="34" charset="0"/>
                <a:cs typeface="Calibri" panose="020F0502020204030204" pitchFamily="34" charset="0"/>
              </a:rPr>
              <a:t>delle donne intervistate (Indagine SES 2016, n. 122)</a:t>
            </a:r>
            <a:endParaRPr lang="it-IT" dirty="0"/>
          </a:p>
        </p:txBody>
      </p:sp>
    </p:spTree>
    <p:custDataLst>
      <p:tags r:id="rId1"/>
    </p:custDataLst>
    <p:extLst>
      <p:ext uri="{BB962C8B-B14F-4D97-AF65-F5344CB8AC3E}">
        <p14:creationId xmlns:p14="http://schemas.microsoft.com/office/powerpoint/2010/main" val="128613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con angoli arrotondati 4">
            <a:extLst>
              <a:ext uri="{FF2B5EF4-FFF2-40B4-BE49-F238E27FC236}">
                <a16:creationId xmlns:a16="http://schemas.microsoft.com/office/drawing/2014/main" id="{E0F0EEB8-664A-9403-1625-01C88D0ECCDF}"/>
              </a:ext>
            </a:extLst>
          </p:cNvPr>
          <p:cNvSpPr/>
          <p:nvPr/>
        </p:nvSpPr>
        <p:spPr>
          <a:xfrm>
            <a:off x="713432" y="3320129"/>
            <a:ext cx="8064807" cy="1447814"/>
          </a:xfrm>
          <a:prstGeom prst="roundRect">
            <a:avLst/>
          </a:prstGeom>
          <a:gradFill flip="none" rotWithShape="1">
            <a:gsLst>
              <a:gs pos="0">
                <a:srgbClr val="44949E">
                  <a:tint val="66000"/>
                  <a:satMod val="160000"/>
                  <a:alpha val="50000"/>
                </a:srgbClr>
              </a:gs>
              <a:gs pos="50000">
                <a:srgbClr val="44949E">
                  <a:tint val="44500"/>
                  <a:satMod val="160000"/>
                  <a:alpha val="50000"/>
                </a:srgbClr>
              </a:gs>
              <a:gs pos="100000">
                <a:srgbClr val="44949E">
                  <a:tint val="23500"/>
                  <a:satMod val="160000"/>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713433" y="3157992"/>
            <a:ext cx="8037044" cy="1538883"/>
          </a:xfrm>
          <a:prstGeom prst="rect">
            <a:avLst/>
          </a:prstGeom>
        </p:spPr>
        <p:txBody>
          <a:bodyPr wrap="square">
            <a:spAutoFit/>
          </a:bodyPr>
          <a:lstStyle/>
          <a:p>
            <a:pPr algn="ctr"/>
            <a:r>
              <a:rPr lang="it-IT" dirty="0">
                <a:solidFill>
                  <a:schemeClr val="accent2">
                    <a:lumMod val="75000"/>
                  </a:schemeClr>
                </a:solidFill>
                <a:latin typeface="Calibri" panose="020F0502020204030204" pitchFamily="34" charset="0"/>
                <a:cs typeface="Calibri" panose="020F0502020204030204" pitchFamily="34" charset="0"/>
              </a:rPr>
              <a:t> </a:t>
            </a:r>
          </a:p>
          <a:p>
            <a:pPr algn="ctr"/>
            <a:r>
              <a:rPr lang="it-IT" sz="2000" b="1" dirty="0">
                <a:solidFill>
                  <a:srgbClr val="44949E"/>
                </a:solidFill>
                <a:latin typeface="Calibri" panose="020F0502020204030204" pitchFamily="34" charset="0"/>
                <a:cs typeface="Calibri" panose="020F0502020204030204" pitchFamily="34" charset="0"/>
              </a:rPr>
              <a:t>Le motivazioni che le donne adducono per non aver effettuato il test di screening sono riconducibili a una non appropriata percezione del rischio e testimoniano la necessità di intervenire per aumentarne la consapevolezza. </a:t>
            </a:r>
          </a:p>
        </p:txBody>
      </p:sp>
      <p:sp>
        <p:nvSpPr>
          <p:cNvPr id="7" name="CasellaDiTesto 6">
            <a:extLst>
              <a:ext uri="{FF2B5EF4-FFF2-40B4-BE49-F238E27FC236}">
                <a16:creationId xmlns:a16="http://schemas.microsoft.com/office/drawing/2014/main" id="{46BEB41A-039D-91FA-F95D-12AE603157F7}"/>
              </a:ext>
            </a:extLst>
          </p:cNvPr>
          <p:cNvSpPr txBox="1"/>
          <p:nvPr/>
        </p:nvSpPr>
        <p:spPr>
          <a:xfrm>
            <a:off x="713433" y="1095889"/>
            <a:ext cx="8037044" cy="2062103"/>
          </a:xfrm>
          <a:prstGeom prst="rect">
            <a:avLst/>
          </a:prstGeom>
          <a:noFill/>
        </p:spPr>
        <p:txBody>
          <a:bodyPr wrap="square">
            <a:spAutoFit/>
          </a:bodyPr>
          <a:lstStyle/>
          <a:p>
            <a:pPr algn="just"/>
            <a:r>
              <a:rPr lang="it-IT" sz="1600" dirty="0">
                <a:latin typeface="Calibri" panose="020F0502020204030204" pitchFamily="34" charset="0"/>
                <a:cs typeface="Calibri" panose="020F0502020204030204" pitchFamily="34" charset="0"/>
              </a:rPr>
              <a:t>L’indagine SES conferma che </a:t>
            </a:r>
            <a:r>
              <a:rPr lang="it-IT" sz="1600" b="1" dirty="0">
                <a:solidFill>
                  <a:srgbClr val="82A1CC"/>
                </a:solidFill>
                <a:latin typeface="Calibri" panose="020F0502020204030204" pitchFamily="34" charset="0"/>
                <a:cs typeface="Calibri" panose="020F0502020204030204" pitchFamily="34" charset="0"/>
              </a:rPr>
              <a:t>l’intervento più efficace nel promuovere l’adesione allo screening è il consiglio del medico o dell’operatore sanitario</a:t>
            </a:r>
            <a:r>
              <a:rPr lang="it-IT" sz="1600" dirty="0">
                <a:latin typeface="Calibri" panose="020F0502020204030204" pitchFamily="34" charset="0"/>
                <a:cs typeface="Calibri" panose="020F0502020204030204" pitchFamily="34" charset="0"/>
              </a:rPr>
              <a:t>. La lettera d’invito, pur non rappresentando singolarmente nell’indagine una condizione statisticamente significativa per incrementare l’adesione, rappresenta un importante fattore promuovente se associata al consiglio del medico o dell’operatore sanitario. </a:t>
            </a:r>
            <a:r>
              <a:rPr lang="it-IT" sz="1600" b="1" dirty="0">
                <a:solidFill>
                  <a:srgbClr val="82A1CC"/>
                </a:solidFill>
                <a:latin typeface="Calibri" panose="020F0502020204030204" pitchFamily="34" charset="0"/>
                <a:cs typeface="Calibri" panose="020F0502020204030204" pitchFamily="34" charset="0"/>
              </a:rPr>
              <a:t>In coerenza con quanto riportato in letteratura, infatti, il consiglio e la lettera d’invito dell’ASL rappresentano un determinante positivo, non solo perché incidono sulla sensibilità delle donne intervistate, ma anche perché con il contatto individuale forniscono un supporto empatico nella decisione della donna</a:t>
            </a:r>
            <a:r>
              <a:rPr lang="it-IT" sz="1600" dirty="0">
                <a:latin typeface="Calibri" panose="020F0502020204030204" pitchFamily="34" charset="0"/>
                <a:cs typeface="Calibri" panose="020F0502020204030204" pitchFamily="34" charset="0"/>
              </a:rPr>
              <a:t>.</a:t>
            </a:r>
          </a:p>
        </p:txBody>
      </p:sp>
      <p:sp>
        <p:nvSpPr>
          <p:cNvPr id="4" name="CasellaDiTesto 3">
            <a:extLst>
              <a:ext uri="{FF2B5EF4-FFF2-40B4-BE49-F238E27FC236}">
                <a16:creationId xmlns:a16="http://schemas.microsoft.com/office/drawing/2014/main" id="{2042BDD3-7AAE-B925-D5CC-1EA22955A9FE}"/>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dati SES</a:t>
            </a:r>
          </a:p>
        </p:txBody>
      </p:sp>
    </p:spTree>
    <p:custDataLst>
      <p:tags r:id="rId1"/>
    </p:custDataLst>
    <p:extLst>
      <p:ext uri="{BB962C8B-B14F-4D97-AF65-F5344CB8AC3E}">
        <p14:creationId xmlns:p14="http://schemas.microsoft.com/office/powerpoint/2010/main" val="3899482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70089" y="2417516"/>
            <a:ext cx="5985788" cy="1938992"/>
          </a:xfrm>
          <a:prstGeom prst="rect">
            <a:avLst/>
          </a:prstGeom>
          <a:noFill/>
        </p:spPr>
        <p:txBody>
          <a:bodyPr wrap="square" rtlCol="0">
            <a:spAutoFit/>
          </a:bodyPr>
          <a:lstStyle/>
          <a:p>
            <a:pPr algn="ctr"/>
            <a:r>
              <a:rPr lang="it-IT" sz="2000" b="1" dirty="0">
                <a:latin typeface="Calibri" panose="020F0502020204030204" pitchFamily="34" charset="0"/>
                <a:cs typeface="Calibri" panose="020F0502020204030204" pitchFamily="34" charset="0"/>
              </a:rPr>
              <a:t>Prima di tutto, quindi, è importante </a:t>
            </a:r>
            <a:r>
              <a:rPr lang="it-IT" sz="2000" b="1" dirty="0">
                <a:solidFill>
                  <a:srgbClr val="44949E"/>
                </a:solidFill>
                <a:latin typeface="Calibri" panose="020F0502020204030204" pitchFamily="34" charset="0"/>
                <a:cs typeface="Calibri" panose="020F0502020204030204" pitchFamily="34" charset="0"/>
              </a:rPr>
              <a:t>FORMARE</a:t>
            </a:r>
            <a:r>
              <a:rPr lang="it-IT" sz="2000" b="1" dirty="0">
                <a:latin typeface="Calibri" panose="020F0502020204030204" pitchFamily="34" charset="0"/>
                <a:cs typeface="Calibri" panose="020F0502020204030204" pitchFamily="34" charset="0"/>
              </a:rPr>
              <a:t> gli </a:t>
            </a:r>
            <a:r>
              <a:rPr lang="it-IT" sz="2000" b="1" dirty="0">
                <a:solidFill>
                  <a:srgbClr val="44949E"/>
                </a:solidFill>
                <a:latin typeface="Calibri" panose="020F0502020204030204" pitchFamily="34" charset="0"/>
                <a:cs typeface="Calibri" panose="020F0502020204030204" pitchFamily="34" charset="0"/>
              </a:rPr>
              <a:t>operatori sanitari </a:t>
            </a:r>
            <a:r>
              <a:rPr lang="it-IT" sz="2000" b="1" dirty="0">
                <a:latin typeface="Calibri" panose="020F0502020204030204" pitchFamily="34" charset="0"/>
                <a:cs typeface="Calibri" panose="020F0502020204030204" pitchFamily="34" charset="0"/>
              </a:rPr>
              <a:t>affinché possano </a:t>
            </a:r>
          </a:p>
          <a:p>
            <a:pPr algn="ctr"/>
            <a:r>
              <a:rPr lang="it-IT" sz="2000" b="1" dirty="0">
                <a:solidFill>
                  <a:srgbClr val="44949E"/>
                </a:solidFill>
                <a:latin typeface="Calibri" panose="020F0502020204030204" pitchFamily="34" charset="0"/>
                <a:cs typeface="Calibri" panose="020F0502020204030204" pitchFamily="34" charset="0"/>
              </a:rPr>
              <a:t>INFORMARE e CONSIGLIARE </a:t>
            </a:r>
            <a:r>
              <a:rPr lang="it-IT" sz="2000" b="1" dirty="0">
                <a:latin typeface="Calibri" panose="020F0502020204030204" pitchFamily="34" charset="0"/>
                <a:cs typeface="Calibri" panose="020F0502020204030204" pitchFamily="34" charset="0"/>
              </a:rPr>
              <a:t>le donne </a:t>
            </a:r>
          </a:p>
          <a:p>
            <a:pPr algn="ctr"/>
            <a:r>
              <a:rPr lang="it-IT" sz="2000" b="1" dirty="0">
                <a:latin typeface="Calibri" panose="020F0502020204030204" pitchFamily="34" charset="0"/>
                <a:cs typeface="Calibri" panose="020F0502020204030204" pitchFamily="34" charset="0"/>
              </a:rPr>
              <a:t>di aderire alla campagna di screening, così come è necessario che sia migliorata la comunicazione nei confronti del target di riferimento.</a:t>
            </a:r>
          </a:p>
        </p:txBody>
      </p:sp>
      <p:sp>
        <p:nvSpPr>
          <p:cNvPr id="2" name="CasellaDiTesto 1"/>
          <p:cNvSpPr txBox="1"/>
          <p:nvPr/>
        </p:nvSpPr>
        <p:spPr>
          <a:xfrm>
            <a:off x="666369" y="1248311"/>
            <a:ext cx="7929868" cy="707886"/>
          </a:xfrm>
          <a:prstGeom prst="rect">
            <a:avLst/>
          </a:prstGeom>
          <a:noFill/>
        </p:spPr>
        <p:txBody>
          <a:bodyPr wrap="square" rtlCol="0">
            <a:spAutoFit/>
          </a:bodyPr>
          <a:lstStyle/>
          <a:p>
            <a:pPr algn="ctr"/>
            <a:r>
              <a:rPr lang="it-IT" sz="2000" dirty="0">
                <a:latin typeface="Calibri" panose="020F0502020204030204" pitchFamily="34" charset="0"/>
                <a:cs typeface="Calibri" panose="020F0502020204030204" pitchFamily="34" charset="0"/>
              </a:rPr>
              <a:t>È necessario, dunque, intervenire sui vari fattori che </a:t>
            </a:r>
            <a:r>
              <a:rPr lang="it-IT" sz="2000" b="1" dirty="0">
                <a:solidFill>
                  <a:srgbClr val="82A1CC"/>
                </a:solidFill>
                <a:latin typeface="Calibri" panose="020F0502020204030204" pitchFamily="34" charset="0"/>
                <a:cs typeface="Calibri" panose="020F0502020204030204" pitchFamily="34" charset="0"/>
              </a:rPr>
              <a:t>ostacolano</a:t>
            </a:r>
            <a:r>
              <a:rPr lang="it-IT" sz="2000" dirty="0">
                <a:latin typeface="Calibri" panose="020F0502020204030204" pitchFamily="34" charset="0"/>
                <a:cs typeface="Calibri" panose="020F0502020204030204" pitchFamily="34" charset="0"/>
              </a:rPr>
              <a:t> l’adesione allo screening per ottenere maggiori adesioni.</a:t>
            </a:r>
          </a:p>
        </p:txBody>
      </p:sp>
      <p:sp>
        <p:nvSpPr>
          <p:cNvPr id="5" name="CasellaDiTesto 4">
            <a:extLst>
              <a:ext uri="{FF2B5EF4-FFF2-40B4-BE49-F238E27FC236}">
                <a16:creationId xmlns:a16="http://schemas.microsoft.com/office/drawing/2014/main" id="{2D6D2D85-B340-7C71-F84A-0074D2946EC8}"/>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interventi per migliorare le adesioni</a:t>
            </a:r>
          </a:p>
        </p:txBody>
      </p:sp>
    </p:spTree>
    <p:custDataLst>
      <p:tags r:id="rId1"/>
    </p:custDataLst>
    <p:extLst>
      <p:ext uri="{BB962C8B-B14F-4D97-AF65-F5344CB8AC3E}">
        <p14:creationId xmlns:p14="http://schemas.microsoft.com/office/powerpoint/2010/main" val="2586044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76870" y="1260351"/>
            <a:ext cx="4522304" cy="3662541"/>
          </a:xfrm>
          <a:prstGeom prst="rect">
            <a:avLst/>
          </a:prstGeom>
        </p:spPr>
        <p:txBody>
          <a:bodyPr wrap="square">
            <a:spAutoFit/>
          </a:bodyPr>
          <a:lstStyle/>
          <a:p>
            <a:pPr algn="just"/>
            <a:r>
              <a:rPr lang="it-IT" sz="1800" b="1" dirty="0">
                <a:solidFill>
                  <a:srgbClr val="44949E"/>
                </a:solidFill>
                <a:latin typeface="Calibri" panose="020F0502020204030204" pitchFamily="34" charset="0"/>
                <a:cs typeface="Calibri" panose="020F0502020204030204" pitchFamily="34" charset="0"/>
              </a:rPr>
              <a:t>L’esempio de «Le 100 domande sull’HPV»</a:t>
            </a:r>
          </a:p>
          <a:p>
            <a:pPr algn="just"/>
            <a:endParaRPr lang="it-IT" sz="1800" b="1" dirty="0">
              <a:latin typeface="Calibri" panose="020F0502020204030204" pitchFamily="34" charset="0"/>
              <a:cs typeface="Calibri" panose="020F0502020204030204" pitchFamily="34" charset="0"/>
            </a:endParaRPr>
          </a:p>
          <a:p>
            <a:pPr algn="just"/>
            <a:r>
              <a:rPr lang="it-IT" dirty="0">
                <a:latin typeface="Calibri" panose="020F0502020204030204" pitchFamily="34" charset="0"/>
                <a:cs typeface="Calibri" panose="020F0502020204030204" pitchFamily="34" charset="0"/>
              </a:rPr>
              <a:t>Le 100 domande hanno come obiettivo quello di promuovere la qualità della comunicazione e sviluppare un’informazione efficace e di qualità sugli screening oncologici. Il progetto è sostenuto sin dal 2003 dall’Osservatorio nazionale screening con il coinvolgimento degli operatori del </a:t>
            </a:r>
            <a:r>
              <a:rPr lang="it-IT" dirty="0" err="1">
                <a:latin typeface="Calibri" panose="020F0502020204030204" pitchFamily="34" charset="0"/>
                <a:cs typeface="Calibri" panose="020F0502020204030204" pitchFamily="34" charset="0"/>
              </a:rPr>
              <a:t>Gisci</a:t>
            </a:r>
            <a:r>
              <a:rPr lang="it-IT" dirty="0">
                <a:latin typeface="Calibri" panose="020F0502020204030204" pitchFamily="34" charset="0"/>
                <a:cs typeface="Calibri" panose="020F0502020204030204" pitchFamily="34" charset="0"/>
              </a:rPr>
              <a:t> (Gruppo italiano screening del </a:t>
            </a:r>
            <a:r>
              <a:rPr lang="it-IT" dirty="0" err="1">
                <a:latin typeface="Calibri" panose="020F0502020204030204" pitchFamily="34" charset="0"/>
                <a:cs typeface="Calibri" panose="020F0502020204030204" pitchFamily="34" charset="0"/>
              </a:rPr>
              <a:t>cervicocarcinoma</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Gisma</a:t>
            </a:r>
            <a:r>
              <a:rPr lang="it-IT" dirty="0">
                <a:latin typeface="Calibri" panose="020F0502020204030204" pitchFamily="34" charset="0"/>
                <a:cs typeface="Calibri" panose="020F0502020204030204" pitchFamily="34" charset="0"/>
              </a:rPr>
              <a:t> (Gruppo italiano screening mammografico) e </a:t>
            </a:r>
            <a:r>
              <a:rPr lang="it-IT" dirty="0" err="1">
                <a:latin typeface="Calibri" panose="020F0502020204030204" pitchFamily="34" charset="0"/>
                <a:cs typeface="Calibri" panose="020F0502020204030204" pitchFamily="34" charset="0"/>
              </a:rPr>
              <a:t>Giscor</a:t>
            </a:r>
            <a:r>
              <a:rPr lang="it-IT" dirty="0">
                <a:latin typeface="Calibri" panose="020F0502020204030204" pitchFamily="34" charset="0"/>
                <a:cs typeface="Calibri" panose="020F0502020204030204" pitchFamily="34" charset="0"/>
              </a:rPr>
              <a:t> (Gruppo italiano screening colorettale) e di professionisti della comunicazione. </a:t>
            </a:r>
          </a:p>
          <a:p>
            <a:pPr algn="just"/>
            <a:r>
              <a:rPr lang="it-IT" dirty="0">
                <a:latin typeface="Calibri" panose="020F0502020204030204" pitchFamily="34" charset="0"/>
                <a:cs typeface="Calibri" panose="020F0502020204030204" pitchFamily="34" charset="0"/>
              </a:rPr>
              <a:t>Negli anni, le 100 domande sono state aggiornate più volte per adeguarsi alle diverse esigenze emerse fra operatori e utenti. È rimasta identica però la forma comunicativa prescelta, quella delle domande e risposte rivolte agli operatori e, in parte, anche agli utenti dei servizi.</a:t>
            </a:r>
            <a:endParaRPr lang="it-IT" dirty="0">
              <a:effectLst/>
              <a:latin typeface="Calibri" panose="020F0502020204030204" pitchFamily="34" charset="0"/>
              <a:cs typeface="Calibri" panose="020F0502020204030204" pitchFamily="34" charset="0"/>
            </a:endParaRPr>
          </a:p>
        </p:txBody>
      </p:sp>
      <p:pic>
        <p:nvPicPr>
          <p:cNvPr id="3" name="Immagine 2"/>
          <p:cNvPicPr>
            <a:picLocks noChangeAspect="1"/>
          </p:cNvPicPr>
          <p:nvPr/>
        </p:nvPicPr>
        <p:blipFill rotWithShape="1">
          <a:blip r:embed="rId3"/>
          <a:srcRect l="32370" t="13304" r="33245" b="5292"/>
          <a:stretch/>
        </p:blipFill>
        <p:spPr>
          <a:xfrm>
            <a:off x="5731648" y="1393636"/>
            <a:ext cx="2614910" cy="3482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asellaDiTesto 5">
            <a:extLst>
              <a:ext uri="{FF2B5EF4-FFF2-40B4-BE49-F238E27FC236}">
                <a16:creationId xmlns:a16="http://schemas.microsoft.com/office/drawing/2014/main" id="{657CD765-37A2-3CBD-2969-B4B7D4A9393B}"/>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best practice</a:t>
            </a:r>
          </a:p>
        </p:txBody>
      </p:sp>
    </p:spTree>
    <p:custDataLst>
      <p:tags r:id="rId1"/>
    </p:custDataLst>
    <p:extLst>
      <p:ext uri="{BB962C8B-B14F-4D97-AF65-F5344CB8AC3E}">
        <p14:creationId xmlns:p14="http://schemas.microsoft.com/office/powerpoint/2010/main" val="1486515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95422" y="65320"/>
            <a:ext cx="8639129" cy="523220"/>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 in Italia</a:t>
            </a:r>
          </a:p>
        </p:txBody>
      </p:sp>
      <p:sp>
        <p:nvSpPr>
          <p:cNvPr id="4" name="Rettangolo 3"/>
          <p:cNvSpPr/>
          <p:nvPr/>
        </p:nvSpPr>
        <p:spPr>
          <a:xfrm>
            <a:off x="595422" y="1138629"/>
            <a:ext cx="8314842" cy="830997"/>
          </a:xfrm>
          <a:prstGeom prst="rect">
            <a:avLst/>
          </a:prstGeom>
        </p:spPr>
        <p:txBody>
          <a:bodyPr wrap="square">
            <a:spAutoFit/>
          </a:bodyPr>
          <a:lstStyle/>
          <a:p>
            <a:pPr algn="just"/>
            <a:r>
              <a:rPr lang="it-IT" sz="1600" dirty="0">
                <a:latin typeface="Calibri" panose="020F0502020204030204" pitchFamily="34" charset="0"/>
                <a:cs typeface="Calibri" panose="020F0502020204030204" pitchFamily="34" charset="0"/>
              </a:rPr>
              <a:t>A partire dagli anni Cinquanta del secolo scorso, con l’introduzione del </a:t>
            </a:r>
            <a:r>
              <a:rPr lang="it-IT" sz="1600" b="1" dirty="0">
                <a:solidFill>
                  <a:srgbClr val="82A1CC"/>
                </a:solidFill>
                <a:latin typeface="Calibri" panose="020F0502020204030204" pitchFamily="34" charset="0"/>
                <a:cs typeface="Calibri" panose="020F0502020204030204" pitchFamily="34" charset="0"/>
              </a:rPr>
              <a:t>Pap-Test</a:t>
            </a:r>
            <a:r>
              <a:rPr lang="it-IT" sz="1600" dirty="0">
                <a:latin typeface="Calibri" panose="020F0502020204030204" pitchFamily="34" charset="0"/>
                <a:cs typeface="Calibri" panose="020F0502020204030204" pitchFamily="34" charset="0"/>
              </a:rPr>
              <a:t>, sono stati organizzati massivi programmi di screening che hanno consentito di ridurre fortemente l’incidenza del tumore della cervice uterina e la relativa mortalità, sia in Italia che negli altri Paesi avanzati. </a:t>
            </a:r>
          </a:p>
        </p:txBody>
      </p:sp>
      <p:sp>
        <p:nvSpPr>
          <p:cNvPr id="6" name="Rettangolo 5"/>
          <p:cNvSpPr/>
          <p:nvPr/>
        </p:nvSpPr>
        <p:spPr>
          <a:xfrm>
            <a:off x="595422" y="2412453"/>
            <a:ext cx="5791091" cy="1815882"/>
          </a:xfrm>
          <a:prstGeom prst="rect">
            <a:avLst/>
          </a:prstGeom>
        </p:spPr>
        <p:txBody>
          <a:bodyPr wrap="square">
            <a:spAutoFit/>
          </a:bodyPr>
          <a:lstStyle/>
          <a:p>
            <a:pPr algn="just"/>
            <a:r>
              <a:rPr lang="it-IT" sz="1600" dirty="0">
                <a:latin typeface="Calibri" panose="020F0502020204030204" pitchFamily="34" charset="0"/>
                <a:cs typeface="Calibri" panose="020F0502020204030204" pitchFamily="34" charset="0"/>
              </a:rPr>
              <a:t>Più recentemente, i progressi della ricerca e quelli delle tecniche diagnostiche hanno modificato l’approccio tradizionale allo screening basato sul Pap-Test. Oggi, infatti, </a:t>
            </a:r>
            <a:r>
              <a:rPr lang="it-IT" sz="1600" b="1" dirty="0">
                <a:solidFill>
                  <a:srgbClr val="82A1CC"/>
                </a:solidFill>
                <a:latin typeface="Calibri" panose="020F0502020204030204" pitchFamily="34" charset="0"/>
                <a:cs typeface="Calibri" panose="020F0502020204030204" pitchFamily="34" charset="0"/>
              </a:rPr>
              <a:t>è disponibile un ulteriore test di screening, l’HPV-DNA Test, che permette di rilevare la presenza di DNA di ceppi di HPV ad alto-medio rischio prima ancora che le cellule del collo dell’utero presentino alterazioni riscontrabili con il Pap-Test</a:t>
            </a:r>
            <a:r>
              <a:rPr lang="it-IT" sz="1600" dirty="0">
                <a:latin typeface="Calibri" panose="020F0502020204030204" pitchFamily="34" charset="0"/>
                <a:cs typeface="Calibri" panose="020F0502020204030204" pitchFamily="34" charset="0"/>
              </a:rPr>
              <a:t>.</a:t>
            </a:r>
          </a:p>
        </p:txBody>
      </p:sp>
      <p:pic>
        <p:nvPicPr>
          <p:cNvPr id="7" name="Immagine 6">
            <a:extLst>
              <a:ext uri="{FF2B5EF4-FFF2-40B4-BE49-F238E27FC236}">
                <a16:creationId xmlns:a16="http://schemas.microsoft.com/office/drawing/2014/main" id="{DC4B7F8A-6CA2-6C61-B73A-DD5860A36716}"/>
              </a:ext>
            </a:extLst>
          </p:cNvPr>
          <p:cNvPicPr>
            <a:picLocks noChangeAspect="1"/>
          </p:cNvPicPr>
          <p:nvPr/>
        </p:nvPicPr>
        <p:blipFill rotWithShape="1">
          <a:blip r:embed="rId4"/>
          <a:srcRect l="34253" b="18897"/>
          <a:stretch/>
        </p:blipFill>
        <p:spPr>
          <a:xfrm>
            <a:off x="6619240" y="2469842"/>
            <a:ext cx="2291024" cy="1589709"/>
          </a:xfrm>
          <a:prstGeom prst="rect">
            <a:avLst/>
          </a:prstGeom>
        </p:spPr>
      </p:pic>
    </p:spTree>
    <p:custDataLst>
      <p:tags r:id="rId2"/>
    </p:custDataLst>
    <p:extLst>
      <p:ext uri="{BB962C8B-B14F-4D97-AF65-F5344CB8AC3E}">
        <p14:creationId xmlns:p14="http://schemas.microsoft.com/office/powerpoint/2010/main" val="291432165"/>
      </p:ext>
    </p:extLst>
  </p:cSld>
  <p:clrMapOvr>
    <a:overrideClrMapping bg1="lt1" tx1="dk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99759" y="1456890"/>
            <a:ext cx="5369445" cy="1538883"/>
          </a:xfrm>
          <a:prstGeom prst="rect">
            <a:avLst/>
          </a:prstGeom>
          <a:noFill/>
        </p:spPr>
        <p:txBody>
          <a:bodyPr wrap="square" rtlCol="0">
            <a:spAutoFit/>
          </a:bodyPr>
          <a:lstStyle/>
          <a:p>
            <a:pPr marL="285750" indent="-285750">
              <a:buClr>
                <a:srgbClr val="F9B30D"/>
              </a:buClr>
              <a:buSzPct val="80000"/>
              <a:buFont typeface="Wingdings 3" panose="05040102010807070707" pitchFamily="18" charset="2"/>
              <a:buChar char="u"/>
            </a:pPr>
            <a:r>
              <a:rPr lang="it-IT" sz="1600" dirty="0">
                <a:latin typeface="Calibri" panose="020F0502020204030204" pitchFamily="34" charset="0"/>
                <a:cs typeface="Calibri" panose="020F0502020204030204" pitchFamily="34" charset="0"/>
              </a:rPr>
              <a:t>Organizzare incontri formativi per gli operatori sanitari.</a:t>
            </a:r>
          </a:p>
          <a:p>
            <a:pPr marL="285750" indent="-285750">
              <a:buClr>
                <a:srgbClr val="F9B30D"/>
              </a:buClr>
              <a:buSzPct val="80000"/>
              <a:buFont typeface="Wingdings 3" panose="05040102010807070707" pitchFamily="18" charset="2"/>
              <a:buChar char="u"/>
            </a:pPr>
            <a:r>
              <a:rPr lang="it-IT" sz="1600" dirty="0">
                <a:latin typeface="Calibri" panose="020F0502020204030204" pitchFamily="34" charset="0"/>
                <a:cs typeface="Calibri" panose="020F0502020204030204" pitchFamily="34" charset="0"/>
              </a:rPr>
              <a:t>Fornire informazioni attraverso siti istituzionali, canali social, media.</a:t>
            </a:r>
          </a:p>
          <a:p>
            <a:pPr marL="285750" indent="-285750">
              <a:buClr>
                <a:srgbClr val="F9B30D"/>
              </a:buClr>
              <a:buSzPct val="80000"/>
              <a:buFont typeface="Wingdings 3" panose="05040102010807070707" pitchFamily="18" charset="2"/>
              <a:buChar char="u"/>
            </a:pPr>
            <a:r>
              <a:rPr lang="it-IT" sz="1600" dirty="0">
                <a:latin typeface="Calibri" panose="020F0502020204030204" pitchFamily="34" charset="0"/>
                <a:cs typeface="Calibri" panose="020F0502020204030204" pitchFamily="34" charset="0"/>
              </a:rPr>
              <a:t>Fornire al target brochure informative, locandine, video messaggi…</a:t>
            </a:r>
          </a:p>
          <a:p>
            <a:endParaRPr lang="it-IT" dirty="0">
              <a:latin typeface="Calibri" panose="020F050202020403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D9E635BA-5CD1-D54D-AE9D-2177792C8AF6}"/>
              </a:ext>
            </a:extLst>
          </p:cNvPr>
          <p:cNvPicPr>
            <a:picLocks noChangeAspect="1"/>
          </p:cNvPicPr>
          <p:nvPr/>
        </p:nvPicPr>
        <p:blipFill rotWithShape="1">
          <a:blip r:embed="rId3"/>
          <a:srcRect l="9035" t="12057" r="7019" b="7788"/>
          <a:stretch/>
        </p:blipFill>
        <p:spPr>
          <a:xfrm>
            <a:off x="1650767" y="2995773"/>
            <a:ext cx="3326750" cy="1786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magine 6">
            <a:extLst>
              <a:ext uri="{FF2B5EF4-FFF2-40B4-BE49-F238E27FC236}">
                <a16:creationId xmlns:a16="http://schemas.microsoft.com/office/drawing/2014/main" id="{2EF100D3-8144-EA71-E4BE-660D9B7F0B84}"/>
              </a:ext>
            </a:extLst>
          </p:cNvPr>
          <p:cNvPicPr>
            <a:picLocks noChangeAspect="1"/>
          </p:cNvPicPr>
          <p:nvPr/>
        </p:nvPicPr>
        <p:blipFill rotWithShape="1">
          <a:blip r:embed="rId4"/>
          <a:srcRect l="377" t="1544" r="1245" b="1544"/>
          <a:stretch/>
        </p:blipFill>
        <p:spPr>
          <a:xfrm>
            <a:off x="6325200" y="885600"/>
            <a:ext cx="1942746" cy="4005364"/>
          </a:xfrm>
          <a:prstGeom prst="rect">
            <a:avLst/>
          </a:prstGeom>
          <a:solidFill>
            <a:srgbClr val="FFFFFF">
              <a:shade val="85000"/>
            </a:srgbClr>
          </a:solidFill>
          <a:ln w="3175"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4" name="CasellaDiTesto 3">
            <a:extLst>
              <a:ext uri="{FF2B5EF4-FFF2-40B4-BE49-F238E27FC236}">
                <a16:creationId xmlns:a16="http://schemas.microsoft.com/office/drawing/2014/main" id="{F251302A-E5C1-BAB5-D726-C1642B93753B}"/>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best practice</a:t>
            </a:r>
          </a:p>
        </p:txBody>
      </p:sp>
    </p:spTree>
    <p:custDataLst>
      <p:tags r:id="rId1"/>
    </p:custDataLst>
    <p:extLst>
      <p:ext uri="{BB962C8B-B14F-4D97-AF65-F5344CB8AC3E}">
        <p14:creationId xmlns:p14="http://schemas.microsoft.com/office/powerpoint/2010/main" val="2259715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txBox="1">
            <a:spLocks/>
          </p:cNvSpPr>
          <p:nvPr/>
        </p:nvSpPr>
        <p:spPr bwMode="auto">
          <a:xfrm>
            <a:off x="811576" y="1338426"/>
            <a:ext cx="3925677" cy="29283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eaLnBrk="0" fontAlgn="base" hangingPunct="0">
              <a:spcBef>
                <a:spcPts val="500"/>
              </a:spcBef>
              <a:spcAft>
                <a:spcPct val="0"/>
              </a:spcAft>
              <a:buClr>
                <a:srgbClr val="F9B639"/>
              </a:buClr>
              <a:buSzPct val="80000"/>
              <a:buFont typeface="Wingdings 2" pitchFamily="18" charset="2"/>
              <a:buChar char=""/>
              <a:defRPr sz="2300" kern="1200">
                <a:solidFill>
                  <a:srgbClr val="6C6C6C"/>
                </a:solidFill>
                <a:latin typeface="+mn-lt"/>
                <a:ea typeface="+mn-ea"/>
                <a:cs typeface="+mn-cs"/>
              </a:defRPr>
            </a:lvl2pPr>
            <a:lvl3pPr marL="758825" indent="-228600" algn="l" rtl="0" eaLnBrk="0" fontAlgn="base" hangingPunct="0">
              <a:spcBef>
                <a:spcPts val="400"/>
              </a:spcBef>
              <a:spcAft>
                <a:spcPct val="0"/>
              </a:spcAft>
              <a:buClr>
                <a:srgbClr val="F9B639"/>
              </a:buClr>
              <a:buSzPct val="60000"/>
              <a:buFont typeface="Wingdings" pitchFamily="2" charset="2"/>
              <a:buChar char=""/>
              <a:defRPr sz="2000" kern="1200">
                <a:solidFill>
                  <a:schemeClr val="tx1"/>
                </a:solidFill>
                <a:latin typeface="+mn-lt"/>
                <a:ea typeface="+mn-ea"/>
                <a:cs typeface="+mn-cs"/>
              </a:defRPr>
            </a:lvl3pPr>
            <a:lvl4pPr marL="1004888" indent="-228600" algn="l" rtl="0" eaLnBrk="0" fontAlgn="base" hangingPunct="0">
              <a:spcBef>
                <a:spcPct val="20000"/>
              </a:spcBef>
              <a:spcAft>
                <a:spcPct val="0"/>
              </a:spcAft>
              <a:buClr>
                <a:srgbClr val="F9B639"/>
              </a:buClr>
              <a:buSzPct val="80000"/>
              <a:buFont typeface="Wingdings 2" pitchFamily="18" charset="2"/>
              <a:buChar char=""/>
              <a:defRPr sz="2000" kern="1200">
                <a:solidFill>
                  <a:srgbClr val="6C6C6C"/>
                </a:solidFill>
                <a:latin typeface="+mn-lt"/>
                <a:ea typeface="+mn-ea"/>
                <a:cs typeface="+mn-cs"/>
              </a:defRPr>
            </a:lvl4pPr>
            <a:lvl5pPr marL="1279525" indent="-228600" algn="l" rtl="0" eaLnBrk="0" fontAlgn="base" hangingPunct="0">
              <a:spcBef>
                <a:spcPts val="400"/>
              </a:spcBef>
              <a:spcAft>
                <a:spcPct val="0"/>
              </a:spcAft>
              <a:buClr>
                <a:srgbClr val="F9B639"/>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273050" marR="0" lvl="0" indent="-273050" defTabSz="914400" rtl="0" eaLnBrk="0" fontAlgn="base" latinLnBrk="0" hangingPunct="0">
              <a:lnSpc>
                <a:spcPct val="100000"/>
              </a:lnSpc>
              <a:spcBef>
                <a:spcPts val="600"/>
              </a:spcBef>
              <a:spcAft>
                <a:spcPct val="0"/>
              </a:spcAft>
              <a:buClr>
                <a:srgbClr val="B13F9A"/>
              </a:buClr>
              <a:buSzPct val="73000"/>
              <a:buFont typeface="Wingdings 2" pitchFamily="18" charset="2"/>
              <a:buNone/>
              <a:tabLst/>
              <a:defRPr/>
            </a:pPr>
            <a:r>
              <a:rPr lang="it-IT" sz="1600" dirty="0">
                <a:solidFill>
                  <a:schemeClr val="bg2"/>
                </a:solidFill>
                <a:latin typeface="Calibri" panose="020F0502020204030204" pitchFamily="34" charset="0"/>
                <a:cs typeface="Calibri" panose="020F0502020204030204" pitchFamily="34" charset="0"/>
              </a:rPr>
              <a:t>Investire sulla formazione:</a:t>
            </a:r>
          </a:p>
          <a:p>
            <a:pPr marL="273050" marR="0" lvl="0" indent="-273050" algn="ctr" defTabSz="914400" rtl="0" eaLnBrk="0" fontAlgn="base" latinLnBrk="0" hangingPunct="0">
              <a:lnSpc>
                <a:spcPct val="100000"/>
              </a:lnSpc>
              <a:spcBef>
                <a:spcPts val="600"/>
              </a:spcBef>
              <a:spcAft>
                <a:spcPct val="0"/>
              </a:spcAft>
              <a:buClr>
                <a:srgbClr val="B13F9A"/>
              </a:buClr>
              <a:buSzPct val="73000"/>
              <a:buFont typeface="Wingdings 2" pitchFamily="18" charset="2"/>
              <a:buNone/>
              <a:tabLst/>
              <a:defRPr/>
            </a:pPr>
            <a:endParaRPr lang="it-IT" sz="900" dirty="0">
              <a:solidFill>
                <a:schemeClr val="bg2"/>
              </a:solidFill>
              <a:latin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ts val="600"/>
              </a:spcBef>
              <a:spcAft>
                <a:spcPct val="0"/>
              </a:spcAft>
              <a:buClr>
                <a:srgbClr val="F9B30D"/>
              </a:buClr>
              <a:buSzPct val="80000"/>
              <a:buFont typeface="Wingdings 3" panose="05040102010807070707" pitchFamily="18" charset="2"/>
              <a:buChar char="u"/>
              <a:tabLst/>
              <a:defRPr/>
            </a:pPr>
            <a:r>
              <a:rPr lang="it-IT" sz="1600" dirty="0">
                <a:solidFill>
                  <a:schemeClr val="bg2"/>
                </a:solidFill>
                <a:latin typeface="Calibri" panose="020F0502020204030204" pitchFamily="34" charset="0"/>
                <a:cs typeface="Calibri" panose="020F0502020204030204" pitchFamily="34" charset="0"/>
              </a:rPr>
              <a:t>del</a:t>
            </a:r>
            <a:r>
              <a:rPr lang="it-IT" sz="1600" b="1" dirty="0">
                <a:solidFill>
                  <a:schemeClr val="bg2"/>
                </a:solidFill>
                <a:latin typeface="Calibri" panose="020F0502020204030204" pitchFamily="34" charset="0"/>
                <a:cs typeface="Calibri" panose="020F0502020204030204" pitchFamily="34" charset="0"/>
              </a:rPr>
              <a:t> </a:t>
            </a:r>
            <a:r>
              <a:rPr lang="it-IT" sz="1600" b="1" dirty="0">
                <a:solidFill>
                  <a:srgbClr val="82A1CC"/>
                </a:solidFill>
                <a:latin typeface="Calibri" panose="020F0502020204030204" pitchFamily="34" charset="0"/>
                <a:cs typeface="Calibri" panose="020F0502020204030204" pitchFamily="34" charset="0"/>
              </a:rPr>
              <a:t>personale dei servizi di screening </a:t>
            </a:r>
            <a:r>
              <a:rPr lang="it-IT" sz="1600" dirty="0">
                <a:solidFill>
                  <a:schemeClr val="bg2"/>
                </a:solidFill>
                <a:latin typeface="Calibri" panose="020F0502020204030204" pitchFamily="34" charset="0"/>
                <a:cs typeface="Calibri" panose="020F0502020204030204" pitchFamily="34" charset="0"/>
              </a:rPr>
              <a:t>(non solo ASV ma anche personale amministrativo);</a:t>
            </a:r>
          </a:p>
          <a:p>
            <a:pPr marR="0" lvl="0" algn="l" defTabSz="914400" rtl="0" eaLnBrk="0" fontAlgn="base" latinLnBrk="0" hangingPunct="0">
              <a:lnSpc>
                <a:spcPct val="100000"/>
              </a:lnSpc>
              <a:spcBef>
                <a:spcPts val="600"/>
              </a:spcBef>
              <a:spcAft>
                <a:spcPct val="0"/>
              </a:spcAft>
              <a:buClr>
                <a:srgbClr val="F9B30D"/>
              </a:buClr>
              <a:buSzPct val="80000"/>
              <a:buFont typeface="Wingdings 3" panose="05040102010807070707" pitchFamily="18" charset="2"/>
              <a:buChar char="u"/>
              <a:tabLst/>
              <a:defRPr/>
            </a:pPr>
            <a:r>
              <a:rPr lang="it-IT" sz="1600" dirty="0">
                <a:solidFill>
                  <a:schemeClr val="bg2"/>
                </a:solidFill>
                <a:latin typeface="Calibri" panose="020F0502020204030204" pitchFamily="34" charset="0"/>
                <a:cs typeface="Calibri" panose="020F0502020204030204" pitchFamily="34" charset="0"/>
              </a:rPr>
              <a:t>delle</a:t>
            </a:r>
            <a:r>
              <a:rPr lang="it-IT" sz="1600" b="1" dirty="0">
                <a:solidFill>
                  <a:schemeClr val="bg2"/>
                </a:solidFill>
                <a:latin typeface="Calibri" panose="020F0502020204030204" pitchFamily="34" charset="0"/>
                <a:cs typeface="Calibri" panose="020F0502020204030204" pitchFamily="34" charset="0"/>
              </a:rPr>
              <a:t> </a:t>
            </a:r>
            <a:r>
              <a:rPr lang="it-IT" sz="1600" b="1" dirty="0">
                <a:solidFill>
                  <a:srgbClr val="82A1CC"/>
                </a:solidFill>
                <a:latin typeface="Calibri" panose="020F0502020204030204" pitchFamily="34" charset="0"/>
                <a:cs typeface="Calibri" panose="020F0502020204030204" pitchFamily="34" charset="0"/>
              </a:rPr>
              <a:t>ostetriche</a:t>
            </a:r>
            <a:r>
              <a:rPr lang="it-IT" sz="1600" dirty="0">
                <a:solidFill>
                  <a:schemeClr val="bg2"/>
                </a:solidFill>
                <a:latin typeface="Calibri" panose="020F0502020204030204" pitchFamily="34" charset="0"/>
                <a:cs typeface="Calibri" panose="020F0502020204030204" pitchFamily="34" charset="0"/>
              </a:rPr>
              <a:t>;</a:t>
            </a:r>
          </a:p>
          <a:p>
            <a:pPr marR="0" lvl="0" algn="l" defTabSz="914400" rtl="0" eaLnBrk="0" fontAlgn="base" latinLnBrk="0" hangingPunct="0">
              <a:lnSpc>
                <a:spcPct val="100000"/>
              </a:lnSpc>
              <a:spcBef>
                <a:spcPts val="600"/>
              </a:spcBef>
              <a:spcAft>
                <a:spcPct val="0"/>
              </a:spcAft>
              <a:buClr>
                <a:srgbClr val="F9B30D"/>
              </a:buClr>
              <a:buSzPct val="80000"/>
              <a:buFont typeface="Wingdings 3" panose="05040102010807070707" pitchFamily="18" charset="2"/>
              <a:buChar char="u"/>
              <a:tabLst/>
              <a:defRPr/>
            </a:pPr>
            <a:r>
              <a:rPr lang="it-IT" sz="1600" dirty="0">
                <a:solidFill>
                  <a:schemeClr val="bg2"/>
                </a:solidFill>
                <a:latin typeface="Calibri" panose="020F0502020204030204" pitchFamily="34" charset="0"/>
                <a:cs typeface="Calibri" panose="020F0502020204030204" pitchFamily="34" charset="0"/>
              </a:rPr>
              <a:t>dei </a:t>
            </a:r>
            <a:r>
              <a:rPr lang="it-IT" sz="1600" b="1" dirty="0">
                <a:solidFill>
                  <a:srgbClr val="82A1CC"/>
                </a:solidFill>
                <a:latin typeface="Calibri" panose="020F0502020204030204" pitchFamily="34" charset="0"/>
                <a:cs typeface="Calibri" panose="020F0502020204030204" pitchFamily="34" charset="0"/>
              </a:rPr>
              <a:t>servizi di ginecologia</a:t>
            </a:r>
            <a:r>
              <a:rPr lang="it-IT" sz="1600" dirty="0">
                <a:solidFill>
                  <a:schemeClr val="bg2"/>
                </a:solidFill>
                <a:latin typeface="Calibri" panose="020F0502020204030204" pitchFamily="34" charset="0"/>
                <a:cs typeface="Calibri" panose="020F0502020204030204" pitchFamily="34" charset="0"/>
              </a:rPr>
              <a:t>;</a:t>
            </a:r>
          </a:p>
          <a:p>
            <a:pPr marR="0" lvl="0" algn="l" defTabSz="914400" rtl="0" eaLnBrk="0" fontAlgn="base" latinLnBrk="0" hangingPunct="0">
              <a:lnSpc>
                <a:spcPct val="100000"/>
              </a:lnSpc>
              <a:spcBef>
                <a:spcPts val="600"/>
              </a:spcBef>
              <a:spcAft>
                <a:spcPct val="0"/>
              </a:spcAft>
              <a:buClr>
                <a:srgbClr val="F9B30D"/>
              </a:buClr>
              <a:buSzPct val="80000"/>
              <a:buFont typeface="Wingdings 3" panose="05040102010807070707" pitchFamily="18" charset="2"/>
              <a:buChar char="u"/>
              <a:tabLst/>
              <a:defRPr/>
            </a:pPr>
            <a:r>
              <a:rPr lang="it-IT" sz="1600" dirty="0">
                <a:solidFill>
                  <a:schemeClr val="bg2"/>
                </a:solidFill>
                <a:latin typeface="Calibri" panose="020F0502020204030204" pitchFamily="34" charset="0"/>
                <a:cs typeface="Calibri" panose="020F0502020204030204" pitchFamily="34" charset="0"/>
              </a:rPr>
              <a:t>dei</a:t>
            </a:r>
            <a:r>
              <a:rPr lang="it-IT" sz="1600" b="1" dirty="0">
                <a:solidFill>
                  <a:schemeClr val="bg2"/>
                </a:solidFill>
                <a:latin typeface="Calibri" panose="020F0502020204030204" pitchFamily="34" charset="0"/>
                <a:cs typeface="Calibri" panose="020F0502020204030204" pitchFamily="34" charset="0"/>
              </a:rPr>
              <a:t> </a:t>
            </a:r>
            <a:r>
              <a:rPr lang="it-IT" sz="1600" b="1" dirty="0">
                <a:solidFill>
                  <a:srgbClr val="82A1CC"/>
                </a:solidFill>
                <a:latin typeface="Calibri" panose="020F0502020204030204" pitchFamily="34" charset="0"/>
                <a:cs typeface="Calibri" panose="020F0502020204030204" pitchFamily="34" charset="0"/>
              </a:rPr>
              <a:t>consultori familiari</a:t>
            </a:r>
            <a:r>
              <a:rPr lang="it-IT" sz="1600" dirty="0">
                <a:solidFill>
                  <a:schemeClr val="bg2"/>
                </a:solidFill>
                <a:latin typeface="Calibri" panose="020F0502020204030204" pitchFamily="34" charset="0"/>
                <a:cs typeface="Calibri" panose="020F0502020204030204" pitchFamily="34" charset="0"/>
              </a:rPr>
              <a:t>;</a:t>
            </a:r>
          </a:p>
          <a:p>
            <a:pPr marR="0" lvl="0" algn="l" defTabSz="914400" rtl="0" eaLnBrk="0" fontAlgn="base" latinLnBrk="0" hangingPunct="0">
              <a:lnSpc>
                <a:spcPct val="100000"/>
              </a:lnSpc>
              <a:spcBef>
                <a:spcPts val="600"/>
              </a:spcBef>
              <a:spcAft>
                <a:spcPct val="0"/>
              </a:spcAft>
              <a:buClr>
                <a:srgbClr val="F9B30D"/>
              </a:buClr>
              <a:buSzPct val="80000"/>
              <a:buFont typeface="Wingdings 3" panose="05040102010807070707" pitchFamily="18" charset="2"/>
              <a:buChar char="u"/>
              <a:tabLst/>
              <a:defRPr/>
            </a:pPr>
            <a:r>
              <a:rPr lang="it-IT" sz="1600" dirty="0">
                <a:solidFill>
                  <a:schemeClr val="bg2"/>
                </a:solidFill>
                <a:latin typeface="Calibri" panose="020F0502020204030204" pitchFamily="34" charset="0"/>
                <a:cs typeface="Calibri" panose="020F0502020204030204" pitchFamily="34" charset="0"/>
              </a:rPr>
              <a:t>dei</a:t>
            </a:r>
            <a:r>
              <a:rPr lang="it-IT" sz="1600" b="1" dirty="0">
                <a:solidFill>
                  <a:schemeClr val="bg2"/>
                </a:solidFill>
                <a:latin typeface="Calibri" panose="020F0502020204030204" pitchFamily="34" charset="0"/>
                <a:cs typeface="Calibri" panose="020F0502020204030204" pitchFamily="34" charset="0"/>
              </a:rPr>
              <a:t> </a:t>
            </a:r>
            <a:r>
              <a:rPr lang="it-IT" sz="1600" b="1" dirty="0">
                <a:solidFill>
                  <a:srgbClr val="82A1CC"/>
                </a:solidFill>
                <a:latin typeface="Calibri" panose="020F0502020204030204" pitchFamily="34" charset="0"/>
                <a:cs typeface="Calibri" panose="020F0502020204030204" pitchFamily="34" charset="0"/>
              </a:rPr>
              <a:t>medici e pediatri di famiglia</a:t>
            </a:r>
            <a:r>
              <a:rPr lang="it-IT" sz="1600" dirty="0">
                <a:solidFill>
                  <a:schemeClr val="bg2"/>
                </a:solidFill>
                <a:latin typeface="Calibri" panose="020F0502020204030204" pitchFamily="34" charset="0"/>
                <a:cs typeface="Calibri" panose="020F0502020204030204" pitchFamily="34" charset="0"/>
              </a:rPr>
              <a:t>.</a:t>
            </a:r>
          </a:p>
        </p:txBody>
      </p:sp>
      <p:pic>
        <p:nvPicPr>
          <p:cNvPr id="2050" name="Picture 2">
            <a:extLst>
              <a:ext uri="{FF2B5EF4-FFF2-40B4-BE49-F238E27FC236}">
                <a16:creationId xmlns:a16="http://schemas.microsoft.com/office/drawing/2014/main" id="{C1DF77EB-A5DE-2AF8-F6CC-066928DB0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546" y="1752808"/>
            <a:ext cx="3771015" cy="2514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asellaDiTesto 3">
            <a:extLst>
              <a:ext uri="{FF2B5EF4-FFF2-40B4-BE49-F238E27FC236}">
                <a16:creationId xmlns:a16="http://schemas.microsoft.com/office/drawing/2014/main" id="{204CED2B-3714-20F5-CF9E-5651BAB6653E}"/>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attività formative consigliate</a:t>
            </a:r>
          </a:p>
        </p:txBody>
      </p:sp>
    </p:spTree>
    <p:custDataLst>
      <p:tags r:id="rId1"/>
    </p:custDataLst>
    <p:extLst>
      <p:ext uri="{BB962C8B-B14F-4D97-AF65-F5344CB8AC3E}">
        <p14:creationId xmlns:p14="http://schemas.microsoft.com/office/powerpoint/2010/main" val="2429777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27B0914-852A-978C-D7C4-3C7F071DFDF3}"/>
              </a:ext>
            </a:extLst>
          </p:cNvPr>
          <p:cNvPicPr>
            <a:picLocks noChangeAspect="1"/>
          </p:cNvPicPr>
          <p:nvPr/>
        </p:nvPicPr>
        <p:blipFill>
          <a:blip r:embed="rId3"/>
          <a:stretch>
            <a:fillRect/>
          </a:stretch>
        </p:blipFill>
        <p:spPr>
          <a:xfrm>
            <a:off x="707281" y="2258833"/>
            <a:ext cx="3662573" cy="2441715"/>
          </a:xfrm>
          <a:prstGeom prst="rect">
            <a:avLst/>
          </a:prstGeom>
        </p:spPr>
      </p:pic>
      <p:sp>
        <p:nvSpPr>
          <p:cNvPr id="7" name="Rettangolo con angoli arrotondati 6">
            <a:extLst>
              <a:ext uri="{FF2B5EF4-FFF2-40B4-BE49-F238E27FC236}">
                <a16:creationId xmlns:a16="http://schemas.microsoft.com/office/drawing/2014/main" id="{F0501C11-15DA-A585-1A49-21B3F0E4EEF3}"/>
              </a:ext>
            </a:extLst>
          </p:cNvPr>
          <p:cNvSpPr/>
          <p:nvPr/>
        </p:nvSpPr>
        <p:spPr>
          <a:xfrm>
            <a:off x="4291330" y="2513498"/>
            <a:ext cx="4375875" cy="1989922"/>
          </a:xfrm>
          <a:prstGeom prst="roundRect">
            <a:avLst/>
          </a:prstGeom>
          <a:gradFill flip="none" rotWithShape="1">
            <a:gsLst>
              <a:gs pos="0">
                <a:srgbClr val="44949E">
                  <a:tint val="66000"/>
                  <a:satMod val="160000"/>
                  <a:alpha val="50000"/>
                </a:srgbClr>
              </a:gs>
              <a:gs pos="50000">
                <a:srgbClr val="44949E">
                  <a:tint val="44500"/>
                  <a:satMod val="160000"/>
                  <a:alpha val="50000"/>
                </a:srgbClr>
              </a:gs>
              <a:gs pos="100000">
                <a:srgbClr val="44949E">
                  <a:tint val="23500"/>
                  <a:satMod val="160000"/>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595423" y="1177308"/>
            <a:ext cx="8361290" cy="923330"/>
          </a:xfrm>
          <a:prstGeom prst="rect">
            <a:avLst/>
          </a:prstGeom>
          <a:noFill/>
        </p:spPr>
        <p:txBody>
          <a:bodyPr wrap="square" rtlCol="0">
            <a:spAutoFit/>
          </a:bodyPr>
          <a:lstStyle/>
          <a:p>
            <a:pPr algn="just"/>
            <a:r>
              <a:rPr lang="it-IT" sz="1800" dirty="0">
                <a:latin typeface="Calibri" panose="020F0502020204030204" pitchFamily="34" charset="0"/>
                <a:cs typeface="Calibri" panose="020F0502020204030204" pitchFamily="34" charset="0"/>
              </a:rPr>
              <a:t>Dalle indagini già presentate, tra i motivi per cui le donne non si sottopongono allo screening cervicale sono emersi imbarazzo, mancanza di tempo, lunghi tempi di attesa, problemi di orario, difficoltà a reperire l’ appuntamento…</a:t>
            </a:r>
          </a:p>
        </p:txBody>
      </p:sp>
      <p:sp>
        <p:nvSpPr>
          <p:cNvPr id="3" name="Rettangolo 2"/>
          <p:cNvSpPr/>
          <p:nvPr/>
        </p:nvSpPr>
        <p:spPr>
          <a:xfrm>
            <a:off x="4513830" y="2600518"/>
            <a:ext cx="4226617" cy="1815882"/>
          </a:xfrm>
          <a:prstGeom prst="rect">
            <a:avLst/>
          </a:prstGeom>
        </p:spPr>
        <p:txBody>
          <a:bodyPr wrap="square">
            <a:spAutoFit/>
          </a:bodyPr>
          <a:lstStyle/>
          <a:p>
            <a:r>
              <a:rPr lang="it-IT" sz="2800" dirty="0">
                <a:solidFill>
                  <a:srgbClr val="44949E"/>
                </a:solidFill>
                <a:latin typeface="Calibri" panose="020F0502020204030204" pitchFamily="34" charset="0"/>
                <a:cs typeface="Calibri" panose="020F0502020204030204" pitchFamily="34" charset="0"/>
              </a:rPr>
              <a:t>…per tutte queste ragioni, sarebbe utile inserire nei programmi di screening il </a:t>
            </a:r>
            <a:r>
              <a:rPr lang="it-IT" sz="2800" b="1" dirty="0">
                <a:solidFill>
                  <a:srgbClr val="44949E"/>
                </a:solidFill>
                <a:latin typeface="Calibri" panose="020F0502020204030204" pitchFamily="34" charset="0"/>
                <a:cs typeface="Calibri" panose="020F0502020204030204" pitchFamily="34" charset="0"/>
              </a:rPr>
              <a:t>self sampling</a:t>
            </a:r>
            <a:r>
              <a:rPr lang="it-IT" sz="2800" dirty="0">
                <a:solidFill>
                  <a:srgbClr val="44949E"/>
                </a:solidFill>
                <a:latin typeface="Calibri" panose="020F0502020204030204" pitchFamily="34" charset="0"/>
                <a:cs typeface="Calibri" panose="020F0502020204030204" pitchFamily="34" charset="0"/>
              </a:rPr>
              <a:t>.</a:t>
            </a:r>
            <a:endParaRPr lang="it-IT" sz="2800" dirty="0">
              <a:solidFill>
                <a:srgbClr val="44949E"/>
              </a:solidFill>
            </a:endParaRPr>
          </a:p>
        </p:txBody>
      </p:sp>
      <p:sp>
        <p:nvSpPr>
          <p:cNvPr id="6" name="CasellaDiTesto 5">
            <a:extLst>
              <a:ext uri="{FF2B5EF4-FFF2-40B4-BE49-F238E27FC236}">
                <a16:creationId xmlns:a16="http://schemas.microsoft.com/office/drawing/2014/main" id="{6871CD56-4517-8178-E613-C253B2DB3747}"/>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il self sampling</a:t>
            </a:r>
          </a:p>
        </p:txBody>
      </p:sp>
    </p:spTree>
    <p:custDataLst>
      <p:tags r:id="rId1"/>
    </p:custDataLst>
    <p:extLst>
      <p:ext uri="{BB962C8B-B14F-4D97-AF65-F5344CB8AC3E}">
        <p14:creationId xmlns:p14="http://schemas.microsoft.com/office/powerpoint/2010/main" val="1695880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65205C5-E470-9263-8282-A6AEC7E8AFD6}"/>
              </a:ext>
            </a:extLst>
          </p:cNvPr>
          <p:cNvPicPr>
            <a:picLocks noChangeAspect="1"/>
          </p:cNvPicPr>
          <p:nvPr/>
        </p:nvPicPr>
        <p:blipFill>
          <a:blip r:embed="rId3"/>
          <a:stretch>
            <a:fillRect/>
          </a:stretch>
        </p:blipFill>
        <p:spPr>
          <a:xfrm>
            <a:off x="6322827" y="2035668"/>
            <a:ext cx="2821173" cy="2660647"/>
          </a:xfrm>
          <a:prstGeom prst="rect">
            <a:avLst/>
          </a:prstGeom>
        </p:spPr>
      </p:pic>
      <p:sp>
        <p:nvSpPr>
          <p:cNvPr id="3" name="Rettangolo 2"/>
          <p:cNvSpPr/>
          <p:nvPr/>
        </p:nvSpPr>
        <p:spPr>
          <a:xfrm>
            <a:off x="595423" y="1232921"/>
            <a:ext cx="5954421" cy="3323987"/>
          </a:xfrm>
          <a:prstGeom prst="rect">
            <a:avLst/>
          </a:prstGeom>
        </p:spPr>
        <p:txBody>
          <a:bodyPr wrap="square">
            <a:spAutoFit/>
          </a:bodyPr>
          <a:lstStyle/>
          <a:p>
            <a:pPr algn="just"/>
            <a:r>
              <a:rPr lang="it-IT" sz="1500" dirty="0">
                <a:latin typeface="Calibri" panose="020F0502020204030204" pitchFamily="34" charset="0"/>
                <a:cs typeface="Calibri" panose="020F0502020204030204" pitchFamily="34" charset="0"/>
              </a:rPr>
              <a:t>Il self sampling, in italiano </a:t>
            </a:r>
            <a:r>
              <a:rPr lang="it-IT" sz="1500" b="1" dirty="0" err="1">
                <a:solidFill>
                  <a:srgbClr val="82A1CC"/>
                </a:solidFill>
                <a:latin typeface="Calibri" panose="020F0502020204030204" pitchFamily="34" charset="0"/>
                <a:cs typeface="Calibri" panose="020F0502020204030204" pitchFamily="34" charset="0"/>
              </a:rPr>
              <a:t>autoprelievo</a:t>
            </a:r>
            <a:r>
              <a:rPr lang="it-IT" sz="1500" dirty="0">
                <a:latin typeface="Calibri" panose="020F0502020204030204" pitchFamily="34" charset="0"/>
                <a:cs typeface="Calibri" panose="020F0502020204030204" pitchFamily="34" charset="0"/>
              </a:rPr>
              <a:t>, consente alla donna di effettuare il prelievo di cellule per il test HPV al proprio domicilio e di inviarlo al laboratorio, generalmente per posta. Questa modalità di prelievo ha l’obiettivo di superare le possibili difficoltà nell’accesso agli ambulatori di prelievo dello screening. Per questo motivo, le linee guida europee (</a:t>
            </a:r>
            <a:r>
              <a:rPr lang="it-IT" sz="1500" dirty="0" err="1">
                <a:latin typeface="Calibri" panose="020F0502020204030204" pitchFamily="34" charset="0"/>
                <a:cs typeface="Calibri" panose="020F0502020204030204" pitchFamily="34" charset="0"/>
              </a:rPr>
              <a:t>European</a:t>
            </a:r>
            <a:r>
              <a:rPr lang="it-IT" sz="1500" dirty="0">
                <a:latin typeface="Calibri" panose="020F0502020204030204" pitchFamily="34" charset="0"/>
                <a:cs typeface="Calibri" panose="020F0502020204030204" pitchFamily="34" charset="0"/>
              </a:rPr>
              <a:t> Guidelines) e il manuale dell’Organizzazione Mondiale della Sanità (OMS) sui metodi HPV indicano i dispositivi di </a:t>
            </a:r>
            <a:r>
              <a:rPr lang="it-IT" sz="1500" b="1" dirty="0" err="1">
                <a:solidFill>
                  <a:srgbClr val="82A1CC"/>
                </a:solidFill>
                <a:latin typeface="Calibri" panose="020F0502020204030204" pitchFamily="34" charset="0"/>
                <a:cs typeface="Calibri" panose="020F0502020204030204" pitchFamily="34" charset="0"/>
              </a:rPr>
              <a:t>autoprelievo</a:t>
            </a:r>
            <a:r>
              <a:rPr lang="it-IT" sz="1500" dirty="0">
                <a:latin typeface="Calibri" panose="020F0502020204030204" pitchFamily="34" charset="0"/>
                <a:cs typeface="Calibri" panose="020F0502020204030204" pitchFamily="34" charset="0"/>
              </a:rPr>
              <a:t> come un </a:t>
            </a:r>
            <a:r>
              <a:rPr lang="it-IT" sz="1500" b="1" dirty="0">
                <a:solidFill>
                  <a:srgbClr val="82A1CC"/>
                </a:solidFill>
                <a:latin typeface="Calibri" panose="020F0502020204030204" pitchFamily="34" charset="0"/>
                <a:cs typeface="Calibri" panose="020F0502020204030204" pitchFamily="34" charset="0"/>
              </a:rPr>
              <a:t>valido mezzo per aumentare l’adesione allo screening delle donne che non rispondono all’invito per il prelievo tradizionale</a:t>
            </a:r>
            <a:r>
              <a:rPr lang="it-IT" sz="1500" dirty="0">
                <a:latin typeface="Calibri" panose="020F0502020204030204" pitchFamily="34" charset="0"/>
                <a:cs typeface="Calibri" panose="020F0502020204030204" pitchFamily="34" charset="0"/>
              </a:rPr>
              <a:t>. </a:t>
            </a:r>
          </a:p>
          <a:p>
            <a:pPr algn="just"/>
            <a:endParaRPr lang="it-IT" sz="1500" dirty="0">
              <a:latin typeface="Calibri" panose="020F0502020204030204" pitchFamily="34" charset="0"/>
              <a:cs typeface="Calibri" panose="020F0502020204030204" pitchFamily="34" charset="0"/>
            </a:endParaRPr>
          </a:p>
          <a:p>
            <a:pPr algn="just"/>
            <a:r>
              <a:rPr lang="it-IT" sz="1500" dirty="0">
                <a:latin typeface="Calibri" panose="020F0502020204030204" pitchFamily="34" charset="0"/>
                <a:cs typeface="Calibri" panose="020F0502020204030204" pitchFamily="34" charset="0"/>
              </a:rPr>
              <a:t>L’</a:t>
            </a:r>
            <a:r>
              <a:rPr lang="it-IT" sz="1500" dirty="0" err="1">
                <a:latin typeface="Calibri" panose="020F0502020204030204" pitchFamily="34" charset="0"/>
                <a:cs typeface="Calibri" panose="020F0502020204030204" pitchFamily="34" charset="0"/>
              </a:rPr>
              <a:t>autoprelievo</a:t>
            </a:r>
            <a:r>
              <a:rPr lang="it-IT" sz="1500" dirty="0">
                <a:latin typeface="Calibri" panose="020F0502020204030204" pitchFamily="34" charset="0"/>
                <a:cs typeface="Calibri" panose="020F0502020204030204" pitchFamily="34" charset="0"/>
              </a:rPr>
              <a:t> è stato già proposto in vari Paesi europei. In Italia, è stato proposto nell’ambito di progetti di ricerca a migliaia di donne residenti in Toscana, Veneto, Abruzzo e Lazio e nell’ambito di un progetto pilota alle donne residenti in Umbria e in Toscana. </a:t>
            </a:r>
          </a:p>
        </p:txBody>
      </p:sp>
      <p:sp>
        <p:nvSpPr>
          <p:cNvPr id="5" name="CasellaDiTesto 4"/>
          <p:cNvSpPr txBox="1"/>
          <p:nvPr/>
        </p:nvSpPr>
        <p:spPr>
          <a:xfrm>
            <a:off x="595423" y="4835723"/>
            <a:ext cx="1112699" cy="230832"/>
          </a:xfrm>
          <a:prstGeom prst="rect">
            <a:avLst/>
          </a:prstGeom>
          <a:noFill/>
        </p:spPr>
        <p:txBody>
          <a:bodyPr wrap="square" rtlCol="0">
            <a:spAutoFit/>
          </a:bodyPr>
          <a:lstStyle/>
          <a:p>
            <a:r>
              <a:rPr lang="it-IT" sz="900" dirty="0">
                <a:solidFill>
                  <a:schemeClr val="bg2"/>
                </a:solidFill>
                <a:latin typeface="Times New Roman" panose="02020603050405020304" pitchFamily="18" charset="0"/>
                <a:cs typeface="Times New Roman" panose="02020603050405020304" pitchFamily="18" charset="0"/>
              </a:rPr>
              <a:t>www.gisci.it</a:t>
            </a:r>
          </a:p>
        </p:txBody>
      </p:sp>
      <p:sp>
        <p:nvSpPr>
          <p:cNvPr id="6" name="CasellaDiTesto 5">
            <a:extLst>
              <a:ext uri="{FF2B5EF4-FFF2-40B4-BE49-F238E27FC236}">
                <a16:creationId xmlns:a16="http://schemas.microsoft.com/office/drawing/2014/main" id="{4A98F0A5-7B81-DB63-EA37-35453831CDD0}"/>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il self sampling</a:t>
            </a:r>
          </a:p>
        </p:txBody>
      </p:sp>
    </p:spTree>
    <p:custDataLst>
      <p:tags r:id="rId1"/>
    </p:custDataLst>
    <p:extLst>
      <p:ext uri="{BB962C8B-B14F-4D97-AF65-F5344CB8AC3E}">
        <p14:creationId xmlns:p14="http://schemas.microsoft.com/office/powerpoint/2010/main" val="754313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E5381CF-0958-1A4F-4870-F8FB8125D3ED}"/>
              </a:ext>
            </a:extLst>
          </p:cNvPr>
          <p:cNvPicPr>
            <a:picLocks noChangeAspect="1"/>
          </p:cNvPicPr>
          <p:nvPr/>
        </p:nvPicPr>
        <p:blipFill>
          <a:blip r:embed="rId3"/>
          <a:stretch>
            <a:fillRect/>
          </a:stretch>
        </p:blipFill>
        <p:spPr>
          <a:xfrm>
            <a:off x="5905040" y="1652530"/>
            <a:ext cx="2913878" cy="2913878"/>
          </a:xfrm>
          <a:prstGeom prst="rect">
            <a:avLst/>
          </a:prstGeom>
        </p:spPr>
      </p:pic>
      <p:sp>
        <p:nvSpPr>
          <p:cNvPr id="2" name="CasellaDiTesto 1"/>
          <p:cNvSpPr txBox="1"/>
          <p:nvPr/>
        </p:nvSpPr>
        <p:spPr>
          <a:xfrm>
            <a:off x="707964" y="1832669"/>
            <a:ext cx="5197076" cy="1891287"/>
          </a:xfrm>
          <a:prstGeom prst="rect">
            <a:avLst/>
          </a:prstGeom>
          <a:noFill/>
        </p:spPr>
        <p:txBody>
          <a:bodyPr wrap="square" rtlCol="0">
            <a:spAutoFit/>
          </a:bodyPr>
          <a:lstStyle/>
          <a:p>
            <a:pPr marL="342900" indent="-342900">
              <a:lnSpc>
                <a:spcPct val="150000"/>
              </a:lnSpc>
              <a:buClr>
                <a:srgbClr val="F9B30D"/>
              </a:buClr>
              <a:buSzPct val="80000"/>
              <a:buFont typeface="Wingdings 3" panose="05040102010807070707" pitchFamily="18" charset="2"/>
              <a:buChar char="u"/>
            </a:pPr>
            <a:r>
              <a:rPr lang="it-IT" sz="2000" dirty="0">
                <a:solidFill>
                  <a:schemeClr val="tx2">
                    <a:lumMod val="10000"/>
                  </a:schemeClr>
                </a:solidFill>
                <a:latin typeface="Calibri" panose="020F0502020204030204" pitchFamily="34" charset="0"/>
                <a:cs typeface="Calibri" panose="020F0502020204030204" pitchFamily="34" charset="0"/>
              </a:rPr>
              <a:t>Prevenzione primaria: vaccino.</a:t>
            </a:r>
          </a:p>
          <a:p>
            <a:pPr marL="342900" indent="-342900">
              <a:lnSpc>
                <a:spcPct val="150000"/>
              </a:lnSpc>
              <a:buClr>
                <a:srgbClr val="F9B30D"/>
              </a:buClr>
              <a:buSzPct val="80000"/>
              <a:buFont typeface="Wingdings 3" panose="05040102010807070707" pitchFamily="18" charset="2"/>
              <a:buChar char="u"/>
            </a:pPr>
            <a:r>
              <a:rPr lang="it-IT" sz="2000" dirty="0">
                <a:solidFill>
                  <a:schemeClr val="tx2">
                    <a:lumMod val="10000"/>
                  </a:schemeClr>
                </a:solidFill>
                <a:latin typeface="Calibri" panose="020F0502020204030204" pitchFamily="34" charset="0"/>
                <a:cs typeface="Calibri" panose="020F0502020204030204" pitchFamily="34" charset="0"/>
              </a:rPr>
              <a:t>Prevenzione secondaria: Pap-Test/HPV-Test.</a:t>
            </a:r>
          </a:p>
          <a:p>
            <a:pPr marL="342900" indent="-342900">
              <a:lnSpc>
                <a:spcPct val="150000"/>
              </a:lnSpc>
              <a:buClr>
                <a:srgbClr val="F9B30D"/>
              </a:buClr>
              <a:buSzPct val="80000"/>
              <a:buFont typeface="Wingdings 3" panose="05040102010807070707" pitchFamily="18" charset="2"/>
              <a:buChar char="u"/>
            </a:pPr>
            <a:r>
              <a:rPr lang="it-IT" sz="2000" dirty="0">
                <a:solidFill>
                  <a:schemeClr val="tx2">
                    <a:lumMod val="10000"/>
                  </a:schemeClr>
                </a:solidFill>
                <a:latin typeface="Calibri" panose="020F0502020204030204" pitchFamily="34" charset="0"/>
                <a:cs typeface="Calibri" panose="020F0502020204030204" pitchFamily="34" charset="0"/>
              </a:rPr>
              <a:t>Educazione alla prevenzione delle malattie a trasmissione sessuale (MTS).</a:t>
            </a:r>
          </a:p>
        </p:txBody>
      </p:sp>
      <p:sp>
        <p:nvSpPr>
          <p:cNvPr id="4" name="CasellaDiTesto 3">
            <a:extLst>
              <a:ext uri="{FF2B5EF4-FFF2-40B4-BE49-F238E27FC236}">
                <a16:creationId xmlns:a16="http://schemas.microsoft.com/office/drawing/2014/main" id="{0C359E7F-191C-B5BE-C8FE-970EACF37C4C}"/>
              </a:ext>
            </a:extLst>
          </p:cNvPr>
          <p:cNvSpPr txBox="1"/>
          <p:nvPr/>
        </p:nvSpPr>
        <p:spPr>
          <a:xfrm>
            <a:off x="595423" y="7185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Non dimentichiamo i capisaldi della prevenzione </a:t>
            </a:r>
            <a:br>
              <a:rPr lang="it-IT" sz="2800" b="1" dirty="0">
                <a:solidFill>
                  <a:srgbClr val="44949E"/>
                </a:solidFill>
                <a:latin typeface="Calibri" panose="020F0502020204030204" pitchFamily="34" charset="0"/>
                <a:cs typeface="Calibri" panose="020F0502020204030204" pitchFamily="34" charset="0"/>
              </a:rPr>
            </a:br>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del tumore della cervice uterina…</a:t>
            </a:r>
          </a:p>
        </p:txBody>
      </p:sp>
    </p:spTree>
    <p:custDataLst>
      <p:tags r:id="rId1"/>
    </p:custDataLst>
    <p:extLst>
      <p:ext uri="{BB962C8B-B14F-4D97-AF65-F5344CB8AC3E}">
        <p14:creationId xmlns:p14="http://schemas.microsoft.com/office/powerpoint/2010/main" val="1877401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43402B5-F7B9-BD2F-EF83-E58C99D9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945" y="829657"/>
            <a:ext cx="6401364" cy="4193372"/>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23BD877A-12E4-8DFF-0E4B-03C3CAD94B05}"/>
              </a:ext>
            </a:extLst>
          </p:cNvPr>
          <p:cNvSpPr txBox="1"/>
          <p:nvPr/>
        </p:nvSpPr>
        <p:spPr>
          <a:xfrm rot="19448144">
            <a:off x="3032198" y="3052115"/>
            <a:ext cx="1015021" cy="307777"/>
          </a:xfrm>
          <a:prstGeom prst="rect">
            <a:avLst/>
          </a:prstGeom>
          <a:noFill/>
        </p:spPr>
        <p:txBody>
          <a:bodyPr wrap="none" rtlCol="0">
            <a:spAutoFit/>
          </a:bodyPr>
          <a:lstStyle/>
          <a:p>
            <a:r>
              <a:rPr lang="it-IT" dirty="0">
                <a:solidFill>
                  <a:srgbClr val="87060B"/>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Screening</a:t>
            </a:r>
          </a:p>
        </p:txBody>
      </p:sp>
      <p:sp>
        <p:nvSpPr>
          <p:cNvPr id="5" name="CasellaDiTesto 4">
            <a:extLst>
              <a:ext uri="{FF2B5EF4-FFF2-40B4-BE49-F238E27FC236}">
                <a16:creationId xmlns:a16="http://schemas.microsoft.com/office/drawing/2014/main" id="{D712280D-4E2E-65EF-F351-1EB11A458DBD}"/>
              </a:ext>
            </a:extLst>
          </p:cNvPr>
          <p:cNvSpPr txBox="1"/>
          <p:nvPr/>
        </p:nvSpPr>
        <p:spPr>
          <a:xfrm rot="2217764">
            <a:off x="4854895" y="3225363"/>
            <a:ext cx="841897" cy="307777"/>
          </a:xfrm>
          <a:prstGeom prst="rect">
            <a:avLst/>
          </a:prstGeom>
          <a:noFill/>
        </p:spPr>
        <p:txBody>
          <a:bodyPr wrap="none" rtlCol="0">
            <a:spAutoFit/>
          </a:bodyPr>
          <a:lstStyle/>
          <a:p>
            <a:r>
              <a:rPr lang="it-IT" dirty="0">
                <a:solidFill>
                  <a:srgbClr val="002060"/>
                </a:solidFill>
                <a:latin typeface="Aharoni" panose="02010803020104030203" pitchFamily="2" charset="-79"/>
                <a:cs typeface="Aharoni" panose="02010803020104030203" pitchFamily="2" charset="-79"/>
              </a:rPr>
              <a:t>Vaccino</a:t>
            </a:r>
          </a:p>
        </p:txBody>
      </p:sp>
      <p:sp>
        <p:nvSpPr>
          <p:cNvPr id="3" name="CasellaDiTesto 2">
            <a:extLst>
              <a:ext uri="{FF2B5EF4-FFF2-40B4-BE49-F238E27FC236}">
                <a16:creationId xmlns:a16="http://schemas.microsoft.com/office/drawing/2014/main" id="{E89EE2E0-04EA-CAB5-48E6-6D0696E8519A}"/>
              </a:ext>
            </a:extLst>
          </p:cNvPr>
          <p:cNvSpPr txBox="1"/>
          <p:nvPr/>
        </p:nvSpPr>
        <p:spPr>
          <a:xfrm>
            <a:off x="466998" y="88177"/>
            <a:ext cx="8719456"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È indispensabile ipotizzare percorsi vaccinali    </a:t>
            </a:r>
            <a:br>
              <a:rPr lang="it-IT" sz="2800" b="1" dirty="0">
                <a:solidFill>
                  <a:srgbClr val="44949E"/>
                </a:solidFill>
                <a:latin typeface="Calibri" panose="020F0502020204030204" pitchFamily="34" charset="0"/>
                <a:cs typeface="Calibri" panose="020F0502020204030204" pitchFamily="34" charset="0"/>
              </a:rPr>
            </a:br>
            <a:r>
              <a:rPr lang="it-IT" sz="2800" b="1" dirty="0">
                <a:solidFill>
                  <a:srgbClr val="44949E"/>
                </a:solidFill>
                <a:latin typeface="Calibri" panose="020F0502020204030204" pitchFamily="34" charset="0"/>
                <a:cs typeface="Calibri" panose="020F0502020204030204" pitchFamily="34" charset="0"/>
              </a:rPr>
              <a:t>     </a:t>
            </a:r>
            <a:r>
              <a:rPr lang="it-IT" sz="2400" b="1" dirty="0">
                <a:solidFill>
                  <a:srgbClr val="44949E"/>
                </a:solidFill>
                <a:latin typeface="Calibri" panose="020F0502020204030204" pitchFamily="34" charset="0"/>
                <a:cs typeface="Calibri" panose="020F0502020204030204" pitchFamily="34" charset="0"/>
              </a:rPr>
              <a:t> </a:t>
            </a:r>
            <a:r>
              <a:rPr lang="it-IT" sz="2800" b="1" spc="-20" dirty="0">
                <a:solidFill>
                  <a:srgbClr val="44949E"/>
                </a:solidFill>
                <a:latin typeface="Calibri" panose="020F0502020204030204" pitchFamily="34" charset="0"/>
                <a:cs typeface="Calibri" panose="020F0502020204030204" pitchFamily="34" charset="0"/>
              </a:rPr>
              <a:t>integrati allo screening del cancro della cervice uterina</a:t>
            </a:r>
          </a:p>
        </p:txBody>
      </p:sp>
    </p:spTree>
    <p:custDataLst>
      <p:tags r:id="rId1"/>
    </p:custDataLst>
    <p:extLst>
      <p:ext uri="{BB962C8B-B14F-4D97-AF65-F5344CB8AC3E}">
        <p14:creationId xmlns:p14="http://schemas.microsoft.com/office/powerpoint/2010/main" val="3780701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EF27404C-BB48-4400-8FB2-839AACFE0343}"/>
              </a:ext>
            </a:extLst>
          </p:cNvPr>
          <p:cNvPicPr>
            <a:picLocks noChangeAspect="1"/>
          </p:cNvPicPr>
          <p:nvPr/>
        </p:nvPicPr>
        <p:blipFill>
          <a:blip r:embed="rId3"/>
          <a:stretch>
            <a:fillRect/>
          </a:stretch>
        </p:blipFill>
        <p:spPr>
          <a:xfrm>
            <a:off x="5556593" y="2210206"/>
            <a:ext cx="1886029" cy="1886029"/>
          </a:xfrm>
          <a:prstGeom prst="rect">
            <a:avLst/>
          </a:prstGeom>
        </p:spPr>
      </p:pic>
      <p:sp>
        <p:nvSpPr>
          <p:cNvPr id="5" name="Rettangolo con angoli arrotondati 4">
            <a:extLst>
              <a:ext uri="{FF2B5EF4-FFF2-40B4-BE49-F238E27FC236}">
                <a16:creationId xmlns:a16="http://schemas.microsoft.com/office/drawing/2014/main" id="{095421E8-8CBA-E8C0-3EAB-80FD7E4075FC}"/>
              </a:ext>
            </a:extLst>
          </p:cNvPr>
          <p:cNvSpPr/>
          <p:nvPr/>
        </p:nvSpPr>
        <p:spPr>
          <a:xfrm>
            <a:off x="1982624" y="4065928"/>
            <a:ext cx="5182353" cy="914285"/>
          </a:xfrm>
          <a:prstGeom prst="roundRect">
            <a:avLst/>
          </a:prstGeom>
          <a:gradFill flip="none" rotWithShape="1">
            <a:gsLst>
              <a:gs pos="0">
                <a:srgbClr val="44949E">
                  <a:tint val="66000"/>
                  <a:satMod val="160000"/>
                  <a:alpha val="50000"/>
                </a:srgbClr>
              </a:gs>
              <a:gs pos="50000">
                <a:srgbClr val="44949E">
                  <a:tint val="44500"/>
                  <a:satMod val="160000"/>
                  <a:alpha val="50000"/>
                </a:srgbClr>
              </a:gs>
              <a:gs pos="100000">
                <a:srgbClr val="44949E">
                  <a:tint val="23500"/>
                  <a:satMod val="160000"/>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9B15CCED-B7E0-EDED-7C41-A4A23E51FB02}"/>
              </a:ext>
            </a:extLst>
          </p:cNvPr>
          <p:cNvPicPr>
            <a:picLocks noChangeAspect="1"/>
          </p:cNvPicPr>
          <p:nvPr/>
        </p:nvPicPr>
        <p:blipFill>
          <a:blip r:embed="rId4"/>
          <a:stretch>
            <a:fillRect/>
          </a:stretch>
        </p:blipFill>
        <p:spPr>
          <a:xfrm>
            <a:off x="1982624" y="2359049"/>
            <a:ext cx="2382510" cy="1588341"/>
          </a:xfrm>
          <a:prstGeom prst="rect">
            <a:avLst/>
          </a:prstGeom>
        </p:spPr>
      </p:pic>
      <p:sp>
        <p:nvSpPr>
          <p:cNvPr id="3" name="CasellaDiTesto 2">
            <a:extLst>
              <a:ext uri="{FF2B5EF4-FFF2-40B4-BE49-F238E27FC236}">
                <a16:creationId xmlns:a16="http://schemas.microsoft.com/office/drawing/2014/main" id="{D89301BF-1816-2C6C-51DE-3D82C504613C}"/>
              </a:ext>
            </a:extLst>
          </p:cNvPr>
          <p:cNvSpPr txBox="1"/>
          <p:nvPr/>
        </p:nvSpPr>
        <p:spPr>
          <a:xfrm>
            <a:off x="1082488" y="4107571"/>
            <a:ext cx="6979024" cy="830997"/>
          </a:xfrm>
          <a:prstGeom prst="rect">
            <a:avLst/>
          </a:prstGeom>
          <a:noFill/>
        </p:spPr>
        <p:txBody>
          <a:bodyPr wrap="square">
            <a:spAutoFit/>
          </a:bodyPr>
          <a:lstStyle/>
          <a:p>
            <a:pPr algn="ctr"/>
            <a:r>
              <a:rPr lang="it-IT" sz="2400" b="1" dirty="0">
                <a:solidFill>
                  <a:srgbClr val="44949E"/>
                </a:solidFill>
                <a:latin typeface="Calibri" panose="020F0502020204030204" pitchFamily="34" charset="0"/>
                <a:cs typeface="Calibri" panose="020F0502020204030204" pitchFamily="34" charset="0"/>
              </a:rPr>
              <a:t>Cercare la collaborazione </a:t>
            </a:r>
          </a:p>
          <a:p>
            <a:pPr algn="ctr"/>
            <a:r>
              <a:rPr lang="it-IT" sz="2400" b="1" dirty="0">
                <a:solidFill>
                  <a:srgbClr val="44949E"/>
                </a:solidFill>
                <a:latin typeface="Calibri" panose="020F0502020204030204" pitchFamily="34" charset="0"/>
                <a:cs typeface="Calibri" panose="020F0502020204030204" pitchFamily="34" charset="0"/>
              </a:rPr>
              <a:t>dei consultori familiari e del personale</a:t>
            </a:r>
          </a:p>
        </p:txBody>
      </p:sp>
      <p:sp>
        <p:nvSpPr>
          <p:cNvPr id="4" name="CasellaDiTesto 3">
            <a:extLst>
              <a:ext uri="{FF2B5EF4-FFF2-40B4-BE49-F238E27FC236}">
                <a16:creationId xmlns:a16="http://schemas.microsoft.com/office/drawing/2014/main" id="{789FB37A-B3C0-52ED-4818-9FC29B5BF6BD}"/>
              </a:ext>
            </a:extLst>
          </p:cNvPr>
          <p:cNvSpPr txBox="1"/>
          <p:nvPr/>
        </p:nvSpPr>
        <p:spPr>
          <a:xfrm>
            <a:off x="595423" y="959800"/>
            <a:ext cx="8306206" cy="1261884"/>
          </a:xfrm>
          <a:prstGeom prst="rect">
            <a:avLst/>
          </a:prstGeom>
          <a:noFill/>
        </p:spPr>
        <p:txBody>
          <a:bodyPr wrap="square" rtlCol="0">
            <a:spAutoFit/>
          </a:bodyPr>
          <a:lstStyle/>
          <a:p>
            <a:pPr algn="just"/>
            <a:r>
              <a:rPr lang="it-IT" sz="1900" dirty="0">
                <a:latin typeface="Calibri" panose="020F0502020204030204" pitchFamily="34" charset="0"/>
                <a:cs typeface="Calibri" panose="020F0502020204030204" pitchFamily="34" charset="0"/>
              </a:rPr>
              <a:t>In occasione dello screening cervicale per le 25enni, ad esempio, è auspicabile da parte dei consultori che effettuano il Pap-Test </a:t>
            </a:r>
            <a:r>
              <a:rPr lang="it-IT" sz="1900" b="1" dirty="0">
                <a:solidFill>
                  <a:srgbClr val="82A1CC"/>
                </a:solidFill>
                <a:latin typeface="Calibri" panose="020F0502020204030204" pitchFamily="34" charset="0"/>
                <a:cs typeface="Calibri" panose="020F0502020204030204" pitchFamily="34" charset="0"/>
              </a:rPr>
              <a:t>promuovere o somministrare contestualmente la vaccinazione</a:t>
            </a:r>
            <a:r>
              <a:rPr lang="it-IT" sz="1900" dirty="0">
                <a:latin typeface="Calibri" panose="020F0502020204030204" pitchFamily="34" charset="0"/>
                <a:cs typeface="Calibri" panose="020F0502020204030204" pitchFamily="34" charset="0"/>
              </a:rPr>
              <a:t>. Per farlo, è necessario trovare nei luoghi dello screening un personale </a:t>
            </a:r>
            <a:r>
              <a:rPr lang="it-IT" sz="1900" b="1" dirty="0">
                <a:solidFill>
                  <a:srgbClr val="82A1CC"/>
                </a:solidFill>
                <a:latin typeface="Calibri" panose="020F0502020204030204" pitchFamily="34" charset="0"/>
                <a:cs typeface="Calibri" panose="020F0502020204030204" pitchFamily="34" charset="0"/>
              </a:rPr>
              <a:t>pronto</a:t>
            </a:r>
            <a:r>
              <a:rPr lang="it-IT" sz="1900" dirty="0">
                <a:latin typeface="Calibri" panose="020F0502020204030204" pitchFamily="34" charset="0"/>
                <a:cs typeface="Calibri" panose="020F0502020204030204" pitchFamily="34" charset="0"/>
              </a:rPr>
              <a:t>, </a:t>
            </a:r>
            <a:r>
              <a:rPr lang="it-IT" sz="1900" b="1" dirty="0">
                <a:solidFill>
                  <a:srgbClr val="82A1CC"/>
                </a:solidFill>
                <a:latin typeface="Calibri" panose="020F0502020204030204" pitchFamily="34" charset="0"/>
                <a:cs typeface="Calibri" panose="020F0502020204030204" pitchFamily="34" charset="0"/>
              </a:rPr>
              <a:t>competente</a:t>
            </a:r>
            <a:r>
              <a:rPr lang="it-IT" sz="1900" dirty="0">
                <a:latin typeface="Calibri" panose="020F0502020204030204" pitchFamily="34" charset="0"/>
                <a:cs typeface="Calibri" panose="020F0502020204030204" pitchFamily="34" charset="0"/>
              </a:rPr>
              <a:t> e </a:t>
            </a:r>
            <a:r>
              <a:rPr lang="it-IT" sz="1900" b="1" dirty="0">
                <a:solidFill>
                  <a:srgbClr val="82A1CC"/>
                </a:solidFill>
                <a:latin typeface="Calibri" panose="020F0502020204030204" pitchFamily="34" charset="0"/>
                <a:cs typeface="Calibri" panose="020F0502020204030204" pitchFamily="34" charset="0"/>
              </a:rPr>
              <a:t>adeguatamente formato</a:t>
            </a:r>
            <a:r>
              <a:rPr lang="it-IT" sz="1900" dirty="0">
                <a:latin typeface="Calibri" panose="020F0502020204030204" pitchFamily="34" charset="0"/>
                <a:cs typeface="Calibri" panose="020F0502020204030204" pitchFamily="34" charset="0"/>
              </a:rPr>
              <a:t>.</a:t>
            </a:r>
          </a:p>
        </p:txBody>
      </p:sp>
      <p:cxnSp>
        <p:nvCxnSpPr>
          <p:cNvPr id="14" name="Connettore 2 13">
            <a:extLst>
              <a:ext uri="{FF2B5EF4-FFF2-40B4-BE49-F238E27FC236}">
                <a16:creationId xmlns:a16="http://schemas.microsoft.com/office/drawing/2014/main" id="{7ACF7600-9EB0-BBC3-65E8-180DD9BF88CF}"/>
              </a:ext>
            </a:extLst>
          </p:cNvPr>
          <p:cNvCxnSpPr>
            <a:cxnSpLocks/>
          </p:cNvCxnSpPr>
          <p:nvPr/>
        </p:nvCxnSpPr>
        <p:spPr>
          <a:xfrm>
            <a:off x="4440813" y="3006042"/>
            <a:ext cx="964422" cy="0"/>
          </a:xfrm>
          <a:prstGeom prst="straightConnector1">
            <a:avLst/>
          </a:prstGeom>
          <a:ln w="57150">
            <a:solidFill>
              <a:srgbClr val="82A1CC"/>
            </a:solidFill>
            <a:tailEnd type="triangle"/>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4A8BAC39-2AB0-CE09-2376-21C05D74C627}"/>
              </a:ext>
            </a:extLst>
          </p:cNvPr>
          <p:cNvSpPr txBox="1"/>
          <p:nvPr/>
        </p:nvSpPr>
        <p:spPr>
          <a:xfrm>
            <a:off x="579092" y="68585"/>
            <a:ext cx="8594297" cy="523220"/>
          </a:xfrm>
          <a:prstGeom prst="rect">
            <a:avLst/>
          </a:prstGeom>
          <a:noFill/>
        </p:spPr>
        <p:txBody>
          <a:bodyPr wrap="square" rtlCol="0">
            <a:spAutoFit/>
          </a:bodyPr>
          <a:lstStyle/>
          <a:p>
            <a:r>
              <a:rPr lang="it-IT" sz="2800" b="1" spc="-20" dirty="0">
                <a:solidFill>
                  <a:srgbClr val="F9B30D"/>
                </a:solidFill>
                <a:cs typeface="Arial"/>
                <a:sym typeface="Webdings" panose="05030102010509060703" pitchFamily="18" charset="2"/>
              </a:rPr>
              <a:t> </a:t>
            </a:r>
            <a:r>
              <a:rPr lang="it-IT" sz="2800" b="1" spc="-20" dirty="0">
                <a:solidFill>
                  <a:srgbClr val="44949E"/>
                </a:solidFill>
                <a:latin typeface="Calibri" panose="020F0502020204030204" pitchFamily="34" charset="0"/>
                <a:cs typeface="Calibri" panose="020F0502020204030204" pitchFamily="34" charset="0"/>
              </a:rPr>
              <a:t>Ogni occasione è utile per promuovere la vaccinazione</a:t>
            </a:r>
          </a:p>
        </p:txBody>
      </p:sp>
    </p:spTree>
    <p:custDataLst>
      <p:tags r:id="rId1"/>
    </p:custDataLst>
    <p:extLst>
      <p:ext uri="{BB962C8B-B14F-4D97-AF65-F5344CB8AC3E}">
        <p14:creationId xmlns:p14="http://schemas.microsoft.com/office/powerpoint/2010/main" val="3584076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15"/>
          <p:cNvSpPr txBox="1">
            <a:spLocks/>
          </p:cNvSpPr>
          <p:nvPr/>
        </p:nvSpPr>
        <p:spPr>
          <a:xfrm>
            <a:off x="675323" y="1151017"/>
            <a:ext cx="1492941" cy="5041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it-IT" sz="2000" dirty="0">
                <a:solidFill>
                  <a:srgbClr val="44949E"/>
                </a:solidFill>
                <a:latin typeface="Calibri" panose="020F0502020204030204" pitchFamily="34" charset="0"/>
                <a:cs typeface="Calibri" panose="020F0502020204030204" pitchFamily="34" charset="0"/>
              </a:rPr>
              <a:t>Background</a:t>
            </a:r>
          </a:p>
        </p:txBody>
      </p:sp>
      <p:sp>
        <p:nvSpPr>
          <p:cNvPr id="13" name="Rettangolo 12">
            <a:extLst>
              <a:ext uri="{FF2B5EF4-FFF2-40B4-BE49-F238E27FC236}">
                <a16:creationId xmlns:a16="http://schemas.microsoft.com/office/drawing/2014/main" id="{1B4DEF7A-081F-CE6C-61E4-45CDBC8FF4E8}"/>
              </a:ext>
            </a:extLst>
          </p:cNvPr>
          <p:cNvSpPr/>
          <p:nvPr/>
        </p:nvSpPr>
        <p:spPr>
          <a:xfrm>
            <a:off x="6285727" y="715021"/>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A9E37598-DB1A-DC41-D610-15AAE1F9BC3B}"/>
              </a:ext>
            </a:extLst>
          </p:cNvPr>
          <p:cNvSpPr/>
          <p:nvPr/>
        </p:nvSpPr>
        <p:spPr>
          <a:xfrm rot="17803404">
            <a:off x="5758027" y="991749"/>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Google Shape;93;p14"/>
          <p:cNvSpPr txBox="1">
            <a:spLocks/>
          </p:cNvSpPr>
          <p:nvPr/>
        </p:nvSpPr>
        <p:spPr>
          <a:xfrm>
            <a:off x="675323" y="1629421"/>
            <a:ext cx="5917193" cy="295239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it-IT" sz="1600" kern="1200" dirty="0">
                <a:solidFill>
                  <a:schemeClr val="bg2"/>
                </a:solidFill>
                <a:latin typeface="Calibri" panose="020F0502020204030204" pitchFamily="34" charset="0"/>
                <a:ea typeface="+mn-ea"/>
                <a:cs typeface="Calibri" panose="020F0502020204030204" pitchFamily="34" charset="0"/>
              </a:rPr>
              <a:t>La comunicazione sui rischi delle infezioni da HPV e sui vantaggi della vaccinazione comporta una serie di ostacoli che si riflettono sulle percentuali di coperture, a livello nazionale, nelle diverse fasce d’età a cui è proposta la vaccinazione. Lo stesso vale per le campagne di screening.</a:t>
            </a:r>
          </a:p>
          <a:p>
            <a:pPr algn="just">
              <a:spcAft>
                <a:spcPts val="800"/>
              </a:spcAft>
            </a:pPr>
            <a:r>
              <a:rPr lang="it-IT" sz="1600" kern="1200" dirty="0">
                <a:solidFill>
                  <a:schemeClr val="bg2"/>
                </a:solidFill>
                <a:latin typeface="Calibri" panose="020F0502020204030204" pitchFamily="34" charset="0"/>
                <a:ea typeface="+mn-ea"/>
                <a:cs typeface="Calibri" panose="020F0502020204030204" pitchFamily="34" charset="0"/>
              </a:rPr>
              <a:t>Sia le utenti che gli operatori degli screening, infatti, si devono confrontare con argomenti difficili da affrontare come le </a:t>
            </a:r>
            <a:r>
              <a:rPr lang="it-IT" sz="1600" b="1" kern="1200" dirty="0">
                <a:solidFill>
                  <a:srgbClr val="82A1CC"/>
                </a:solidFill>
                <a:latin typeface="Calibri" panose="020F0502020204030204" pitchFamily="34" charset="0"/>
                <a:ea typeface="+mn-ea"/>
                <a:cs typeface="Calibri" panose="020F0502020204030204" pitchFamily="34" charset="0"/>
              </a:rPr>
              <a:t>malattie sessualmente trasmissibili </a:t>
            </a:r>
            <a:r>
              <a:rPr lang="it-IT" sz="1600" kern="1200" dirty="0">
                <a:solidFill>
                  <a:schemeClr val="bg2"/>
                </a:solidFill>
                <a:latin typeface="Calibri" panose="020F0502020204030204" pitchFamily="34" charset="0"/>
                <a:ea typeface="+mn-ea"/>
                <a:cs typeface="Calibri" panose="020F0502020204030204" pitchFamily="34" charset="0"/>
              </a:rPr>
              <a:t>e i </a:t>
            </a:r>
            <a:r>
              <a:rPr lang="it-IT" sz="1600" b="1" kern="1200" dirty="0">
                <a:solidFill>
                  <a:srgbClr val="82A1CC"/>
                </a:solidFill>
                <a:latin typeface="Calibri" panose="020F0502020204030204" pitchFamily="34" charset="0"/>
                <a:ea typeface="+mn-ea"/>
                <a:cs typeface="Calibri" panose="020F0502020204030204" pitchFamily="34" charset="0"/>
              </a:rPr>
              <a:t>tumori</a:t>
            </a:r>
            <a:r>
              <a:rPr lang="it-IT" sz="1600" kern="1200" dirty="0">
                <a:solidFill>
                  <a:schemeClr val="bg2"/>
                </a:solidFill>
                <a:latin typeface="Calibri" panose="020F0502020204030204" pitchFamily="34" charset="0"/>
                <a:ea typeface="+mn-ea"/>
                <a:cs typeface="Calibri" panose="020F0502020204030204" pitchFamily="34" charset="0"/>
              </a:rPr>
              <a:t>, che comportano un certo disagio e un forte carico d’ansia. </a:t>
            </a:r>
          </a:p>
          <a:p>
            <a:pPr algn="just">
              <a:spcAft>
                <a:spcPts val="800"/>
              </a:spcAft>
            </a:pPr>
            <a:r>
              <a:rPr lang="it-IT" sz="1600" kern="1200" dirty="0">
                <a:solidFill>
                  <a:schemeClr val="bg2"/>
                </a:solidFill>
                <a:latin typeface="Calibri" panose="020F0502020204030204" pitchFamily="34" charset="0"/>
                <a:ea typeface="+mn-ea"/>
                <a:cs typeface="Calibri" panose="020F0502020204030204" pitchFamily="34" charset="0"/>
              </a:rPr>
              <a:t>Per la fascia delle </a:t>
            </a:r>
            <a:r>
              <a:rPr lang="it-IT" sz="1600" b="1" kern="1200" dirty="0">
                <a:solidFill>
                  <a:srgbClr val="82A1CC"/>
                </a:solidFill>
                <a:latin typeface="Calibri" panose="020F0502020204030204" pitchFamily="34" charset="0"/>
                <a:ea typeface="+mn-ea"/>
                <a:cs typeface="Calibri" panose="020F0502020204030204" pitchFamily="34" charset="0"/>
              </a:rPr>
              <a:t>donne adulte</a:t>
            </a:r>
            <a:r>
              <a:rPr lang="it-IT" sz="1600" kern="1200" dirty="0">
                <a:solidFill>
                  <a:schemeClr val="bg2"/>
                </a:solidFill>
                <a:latin typeface="Calibri" panose="020F0502020204030204" pitchFamily="34" charset="0"/>
                <a:ea typeface="+mn-ea"/>
                <a:cs typeface="Calibri" panose="020F0502020204030204" pitchFamily="34" charset="0"/>
              </a:rPr>
              <a:t>, sono particolarmente evidenti le lacune informative e comunicative. </a:t>
            </a:r>
          </a:p>
          <a:p>
            <a:pPr algn="just"/>
            <a:endParaRPr lang="en-GB" sz="1050" dirty="0">
              <a:solidFill>
                <a:srgbClr val="434343"/>
              </a:solidFill>
              <a:latin typeface="Calibri" panose="020F0502020204030204" pitchFamily="34" charset="0"/>
              <a:cs typeface="Calibri" panose="020F0502020204030204" pitchFamily="34" charset="0"/>
            </a:endParaRPr>
          </a:p>
        </p:txBody>
      </p:sp>
      <p:sp>
        <p:nvSpPr>
          <p:cNvPr id="16" name="CasellaDiTesto 15">
            <a:extLst>
              <a:ext uri="{FF2B5EF4-FFF2-40B4-BE49-F238E27FC236}">
                <a16:creationId xmlns:a16="http://schemas.microsoft.com/office/drawing/2014/main" id="{CD457EA8-133A-5231-A333-2AB4FE352060}"/>
              </a:ext>
            </a:extLst>
          </p:cNvPr>
          <p:cNvSpPr txBox="1"/>
          <p:nvPr/>
        </p:nvSpPr>
        <p:spPr>
          <a:xfrm>
            <a:off x="595423" y="75115"/>
            <a:ext cx="7929868" cy="523220"/>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Le barriere alla prevenzione</a:t>
            </a:r>
          </a:p>
        </p:txBody>
      </p:sp>
      <p:sp>
        <p:nvSpPr>
          <p:cNvPr id="24" name="Rettangolo 23">
            <a:extLst>
              <a:ext uri="{FF2B5EF4-FFF2-40B4-BE49-F238E27FC236}">
                <a16:creationId xmlns:a16="http://schemas.microsoft.com/office/drawing/2014/main" id="{FFD6BA3B-040D-3667-8564-9F29153FAE03}"/>
              </a:ext>
            </a:extLst>
          </p:cNvPr>
          <p:cNvSpPr/>
          <p:nvPr/>
        </p:nvSpPr>
        <p:spPr>
          <a:xfrm rot="17803404">
            <a:off x="5793495" y="275243"/>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38">
            <a:extLst>
              <a:ext uri="{FF2B5EF4-FFF2-40B4-BE49-F238E27FC236}">
                <a16:creationId xmlns:a16="http://schemas.microsoft.com/office/drawing/2014/main" id="{9C92B34A-65E4-9365-29C8-604646E20C2E}"/>
              </a:ext>
            </a:extLst>
          </p:cNvPr>
          <p:cNvSpPr/>
          <p:nvPr/>
        </p:nvSpPr>
        <p:spPr>
          <a:xfrm>
            <a:off x="6285727" y="740787"/>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6" name="Immagine 45">
            <a:extLst>
              <a:ext uri="{FF2B5EF4-FFF2-40B4-BE49-F238E27FC236}">
                <a16:creationId xmlns:a16="http://schemas.microsoft.com/office/drawing/2014/main" id="{7258631A-6D74-A4A0-7B92-D85C01A8C1EA}"/>
              </a:ext>
            </a:extLst>
          </p:cNvPr>
          <p:cNvPicPr>
            <a:picLocks noChangeAspect="1"/>
          </p:cNvPicPr>
          <p:nvPr/>
        </p:nvPicPr>
        <p:blipFill rotWithShape="1">
          <a:blip r:embed="rId3"/>
          <a:srcRect t="1" r="27645" b="5652"/>
          <a:stretch/>
        </p:blipFill>
        <p:spPr>
          <a:xfrm>
            <a:off x="6490582" y="1172221"/>
            <a:ext cx="2522122" cy="3288745"/>
          </a:xfrm>
          <a:prstGeom prst="rect">
            <a:avLst/>
          </a:prstGeom>
        </p:spPr>
      </p:pic>
    </p:spTree>
    <p:custDataLst>
      <p:tags r:id="rId1"/>
    </p:custDataLst>
    <p:extLst>
      <p:ext uri="{BB962C8B-B14F-4D97-AF65-F5344CB8AC3E}">
        <p14:creationId xmlns:p14="http://schemas.microsoft.com/office/powerpoint/2010/main" val="3729228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00;p15"/>
          <p:cNvSpPr txBox="1">
            <a:spLocks/>
          </p:cNvSpPr>
          <p:nvPr/>
        </p:nvSpPr>
        <p:spPr>
          <a:xfrm>
            <a:off x="595423" y="944256"/>
            <a:ext cx="8154722" cy="397211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rgbClr val="F9B30D"/>
              </a:buClr>
              <a:buSzPct val="80000"/>
              <a:buFont typeface="Wingdings 3" panose="05040102010807070707" pitchFamily="18" charset="2"/>
              <a:buChar char="u"/>
            </a:pPr>
            <a:r>
              <a:rPr lang="it-IT" sz="2000" dirty="0">
                <a:solidFill>
                  <a:schemeClr val="bg2"/>
                </a:solidFill>
                <a:latin typeface="Calibri" panose="020F0502020204030204" pitchFamily="34" charset="0"/>
                <a:cs typeface="Calibri" panose="020F0502020204030204" pitchFamily="34" charset="0"/>
              </a:rPr>
              <a:t>Scarsa </a:t>
            </a:r>
            <a:r>
              <a:rPr lang="it-IT" sz="2000" b="1" dirty="0">
                <a:solidFill>
                  <a:srgbClr val="82A1CC"/>
                </a:solidFill>
                <a:latin typeface="Calibri" panose="020F0502020204030204" pitchFamily="34" charset="0"/>
                <a:cs typeface="Calibri" panose="020F0502020204030204" pitchFamily="34" charset="0"/>
              </a:rPr>
              <a:t>conoscenza</a:t>
            </a:r>
            <a:r>
              <a:rPr lang="it-IT" sz="2000" b="1" dirty="0">
                <a:solidFill>
                  <a:schemeClr val="bg2"/>
                </a:solidFill>
                <a:latin typeface="Calibri" panose="020F0502020204030204" pitchFamily="34" charset="0"/>
                <a:cs typeface="Calibri" panose="020F0502020204030204" pitchFamily="34" charset="0"/>
              </a:rPr>
              <a:t> </a:t>
            </a:r>
            <a:r>
              <a:rPr lang="it-IT" sz="2000" dirty="0">
                <a:solidFill>
                  <a:schemeClr val="bg2"/>
                </a:solidFill>
                <a:latin typeface="Calibri" panose="020F0502020204030204" pitchFamily="34" charset="0"/>
                <a:cs typeface="Calibri" panose="020F0502020204030204" pitchFamily="34" charset="0"/>
              </a:rPr>
              <a:t>dell’infezione da HPV e delle malattie correlate.</a:t>
            </a:r>
          </a:p>
          <a:p>
            <a:pPr marL="342900" indent="-342900">
              <a:buClr>
                <a:srgbClr val="F9B30D"/>
              </a:buClr>
              <a:buSzPct val="80000"/>
              <a:buFont typeface="Wingdings 3" panose="05040102010807070707" pitchFamily="18" charset="2"/>
              <a:buChar char="u"/>
            </a:pPr>
            <a:r>
              <a:rPr lang="it-IT" sz="2000" dirty="0">
                <a:solidFill>
                  <a:schemeClr val="bg2"/>
                </a:solidFill>
                <a:latin typeface="Calibri" panose="020F0502020204030204" pitchFamily="34" charset="0"/>
                <a:cs typeface="Calibri" panose="020F0502020204030204" pitchFamily="34" charset="0"/>
              </a:rPr>
              <a:t>Scarsa </a:t>
            </a:r>
            <a:r>
              <a:rPr lang="it-IT" sz="2000" b="1" dirty="0">
                <a:solidFill>
                  <a:srgbClr val="82A1CC"/>
                </a:solidFill>
                <a:latin typeface="Calibri" panose="020F0502020204030204" pitchFamily="34" charset="0"/>
                <a:cs typeface="Calibri" panose="020F0502020204030204" pitchFamily="34" charset="0"/>
              </a:rPr>
              <a:t>predisposizione a parlare di un argomento correlato alla sessualità e ai tumori</a:t>
            </a:r>
            <a:r>
              <a:rPr lang="it-IT" sz="2000" dirty="0">
                <a:solidFill>
                  <a:schemeClr val="bg2"/>
                </a:solidFill>
                <a:latin typeface="Calibri" panose="020F0502020204030204" pitchFamily="34" charset="0"/>
                <a:cs typeface="Calibri" panose="020F0502020204030204" pitchFamily="34" charset="0"/>
              </a:rPr>
              <a:t>.</a:t>
            </a:r>
          </a:p>
          <a:p>
            <a:pPr marL="342900" indent="-342900">
              <a:buClr>
                <a:srgbClr val="F9B30D"/>
              </a:buClr>
              <a:buSzPct val="80000"/>
              <a:buFont typeface="Wingdings 3" panose="05040102010807070707" pitchFamily="18" charset="2"/>
              <a:buChar char="u"/>
            </a:pPr>
            <a:r>
              <a:rPr lang="it-IT" sz="2000" dirty="0">
                <a:solidFill>
                  <a:schemeClr val="bg2"/>
                </a:solidFill>
                <a:latin typeface="Calibri" panose="020F0502020204030204" pitchFamily="34" charset="0"/>
                <a:cs typeface="Calibri" panose="020F0502020204030204" pitchFamily="34" charset="0"/>
              </a:rPr>
              <a:t>Scarsa propensione a </a:t>
            </a:r>
            <a:r>
              <a:rPr lang="it-IT" sz="2000" b="1" dirty="0">
                <a:solidFill>
                  <a:srgbClr val="82A1CC"/>
                </a:solidFill>
                <a:latin typeface="Calibri" panose="020F0502020204030204" pitchFamily="34" charset="0"/>
                <a:cs typeface="Calibri" panose="020F0502020204030204" pitchFamily="34" charset="0"/>
              </a:rPr>
              <a:t>raccomandare</a:t>
            </a:r>
            <a:r>
              <a:rPr lang="it-IT" sz="2000" b="1" dirty="0">
                <a:solidFill>
                  <a:schemeClr val="bg2"/>
                </a:solidFill>
                <a:latin typeface="Calibri" panose="020F0502020204030204" pitchFamily="34" charset="0"/>
                <a:cs typeface="Calibri" panose="020F0502020204030204" pitchFamily="34" charset="0"/>
              </a:rPr>
              <a:t> </a:t>
            </a:r>
            <a:r>
              <a:rPr lang="it-IT" sz="2000" dirty="0">
                <a:solidFill>
                  <a:schemeClr val="bg2"/>
                </a:solidFill>
                <a:latin typeface="Calibri" panose="020F0502020204030204" pitchFamily="34" charset="0"/>
                <a:cs typeface="Calibri" panose="020F0502020204030204" pitchFamily="34" charset="0"/>
              </a:rPr>
              <a:t>il vaccino da parte degli operatori sanitari ‒ in particolare ginecologi e medici di base ‒ tenendo anche conto delle </a:t>
            </a:r>
            <a:r>
              <a:rPr lang="it-IT" sz="2000" b="1" dirty="0">
                <a:solidFill>
                  <a:srgbClr val="82A1CC"/>
                </a:solidFill>
                <a:latin typeface="Calibri" panose="020F0502020204030204" pitchFamily="34" charset="0"/>
                <a:cs typeface="Calibri" panose="020F0502020204030204" pitchFamily="34" charset="0"/>
              </a:rPr>
              <a:t>ridotte occasioni di contatto </a:t>
            </a:r>
            <a:r>
              <a:rPr lang="it-IT" sz="2000" dirty="0">
                <a:solidFill>
                  <a:schemeClr val="bg2"/>
                </a:solidFill>
                <a:latin typeface="Calibri" panose="020F0502020204030204" pitchFamily="34" charset="0"/>
                <a:cs typeface="Calibri" panose="020F0502020204030204" pitchFamily="34" charset="0"/>
              </a:rPr>
              <a:t>della classe medica con le donne adulte in assenza di malattie gravi.</a:t>
            </a:r>
          </a:p>
          <a:p>
            <a:pPr marL="342900" indent="-342900">
              <a:buClr>
                <a:srgbClr val="F9B30D"/>
              </a:buClr>
              <a:buSzPct val="80000"/>
              <a:buFont typeface="Wingdings 3" panose="05040102010807070707" pitchFamily="18" charset="2"/>
              <a:buChar char="u"/>
            </a:pPr>
            <a:r>
              <a:rPr lang="it-IT" sz="2000" dirty="0">
                <a:solidFill>
                  <a:schemeClr val="bg2"/>
                </a:solidFill>
                <a:latin typeface="Calibri" panose="020F0502020204030204" pitchFamily="34" charset="0"/>
                <a:cs typeface="Calibri" panose="020F0502020204030204" pitchFamily="34" charset="0"/>
              </a:rPr>
              <a:t>Preoccupazioni sulla </a:t>
            </a:r>
            <a:r>
              <a:rPr lang="it-IT" sz="2000" b="1" dirty="0">
                <a:solidFill>
                  <a:srgbClr val="82A1CC"/>
                </a:solidFill>
                <a:latin typeface="Calibri" panose="020F0502020204030204" pitchFamily="34" charset="0"/>
                <a:cs typeface="Calibri" panose="020F0502020204030204" pitchFamily="34" charset="0"/>
              </a:rPr>
              <a:t>sicurezza/efficacia</a:t>
            </a:r>
            <a:r>
              <a:rPr lang="it-IT" sz="2000" dirty="0">
                <a:solidFill>
                  <a:srgbClr val="82A1CC"/>
                </a:solidFill>
                <a:latin typeface="Calibri" panose="020F0502020204030204" pitchFamily="34" charset="0"/>
                <a:cs typeface="Calibri" panose="020F0502020204030204" pitchFamily="34" charset="0"/>
              </a:rPr>
              <a:t> </a:t>
            </a:r>
            <a:r>
              <a:rPr lang="it-IT" sz="2000" dirty="0">
                <a:solidFill>
                  <a:schemeClr val="bg2"/>
                </a:solidFill>
                <a:latin typeface="Calibri" panose="020F0502020204030204" pitchFamily="34" charset="0"/>
                <a:cs typeface="Calibri" panose="020F0502020204030204" pitchFamily="34" charset="0"/>
              </a:rPr>
              <a:t>del vaccino anti-HPV.</a:t>
            </a:r>
          </a:p>
          <a:p>
            <a:pPr marL="342900" indent="-342900">
              <a:buClr>
                <a:srgbClr val="F9B30D"/>
              </a:buClr>
              <a:buSzPct val="80000"/>
              <a:buFont typeface="Wingdings 3" panose="05040102010807070707" pitchFamily="18" charset="2"/>
              <a:buChar char="u"/>
            </a:pPr>
            <a:r>
              <a:rPr lang="it-IT" sz="2000" b="1" dirty="0">
                <a:solidFill>
                  <a:srgbClr val="82A1CC"/>
                </a:solidFill>
                <a:latin typeface="Calibri" panose="020F0502020204030204" pitchFamily="34" charset="0"/>
                <a:cs typeface="Calibri" panose="020F0502020204030204" pitchFamily="34" charset="0"/>
              </a:rPr>
              <a:t>Scarsa accessibilità </a:t>
            </a:r>
            <a:r>
              <a:rPr lang="it-IT" sz="2000" dirty="0">
                <a:solidFill>
                  <a:schemeClr val="bg2"/>
                </a:solidFill>
                <a:latin typeface="Calibri" panose="020F0502020204030204" pitchFamily="34" charset="0"/>
                <a:cs typeface="Calibri" panose="020F0502020204030204" pitchFamily="34" charset="0"/>
              </a:rPr>
              <a:t>al vaccino, disponibile per gli adulti a prezzo agevolato solo in alcune Regioni.</a:t>
            </a:r>
          </a:p>
          <a:p>
            <a:pPr marL="342900" indent="-342900">
              <a:buClr>
                <a:srgbClr val="F9B30D"/>
              </a:buClr>
              <a:buSzPct val="80000"/>
              <a:buFont typeface="Wingdings 3" panose="05040102010807070707" pitchFamily="18" charset="2"/>
              <a:buChar char="u"/>
            </a:pPr>
            <a:r>
              <a:rPr lang="it-IT" sz="2000" dirty="0">
                <a:solidFill>
                  <a:schemeClr val="bg2"/>
                </a:solidFill>
                <a:latin typeface="Calibri" panose="020F0502020204030204" pitchFamily="34" charset="0"/>
                <a:ea typeface="Lato"/>
                <a:cs typeface="Calibri" panose="020F0502020204030204" pitchFamily="34" charset="0"/>
                <a:sym typeface="Lato"/>
              </a:rPr>
              <a:t>Mancanza di sistemi di </a:t>
            </a:r>
            <a:r>
              <a:rPr lang="it-IT" sz="2000" b="1" dirty="0">
                <a:solidFill>
                  <a:srgbClr val="82A1CC"/>
                </a:solidFill>
                <a:latin typeface="Calibri" panose="020F0502020204030204" pitchFamily="34" charset="0"/>
                <a:cs typeface="Calibri" panose="020F0502020204030204" pitchFamily="34" charset="0"/>
                <a:sym typeface="Lato"/>
              </a:rPr>
              <a:t>chiamata alla vaccinazione</a:t>
            </a:r>
            <a:r>
              <a:rPr lang="it-IT" sz="2000" dirty="0">
                <a:solidFill>
                  <a:schemeClr val="bg2"/>
                </a:solidFill>
                <a:latin typeface="Calibri" panose="020F0502020204030204" pitchFamily="34" charset="0"/>
                <a:ea typeface="Lato"/>
                <a:cs typeface="Calibri" panose="020F0502020204030204" pitchFamily="34" charset="0"/>
                <a:sym typeface="Lato"/>
              </a:rPr>
              <a:t>/</a:t>
            </a:r>
            <a:r>
              <a:rPr lang="it-IT" sz="2000" dirty="0" err="1">
                <a:solidFill>
                  <a:schemeClr val="bg2"/>
                </a:solidFill>
                <a:latin typeface="Calibri" panose="020F0502020204030204" pitchFamily="34" charset="0"/>
                <a:ea typeface="Lato"/>
                <a:cs typeface="Calibri" panose="020F0502020204030204" pitchFamily="34" charset="0"/>
                <a:sym typeface="Lato"/>
              </a:rPr>
              <a:t>reminder</a:t>
            </a:r>
            <a:r>
              <a:rPr lang="it-IT" sz="2000" dirty="0">
                <a:solidFill>
                  <a:schemeClr val="bg2"/>
                </a:solidFill>
                <a:latin typeface="Calibri" panose="020F0502020204030204" pitchFamily="34" charset="0"/>
                <a:ea typeface="Lato"/>
                <a:cs typeface="Calibri" panose="020F0502020204030204" pitchFamily="34" charset="0"/>
                <a:sym typeface="Lato"/>
              </a:rPr>
              <a:t> specifici.</a:t>
            </a:r>
          </a:p>
          <a:p>
            <a:endParaRPr lang="it-IT" dirty="0">
              <a:solidFill>
                <a:schemeClr val="bg2"/>
              </a:solidFill>
              <a:latin typeface="Bookman Old Style" panose="02050604050505020204" pitchFamily="18" charset="0"/>
            </a:endParaRPr>
          </a:p>
          <a:p>
            <a:endParaRPr lang="it-IT" dirty="0">
              <a:solidFill>
                <a:schemeClr val="bg2"/>
              </a:solidFill>
              <a:latin typeface="Bookman Old Style" panose="02050604050505020204" pitchFamily="18" charset="0"/>
            </a:endParaRPr>
          </a:p>
          <a:p>
            <a:endParaRPr lang="it-IT" sz="1100" dirty="0">
              <a:solidFill>
                <a:schemeClr val="bg2"/>
              </a:solidFill>
              <a:latin typeface="Bookman Old Style" panose="02050604050505020204" pitchFamily="18" charset="0"/>
            </a:endParaRPr>
          </a:p>
          <a:p>
            <a:endParaRPr lang="it-IT" dirty="0">
              <a:solidFill>
                <a:schemeClr val="bg2"/>
              </a:solidFill>
              <a:latin typeface="Bookman Old Style" panose="02050604050505020204" pitchFamily="18" charset="0"/>
            </a:endParaRPr>
          </a:p>
          <a:p>
            <a:endParaRPr lang="it-IT" dirty="0">
              <a:solidFill>
                <a:schemeClr val="bg2"/>
              </a:solidFill>
              <a:latin typeface="Bookman Old Style" panose="02050604050505020204" pitchFamily="18" charset="0"/>
            </a:endParaRPr>
          </a:p>
          <a:p>
            <a:br>
              <a:rPr lang="it-IT" dirty="0">
                <a:solidFill>
                  <a:schemeClr val="bg2"/>
                </a:solidFill>
                <a:latin typeface="Bookman Old Style" panose="02050604050505020204" pitchFamily="18" charset="0"/>
              </a:rPr>
            </a:br>
            <a:endParaRPr lang="it-IT" b="1" dirty="0">
              <a:solidFill>
                <a:srgbClr val="666666"/>
              </a:solidFill>
              <a:latin typeface="Bookman Old Style" panose="02050604050505020204" pitchFamily="18" charset="0"/>
            </a:endParaRPr>
          </a:p>
        </p:txBody>
      </p:sp>
      <p:sp>
        <p:nvSpPr>
          <p:cNvPr id="9" name="Google Shape;102;p15"/>
          <p:cNvSpPr txBox="1">
            <a:spLocks/>
          </p:cNvSpPr>
          <p:nvPr/>
        </p:nvSpPr>
        <p:spPr>
          <a:xfrm>
            <a:off x="801993" y="2879028"/>
            <a:ext cx="3543851" cy="179770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it-IT" dirty="0">
              <a:solidFill>
                <a:schemeClr val="bg2"/>
              </a:solidFill>
              <a:latin typeface="Bookman Old Style" panose="02050604050505020204" pitchFamily="18" charset="0"/>
            </a:endParaRPr>
          </a:p>
        </p:txBody>
      </p:sp>
      <p:sp>
        <p:nvSpPr>
          <p:cNvPr id="4" name="Google Shape;100;p15">
            <a:extLst>
              <a:ext uri="{FF2B5EF4-FFF2-40B4-BE49-F238E27FC236}">
                <a16:creationId xmlns:a16="http://schemas.microsoft.com/office/drawing/2014/main" id="{92B67B1F-E6DA-7F32-AE5D-7DBB1ECF692B}"/>
              </a:ext>
            </a:extLst>
          </p:cNvPr>
          <p:cNvSpPr txBox="1">
            <a:spLocks/>
          </p:cNvSpPr>
          <p:nvPr/>
        </p:nvSpPr>
        <p:spPr>
          <a:xfrm>
            <a:off x="801992" y="1951837"/>
            <a:ext cx="3461663" cy="97847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it-IT" dirty="0">
              <a:solidFill>
                <a:schemeClr val="bg2"/>
              </a:solidFill>
              <a:latin typeface="Bookman Old Style" panose="02050604050505020204" pitchFamily="18" charset="0"/>
            </a:endParaRPr>
          </a:p>
        </p:txBody>
      </p:sp>
      <p:sp>
        <p:nvSpPr>
          <p:cNvPr id="2" name="CasellaDiTesto 1">
            <a:extLst>
              <a:ext uri="{FF2B5EF4-FFF2-40B4-BE49-F238E27FC236}">
                <a16:creationId xmlns:a16="http://schemas.microsoft.com/office/drawing/2014/main" id="{76A8A394-D962-E8ED-9970-6DDAD5D17CEF}"/>
              </a:ext>
            </a:extLst>
          </p:cNvPr>
          <p:cNvSpPr txBox="1"/>
          <p:nvPr/>
        </p:nvSpPr>
        <p:spPr>
          <a:xfrm>
            <a:off x="595423" y="65320"/>
            <a:ext cx="7929868" cy="523220"/>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Le barriere alla prevenzione</a:t>
            </a:r>
          </a:p>
        </p:txBody>
      </p:sp>
    </p:spTree>
    <p:custDataLst>
      <p:tags r:id="rId1"/>
    </p:custDataLst>
    <p:extLst>
      <p:ext uri="{BB962C8B-B14F-4D97-AF65-F5344CB8AC3E}">
        <p14:creationId xmlns:p14="http://schemas.microsoft.com/office/powerpoint/2010/main" val="3511344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1A77AE1-2C8C-8018-BF6F-41915BF64941}"/>
              </a:ext>
            </a:extLst>
          </p:cNvPr>
          <p:cNvPicPr>
            <a:picLocks noChangeAspect="1"/>
          </p:cNvPicPr>
          <p:nvPr/>
        </p:nvPicPr>
        <p:blipFill rotWithShape="1">
          <a:blip r:embed="rId3"/>
          <a:srcRect r="4262" b="10388"/>
          <a:stretch/>
        </p:blipFill>
        <p:spPr>
          <a:xfrm>
            <a:off x="4521413" y="2440818"/>
            <a:ext cx="4622587" cy="2702682"/>
          </a:xfrm>
          <a:prstGeom prst="rect">
            <a:avLst/>
          </a:prstGeom>
        </p:spPr>
      </p:pic>
      <p:sp>
        <p:nvSpPr>
          <p:cNvPr id="3" name="Segnaposto contenuto 2"/>
          <p:cNvSpPr txBox="1">
            <a:spLocks/>
          </p:cNvSpPr>
          <p:nvPr/>
        </p:nvSpPr>
        <p:spPr>
          <a:xfrm>
            <a:off x="701559" y="2407163"/>
            <a:ext cx="4151795" cy="138499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0E500"/>
              </a:buClr>
            </a:pPr>
            <a:endParaRPr lang="it-IT" sz="1800" kern="1200" dirty="0">
              <a:solidFill>
                <a:schemeClr val="bg2"/>
              </a:solidFill>
              <a:latin typeface="Calibri" panose="020F0502020204030204" pitchFamily="34" charset="0"/>
              <a:ea typeface="+mn-ea"/>
              <a:cs typeface="Calibri" panose="020F0502020204030204" pitchFamily="34" charset="0"/>
            </a:endParaRPr>
          </a:p>
          <a:p>
            <a:pPr marL="285750" indent="-285750">
              <a:buClr>
                <a:srgbClr val="F9B30D"/>
              </a:buClr>
              <a:buSzPct val="80000"/>
              <a:buFont typeface="Wingdings 3" panose="05040102010807070707" pitchFamily="18" charset="2"/>
              <a:buChar char="u"/>
            </a:pPr>
            <a:r>
              <a:rPr lang="it-IT" sz="1800" kern="1200" dirty="0">
                <a:solidFill>
                  <a:schemeClr val="bg2"/>
                </a:solidFill>
                <a:latin typeface="Calibri" panose="020F0502020204030204" pitchFamily="34" charset="0"/>
                <a:ea typeface="+mn-ea"/>
                <a:cs typeface="Calibri" panose="020F0502020204030204" pitchFamily="34" charset="0"/>
              </a:rPr>
              <a:t>Predisposizione di un </a:t>
            </a:r>
            <a:r>
              <a:rPr lang="it-IT" sz="1800" b="1" kern="1200" dirty="0">
                <a:solidFill>
                  <a:srgbClr val="82A1CC"/>
                </a:solidFill>
                <a:latin typeface="Calibri" panose="020F0502020204030204" pitchFamily="34" charset="0"/>
                <a:ea typeface="+mn-ea"/>
                <a:cs typeface="Calibri" panose="020F0502020204030204" pitchFamily="34" charset="0"/>
              </a:rPr>
              <a:t>manifesto</a:t>
            </a:r>
            <a:r>
              <a:rPr lang="it-IT" sz="1800" kern="1200" dirty="0">
                <a:solidFill>
                  <a:schemeClr val="bg2"/>
                </a:solidFill>
                <a:latin typeface="Calibri" panose="020F0502020204030204" pitchFamily="34" charset="0"/>
                <a:ea typeface="+mn-ea"/>
                <a:cs typeface="Calibri" panose="020F0502020204030204" pitchFamily="34" charset="0"/>
              </a:rPr>
              <a:t> con corrette informazioni sulla prevenzione primaria e secondaria da esporre nei consultori, negli ambulatori vaccinali, nei poliambulatori ecc.</a:t>
            </a:r>
          </a:p>
          <a:p>
            <a:pPr marL="285750" indent="-285750">
              <a:buClr>
                <a:srgbClr val="F0E500"/>
              </a:buClr>
              <a:buFont typeface="Arial" panose="020B0604020202020204" pitchFamily="34" charset="0"/>
              <a:buChar char="•"/>
            </a:pPr>
            <a:endParaRPr lang="it-IT" sz="1800" kern="1200" dirty="0">
              <a:solidFill>
                <a:schemeClr val="bg2"/>
              </a:solidFill>
              <a:latin typeface="Calibri" panose="020F0502020204030204" pitchFamily="34" charset="0"/>
              <a:ea typeface="+mn-ea"/>
              <a:cs typeface="Calibri" panose="020F0502020204030204" pitchFamily="34" charset="0"/>
            </a:endParaRPr>
          </a:p>
          <a:p>
            <a:endParaRPr lang="it-IT" sz="2000" dirty="0">
              <a:latin typeface="Calibri" panose="020F0502020204030204" pitchFamily="34" charset="0"/>
              <a:cs typeface="Calibri" panose="020F0502020204030204" pitchFamily="34" charset="0"/>
            </a:endParaRPr>
          </a:p>
          <a:p>
            <a:endParaRPr lang="it-IT" sz="2000" dirty="0">
              <a:latin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C3D935BD-08E9-FD7A-AA05-0C00C6A8B75A}"/>
              </a:ext>
            </a:extLst>
          </p:cNvPr>
          <p:cNvSpPr txBox="1"/>
          <p:nvPr/>
        </p:nvSpPr>
        <p:spPr>
          <a:xfrm>
            <a:off x="701559" y="949863"/>
            <a:ext cx="7823732" cy="1477328"/>
          </a:xfrm>
          <a:prstGeom prst="rect">
            <a:avLst/>
          </a:prstGeom>
          <a:noFill/>
        </p:spPr>
        <p:txBody>
          <a:bodyPr wrap="square">
            <a:spAutoFit/>
          </a:bodyPr>
          <a:lstStyle/>
          <a:p>
            <a:pPr marL="285750" indent="-285750">
              <a:buClr>
                <a:srgbClr val="F9B30D"/>
              </a:buClr>
              <a:buSzPct val="80000"/>
              <a:buFont typeface="Wingdings 3" panose="05040102010807070707" pitchFamily="18" charset="2"/>
              <a:buChar char="u"/>
            </a:pPr>
            <a:r>
              <a:rPr lang="it-IT" sz="1800" kern="1200" dirty="0">
                <a:solidFill>
                  <a:schemeClr val="bg2"/>
                </a:solidFill>
                <a:latin typeface="Calibri" panose="020F0502020204030204" pitchFamily="34" charset="0"/>
                <a:ea typeface="+mn-ea"/>
                <a:cs typeface="Calibri" panose="020F0502020204030204" pitchFamily="34" charset="0"/>
              </a:rPr>
              <a:t>Modifica della </a:t>
            </a:r>
            <a:r>
              <a:rPr lang="it-IT" sz="1800" b="1" kern="1200" dirty="0">
                <a:solidFill>
                  <a:srgbClr val="82A1CC"/>
                </a:solidFill>
                <a:latin typeface="Calibri" panose="020F0502020204030204" pitchFamily="34" charset="0"/>
                <a:ea typeface="+mn-ea"/>
                <a:cs typeface="Calibri" panose="020F0502020204030204" pitchFamily="34" charset="0"/>
              </a:rPr>
              <a:t>lettera di invito allo screening </a:t>
            </a:r>
            <a:r>
              <a:rPr lang="it-IT" sz="1800" kern="1200" dirty="0">
                <a:solidFill>
                  <a:schemeClr val="bg2"/>
                </a:solidFill>
                <a:latin typeface="Calibri" panose="020F0502020204030204" pitchFamily="34" charset="0"/>
                <a:ea typeface="+mn-ea"/>
                <a:cs typeface="Calibri" panose="020F0502020204030204" pitchFamily="34" charset="0"/>
              </a:rPr>
              <a:t>nella quale si può e si deve richiamare anche la possibilità della vaccinazione (nelle coorti fino ai 45 anni).</a:t>
            </a:r>
            <a:br>
              <a:rPr lang="it-IT" sz="1800" kern="1200" dirty="0">
                <a:solidFill>
                  <a:schemeClr val="bg2"/>
                </a:solidFill>
                <a:latin typeface="Calibri" panose="020F0502020204030204" pitchFamily="34" charset="0"/>
                <a:ea typeface="+mn-ea"/>
                <a:cs typeface="Calibri" panose="020F0502020204030204" pitchFamily="34" charset="0"/>
              </a:rPr>
            </a:br>
            <a:endParaRPr lang="it-IT" sz="1800" kern="1200" dirty="0">
              <a:solidFill>
                <a:schemeClr val="bg2"/>
              </a:solidFill>
              <a:latin typeface="Calibri" panose="020F0502020204030204" pitchFamily="34" charset="0"/>
              <a:ea typeface="+mn-ea"/>
              <a:cs typeface="Calibri" panose="020F0502020204030204" pitchFamily="34" charset="0"/>
            </a:endParaRPr>
          </a:p>
          <a:p>
            <a:pPr marL="285750" indent="-285750">
              <a:buClr>
                <a:srgbClr val="F9B30D"/>
              </a:buClr>
              <a:buSzPct val="80000"/>
              <a:buFont typeface="Wingdings 3" panose="05040102010807070707" pitchFamily="18" charset="2"/>
              <a:buChar char="u"/>
            </a:pPr>
            <a:r>
              <a:rPr lang="it-IT" sz="1800" kern="1200" dirty="0">
                <a:solidFill>
                  <a:schemeClr val="bg2"/>
                </a:solidFill>
                <a:latin typeface="Calibri" panose="020F0502020204030204" pitchFamily="34" charset="0"/>
                <a:ea typeface="+mn-ea"/>
                <a:cs typeface="Calibri" panose="020F0502020204030204" pitchFamily="34" charset="0"/>
              </a:rPr>
              <a:t>Modifica del </a:t>
            </a:r>
            <a:r>
              <a:rPr lang="it-IT" sz="1800" b="1" kern="1200" dirty="0">
                <a:solidFill>
                  <a:srgbClr val="82A1CC"/>
                </a:solidFill>
                <a:latin typeface="Calibri" panose="020F0502020204030204" pitchFamily="34" charset="0"/>
                <a:ea typeface="+mn-ea"/>
                <a:cs typeface="Calibri" panose="020F0502020204030204" pitchFamily="34" charset="0"/>
              </a:rPr>
              <a:t>dépliant informativo </a:t>
            </a:r>
            <a:r>
              <a:rPr lang="it-IT" sz="1800" kern="1200" dirty="0">
                <a:solidFill>
                  <a:schemeClr val="bg2"/>
                </a:solidFill>
                <a:latin typeface="Calibri" panose="020F0502020204030204" pitchFamily="34" charset="0"/>
                <a:ea typeface="+mn-ea"/>
                <a:cs typeface="Calibri" panose="020F0502020204030204" pitchFamily="34" charset="0"/>
              </a:rPr>
              <a:t>sullo screening cervicale introducendo il razionale della vaccinazione.</a:t>
            </a:r>
            <a:endParaRPr lang="it-IT" sz="1800" dirty="0"/>
          </a:p>
        </p:txBody>
      </p:sp>
      <p:sp>
        <p:nvSpPr>
          <p:cNvPr id="4" name="CasellaDiTesto 3">
            <a:extLst>
              <a:ext uri="{FF2B5EF4-FFF2-40B4-BE49-F238E27FC236}">
                <a16:creationId xmlns:a16="http://schemas.microsoft.com/office/drawing/2014/main" id="{655EE290-B89E-DE7E-4BD6-A81859D53744}"/>
              </a:ext>
            </a:extLst>
          </p:cNvPr>
          <p:cNvSpPr txBox="1"/>
          <p:nvPr/>
        </p:nvSpPr>
        <p:spPr>
          <a:xfrm>
            <a:off x="595423" y="65320"/>
            <a:ext cx="7929868" cy="523220"/>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Attività comunicative consigliate </a:t>
            </a:r>
          </a:p>
        </p:txBody>
      </p:sp>
    </p:spTree>
    <p:custDataLst>
      <p:tags r:id="rId1"/>
    </p:custDataLst>
    <p:extLst>
      <p:ext uri="{BB962C8B-B14F-4D97-AF65-F5344CB8AC3E}">
        <p14:creationId xmlns:p14="http://schemas.microsoft.com/office/powerpoint/2010/main" val="242977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595422" y="3783327"/>
            <a:ext cx="8128321" cy="830997"/>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L’esame di riferimento per le </a:t>
            </a:r>
            <a:r>
              <a:rPr kumimoji="0" lang="it-IT" sz="1600" b="1" i="0" u="none" strike="noStrike" kern="0" cap="none" spc="0" normalizeH="0" baseline="0" noProof="0" dirty="0">
                <a:ln>
                  <a:noFill/>
                </a:ln>
                <a:solidFill>
                  <a:srgbClr val="82A1CC"/>
                </a:solidFill>
                <a:effectLst/>
                <a:uLnTx/>
                <a:uFillTx/>
                <a:latin typeface="Calibri" panose="020F0502020204030204" pitchFamily="34" charset="0"/>
                <a:cs typeface="Calibri" panose="020F0502020204030204" pitchFamily="34" charset="0"/>
                <a:sym typeface="Arial"/>
              </a:rPr>
              <a:t>donne di età compresa tra i 30 e i 64 anni </a:t>
            </a:r>
            <a:r>
              <a:rPr kumimoji="0" lang="it-IT"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è diventato dunque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dirty="0">
                <a:ln>
                  <a:noFill/>
                </a:ln>
                <a:solidFill>
                  <a:srgbClr val="82A1CC"/>
                </a:solidFill>
                <a:effectLst/>
                <a:uLnTx/>
                <a:uFillTx/>
                <a:latin typeface="Calibri" panose="020F0502020204030204" pitchFamily="34" charset="0"/>
                <a:cs typeface="Calibri" panose="020F0502020204030204" pitchFamily="34" charset="0"/>
                <a:sym typeface="Arial"/>
              </a:rPr>
              <a:t>l’HPV-DNA Test</a:t>
            </a:r>
            <a:r>
              <a:rPr kumimoji="0" lang="it-IT" sz="1600" b="0" i="0" u="none" strike="noStrike" kern="0" cap="none" spc="0" normalizeH="0" baseline="0" noProof="0" dirty="0">
                <a:ln>
                  <a:noFill/>
                </a:ln>
                <a:solidFill>
                  <a:srgbClr val="82A1CC"/>
                </a:solidFill>
                <a:effectLst/>
                <a:uLnTx/>
                <a:uFillTx/>
                <a:latin typeface="Calibri" panose="020F0502020204030204" pitchFamily="34" charset="0"/>
                <a:cs typeface="Calibri" panose="020F0502020204030204" pitchFamily="34" charset="0"/>
                <a:sym typeface="Arial"/>
              </a:rPr>
              <a:t> </a:t>
            </a:r>
            <a:r>
              <a:rPr kumimoji="0" lang="it-IT"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 </a:t>
            </a:r>
            <a:r>
              <a:rPr kumimoji="0" lang="it-IT" sz="1600" b="1" i="0" u="none" strike="noStrike" kern="0" cap="none" spc="0" normalizeH="0" baseline="0" noProof="0" dirty="0">
                <a:ln>
                  <a:noFill/>
                </a:ln>
                <a:solidFill>
                  <a:srgbClr val="82A1CC"/>
                </a:solidFill>
                <a:effectLst/>
                <a:uLnTx/>
                <a:uFillTx/>
                <a:latin typeface="Calibri" panose="020F0502020204030204" pitchFamily="34" charset="0"/>
                <a:cs typeface="Calibri" panose="020F0502020204030204" pitchFamily="34" charset="0"/>
                <a:sym typeface="Arial"/>
              </a:rPr>
              <a:t>più semplicemente HPV-Test</a:t>
            </a:r>
            <a:r>
              <a:rPr kumimoji="0" lang="it-IT"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da ripetersi </a:t>
            </a:r>
            <a:r>
              <a:rPr kumimoji="0" lang="it-IT" sz="1600" b="1" i="0" u="none" strike="noStrike" kern="0" cap="none" spc="0" normalizeH="0" baseline="0" noProof="0" dirty="0">
                <a:ln>
                  <a:noFill/>
                </a:ln>
                <a:solidFill>
                  <a:srgbClr val="82A1CC"/>
                </a:solidFill>
                <a:effectLst/>
                <a:uLnTx/>
                <a:uFillTx/>
                <a:latin typeface="Calibri" panose="020F0502020204030204" pitchFamily="34" charset="0"/>
                <a:cs typeface="Calibri" panose="020F0502020204030204" pitchFamily="34" charset="0"/>
                <a:sym typeface="Arial"/>
              </a:rPr>
              <a:t>ogni 5 anni</a:t>
            </a:r>
            <a:r>
              <a:rPr kumimoji="0" lang="it-IT"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mentre per le donne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1" i="0" u="none" strike="noStrike" kern="0" cap="none" spc="0" normalizeH="0" baseline="0" noProof="0" dirty="0">
                <a:ln>
                  <a:noFill/>
                </a:ln>
                <a:solidFill>
                  <a:srgbClr val="82A1CC"/>
                </a:solidFill>
                <a:effectLst/>
                <a:uLnTx/>
                <a:uFillTx/>
                <a:latin typeface="Calibri" panose="020F0502020204030204" pitchFamily="34" charset="0"/>
                <a:cs typeface="Calibri" panose="020F0502020204030204" pitchFamily="34" charset="0"/>
                <a:sym typeface="Arial"/>
              </a:rPr>
              <a:t>tra i 25 e i 29 anni </a:t>
            </a:r>
            <a:r>
              <a:rPr kumimoji="0" lang="it-IT"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l’esame di riferimento rimane il </a:t>
            </a:r>
            <a:r>
              <a:rPr kumimoji="0" lang="it-IT" sz="1600" b="1" i="0" u="none" strike="noStrike" kern="0" cap="none" spc="0" normalizeH="0" baseline="0" noProof="0" dirty="0">
                <a:ln>
                  <a:noFill/>
                </a:ln>
                <a:solidFill>
                  <a:srgbClr val="82A1CC"/>
                </a:solidFill>
                <a:effectLst/>
                <a:uLnTx/>
                <a:uFillTx/>
                <a:latin typeface="Calibri" panose="020F0502020204030204" pitchFamily="34" charset="0"/>
                <a:cs typeface="Calibri" panose="020F0502020204030204" pitchFamily="34" charset="0"/>
                <a:sym typeface="Arial"/>
              </a:rPr>
              <a:t>Pap-Test</a:t>
            </a:r>
            <a:r>
              <a:rPr kumimoji="0" lang="it-IT"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da effettuarsi </a:t>
            </a:r>
            <a:r>
              <a:rPr kumimoji="0" lang="it-IT" sz="1600" b="1" i="0" u="none" strike="noStrike" kern="0" cap="none" spc="0" normalizeH="0" baseline="0" noProof="0" dirty="0">
                <a:ln>
                  <a:noFill/>
                </a:ln>
                <a:solidFill>
                  <a:srgbClr val="82A1CC"/>
                </a:solidFill>
                <a:effectLst/>
                <a:uLnTx/>
                <a:uFillTx/>
                <a:latin typeface="Calibri" panose="020F0502020204030204" pitchFamily="34" charset="0"/>
                <a:cs typeface="Calibri" panose="020F0502020204030204" pitchFamily="34" charset="0"/>
                <a:sym typeface="Arial"/>
              </a:rPr>
              <a:t>ogni 3 anni</a:t>
            </a:r>
            <a:r>
              <a:rPr kumimoji="0" lang="it-IT"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p:txBody>
      </p:sp>
      <p:pic>
        <p:nvPicPr>
          <p:cNvPr id="5" name="Immagine 4">
            <a:extLst>
              <a:ext uri="{FF2B5EF4-FFF2-40B4-BE49-F238E27FC236}">
                <a16:creationId xmlns:a16="http://schemas.microsoft.com/office/drawing/2014/main" id="{2A84BB0C-F73F-A66D-3552-09A58C89C3E4}"/>
              </a:ext>
            </a:extLst>
          </p:cNvPr>
          <p:cNvPicPr>
            <a:picLocks noChangeAspect="1"/>
          </p:cNvPicPr>
          <p:nvPr/>
        </p:nvPicPr>
        <p:blipFill>
          <a:blip r:embed="rId3"/>
          <a:srcRect l="1800" r="1800"/>
          <a:stretch/>
        </p:blipFill>
        <p:spPr>
          <a:xfrm>
            <a:off x="2063931" y="724588"/>
            <a:ext cx="5016137" cy="2926968"/>
          </a:xfrm>
          <a:prstGeom prst="rect">
            <a:avLst/>
          </a:prstGeom>
        </p:spPr>
      </p:pic>
      <p:sp>
        <p:nvSpPr>
          <p:cNvPr id="9" name="CasellaDiTesto 8">
            <a:extLst>
              <a:ext uri="{FF2B5EF4-FFF2-40B4-BE49-F238E27FC236}">
                <a16:creationId xmlns:a16="http://schemas.microsoft.com/office/drawing/2014/main" id="{7AD5DC2E-35F4-E199-D4D6-706961E64C53}"/>
              </a:ext>
            </a:extLst>
          </p:cNvPr>
          <p:cNvSpPr txBox="1"/>
          <p:nvPr/>
        </p:nvSpPr>
        <p:spPr>
          <a:xfrm>
            <a:off x="595422" y="65320"/>
            <a:ext cx="8639129" cy="523220"/>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 in Italia</a:t>
            </a:r>
          </a:p>
        </p:txBody>
      </p:sp>
    </p:spTree>
    <p:custDataLst>
      <p:tags r:id="rId1"/>
    </p:custDataLst>
    <p:extLst>
      <p:ext uri="{BB962C8B-B14F-4D97-AF65-F5344CB8AC3E}">
        <p14:creationId xmlns:p14="http://schemas.microsoft.com/office/powerpoint/2010/main" val="1103442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183946F-850F-B414-DAB6-35815919BC04}"/>
              </a:ext>
            </a:extLst>
          </p:cNvPr>
          <p:cNvPicPr>
            <a:picLocks noChangeAspect="1"/>
          </p:cNvPicPr>
          <p:nvPr/>
        </p:nvPicPr>
        <p:blipFill rotWithShape="1">
          <a:blip r:embed="rId3"/>
          <a:srcRect r="7372" b="9010"/>
          <a:stretch/>
        </p:blipFill>
        <p:spPr>
          <a:xfrm>
            <a:off x="4850947" y="2521589"/>
            <a:ext cx="4003675" cy="2621911"/>
          </a:xfrm>
          <a:prstGeom prst="rect">
            <a:avLst/>
          </a:prstGeom>
        </p:spPr>
      </p:pic>
      <p:sp>
        <p:nvSpPr>
          <p:cNvPr id="2" name="Segnaposto contenuto 2"/>
          <p:cNvSpPr txBox="1">
            <a:spLocks/>
          </p:cNvSpPr>
          <p:nvPr/>
        </p:nvSpPr>
        <p:spPr>
          <a:xfrm>
            <a:off x="595422" y="2797779"/>
            <a:ext cx="4678254" cy="91738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rgbClr val="F9B30D"/>
              </a:buClr>
              <a:buSzPct val="80000"/>
              <a:buFont typeface="Wingdings 3" panose="05040102010807070707" pitchFamily="18" charset="2"/>
              <a:buChar char="u"/>
            </a:pPr>
            <a:endParaRPr lang="it-IT" sz="1800" kern="1200" dirty="0">
              <a:solidFill>
                <a:schemeClr val="bg2"/>
              </a:solidFill>
              <a:latin typeface="Calibri" panose="020F0502020204030204" pitchFamily="34" charset="0"/>
              <a:ea typeface="+mn-ea"/>
              <a:cs typeface="Calibri" panose="020F0502020204030204" pitchFamily="34" charset="0"/>
            </a:endParaRPr>
          </a:p>
          <a:p>
            <a:pPr marL="285750" indent="-285750">
              <a:buClr>
                <a:srgbClr val="F9B30D"/>
              </a:buClr>
              <a:buSzPct val="80000"/>
              <a:buFont typeface="Wingdings 3" panose="05040102010807070707" pitchFamily="18" charset="2"/>
              <a:buChar char="u"/>
            </a:pPr>
            <a:r>
              <a:rPr lang="it-IT" sz="1800" kern="1200" dirty="0">
                <a:solidFill>
                  <a:schemeClr val="bg2"/>
                </a:solidFill>
                <a:latin typeface="Calibri" panose="020F0502020204030204" pitchFamily="34" charset="0"/>
                <a:ea typeface="+mn-ea"/>
                <a:cs typeface="Calibri" panose="020F0502020204030204" pitchFamily="34" charset="0"/>
              </a:rPr>
              <a:t>Utile una </a:t>
            </a:r>
            <a:r>
              <a:rPr lang="it-IT" sz="1800" b="1" kern="1200" dirty="0">
                <a:solidFill>
                  <a:srgbClr val="82A1CC"/>
                </a:solidFill>
                <a:latin typeface="Calibri" panose="020F0502020204030204" pitchFamily="34" charset="0"/>
                <a:ea typeface="+mn-ea"/>
                <a:cs typeface="Calibri" panose="020F0502020204030204" pitchFamily="34" charset="0"/>
              </a:rPr>
              <a:t>campagna informativa </a:t>
            </a:r>
            <a:r>
              <a:rPr lang="it-IT" sz="1800" kern="1200" dirty="0">
                <a:solidFill>
                  <a:schemeClr val="bg2"/>
                </a:solidFill>
                <a:latin typeface="Calibri" panose="020F0502020204030204" pitchFamily="34" charset="0"/>
                <a:ea typeface="+mn-ea"/>
                <a:cs typeface="Calibri" panose="020F0502020204030204" pitchFamily="34" charset="0"/>
              </a:rPr>
              <a:t>attraverso il </a:t>
            </a:r>
            <a:r>
              <a:rPr lang="it-IT" sz="1800" b="1" kern="1200" dirty="0">
                <a:solidFill>
                  <a:srgbClr val="82A1CC"/>
                </a:solidFill>
                <a:latin typeface="Calibri" panose="020F0502020204030204" pitchFamily="34" charset="0"/>
                <a:ea typeface="+mn-ea"/>
                <a:cs typeface="Calibri" panose="020F0502020204030204" pitchFamily="34" charset="0"/>
              </a:rPr>
              <a:t>web</a:t>
            </a:r>
            <a:r>
              <a:rPr lang="it-IT" sz="1800" kern="1200" dirty="0">
                <a:solidFill>
                  <a:schemeClr val="bg2"/>
                </a:solidFill>
                <a:latin typeface="Calibri" panose="020F0502020204030204" pitchFamily="34" charset="0"/>
                <a:ea typeface="+mn-ea"/>
                <a:cs typeface="Calibri" panose="020F0502020204030204" pitchFamily="34" charset="0"/>
              </a:rPr>
              <a:t> e i </a:t>
            </a:r>
            <a:r>
              <a:rPr lang="it-IT" sz="1800" b="1" kern="1200" dirty="0">
                <a:solidFill>
                  <a:srgbClr val="82A1CC"/>
                </a:solidFill>
                <a:latin typeface="Calibri" panose="020F0502020204030204" pitchFamily="34" charset="0"/>
                <a:ea typeface="+mn-ea"/>
                <a:cs typeface="Calibri" panose="020F0502020204030204" pitchFamily="34" charset="0"/>
              </a:rPr>
              <a:t>canali digitali </a:t>
            </a:r>
            <a:r>
              <a:rPr lang="it-IT" sz="1800" kern="1200" dirty="0">
                <a:solidFill>
                  <a:schemeClr val="bg2"/>
                </a:solidFill>
                <a:latin typeface="Calibri" panose="020F0502020204030204" pitchFamily="34" charset="0"/>
                <a:ea typeface="+mn-ea"/>
                <a:cs typeface="Calibri" panose="020F0502020204030204" pitchFamily="34" charset="0"/>
              </a:rPr>
              <a:t>delle Aziende Sanitarie.</a:t>
            </a:r>
          </a:p>
          <a:p>
            <a:pPr marL="285750" indent="-285750">
              <a:buClr>
                <a:srgbClr val="F9B30D"/>
              </a:buClr>
              <a:buSzPct val="80000"/>
              <a:buFont typeface="Wingdings 3" panose="05040102010807070707" pitchFamily="18" charset="2"/>
              <a:buChar char="u"/>
            </a:pPr>
            <a:endParaRPr lang="it-IT" sz="1800" kern="1200" dirty="0">
              <a:solidFill>
                <a:schemeClr val="bg2"/>
              </a:solidFill>
              <a:latin typeface="Calibri" panose="020F0502020204030204" pitchFamily="34" charset="0"/>
              <a:ea typeface="+mn-ea"/>
              <a:cs typeface="Calibri" panose="020F0502020204030204" pitchFamily="34" charset="0"/>
            </a:endParaRPr>
          </a:p>
          <a:p>
            <a:pPr marL="342900" indent="-342900">
              <a:buClr>
                <a:srgbClr val="F9B30D"/>
              </a:buClr>
              <a:buSzPct val="80000"/>
              <a:buFont typeface="Wingdings 3" panose="05040102010807070707" pitchFamily="18" charset="2"/>
              <a:buChar char="u"/>
            </a:pPr>
            <a:endParaRPr lang="it-IT" sz="2000" dirty="0">
              <a:latin typeface="Calibri" panose="020F0502020204030204" pitchFamily="34" charset="0"/>
              <a:cs typeface="Calibri" panose="020F0502020204030204" pitchFamily="34" charset="0"/>
            </a:endParaRPr>
          </a:p>
          <a:p>
            <a:pPr marL="342900" indent="-342900">
              <a:buClr>
                <a:srgbClr val="F9B30D"/>
              </a:buClr>
              <a:buSzPct val="80000"/>
              <a:buFont typeface="Wingdings 3" panose="05040102010807070707" pitchFamily="18" charset="2"/>
              <a:buChar char="u"/>
            </a:pPr>
            <a:endParaRPr lang="it-IT" sz="2000" dirty="0">
              <a:latin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74C2A34E-85E3-5CAA-9C3E-316CF30217E3}"/>
              </a:ext>
            </a:extLst>
          </p:cNvPr>
          <p:cNvSpPr txBox="1"/>
          <p:nvPr/>
        </p:nvSpPr>
        <p:spPr>
          <a:xfrm>
            <a:off x="595422" y="1420562"/>
            <a:ext cx="8288227" cy="1477328"/>
          </a:xfrm>
          <a:prstGeom prst="rect">
            <a:avLst/>
          </a:prstGeom>
          <a:noFill/>
        </p:spPr>
        <p:txBody>
          <a:bodyPr wrap="square">
            <a:spAutoFit/>
          </a:bodyPr>
          <a:lstStyle/>
          <a:p>
            <a:pPr marL="285750" indent="-285750">
              <a:buClr>
                <a:srgbClr val="F9B30D"/>
              </a:buClr>
              <a:buSzPct val="80000"/>
              <a:buFont typeface="Wingdings 3" panose="05040102010807070707" pitchFamily="18" charset="2"/>
              <a:buChar char="u"/>
            </a:pPr>
            <a:r>
              <a:rPr lang="it-IT" sz="1800" kern="1200" dirty="0">
                <a:solidFill>
                  <a:schemeClr val="bg2"/>
                </a:solidFill>
                <a:latin typeface="Calibri" panose="020F0502020204030204" pitchFamily="34" charset="0"/>
                <a:ea typeface="+mn-ea"/>
                <a:cs typeface="Calibri" panose="020F0502020204030204" pitchFamily="34" charset="0"/>
              </a:rPr>
              <a:t>Nelle occasioni di incontro/informazione con la popolazione dovrà sempre essere dedicato un </a:t>
            </a:r>
            <a:r>
              <a:rPr lang="it-IT" sz="1800" b="1" kern="1200" dirty="0">
                <a:solidFill>
                  <a:srgbClr val="82A1CC"/>
                </a:solidFill>
                <a:latin typeface="Calibri" panose="020F0502020204030204" pitchFamily="34" charset="0"/>
                <a:ea typeface="+mn-ea"/>
                <a:cs typeface="Calibri" panose="020F0502020204030204" pitchFamily="34" charset="0"/>
              </a:rPr>
              <a:t>intervento alla vaccinazione anti-HPV</a:t>
            </a:r>
            <a:r>
              <a:rPr lang="it-IT" sz="1800" kern="1200" dirty="0">
                <a:solidFill>
                  <a:schemeClr val="bg2"/>
                </a:solidFill>
                <a:latin typeface="Calibri" panose="020F0502020204030204" pitchFamily="34" charset="0"/>
                <a:ea typeface="+mn-ea"/>
                <a:cs typeface="Calibri" panose="020F0502020204030204" pitchFamily="34" charset="0"/>
              </a:rPr>
              <a:t>.</a:t>
            </a:r>
            <a:br>
              <a:rPr lang="it-IT" sz="1800" kern="1200" dirty="0">
                <a:solidFill>
                  <a:schemeClr val="bg2"/>
                </a:solidFill>
                <a:latin typeface="Calibri" panose="020F0502020204030204" pitchFamily="34" charset="0"/>
                <a:ea typeface="+mn-ea"/>
                <a:cs typeface="Calibri" panose="020F0502020204030204" pitchFamily="34" charset="0"/>
              </a:rPr>
            </a:br>
            <a:endParaRPr lang="it-IT" sz="1800" kern="1200" dirty="0">
              <a:solidFill>
                <a:schemeClr val="bg2"/>
              </a:solidFill>
              <a:latin typeface="Calibri" panose="020F0502020204030204" pitchFamily="34" charset="0"/>
              <a:ea typeface="+mn-ea"/>
              <a:cs typeface="Calibri" panose="020F0502020204030204" pitchFamily="34" charset="0"/>
            </a:endParaRPr>
          </a:p>
          <a:p>
            <a:pPr marL="285750" indent="-285750">
              <a:buClr>
                <a:srgbClr val="F9B30D"/>
              </a:buClr>
              <a:buSzPct val="80000"/>
              <a:buFont typeface="Wingdings 3" panose="05040102010807070707" pitchFamily="18" charset="2"/>
              <a:buChar char="u"/>
            </a:pPr>
            <a:r>
              <a:rPr lang="it-IT" sz="1800" kern="1200" dirty="0">
                <a:solidFill>
                  <a:schemeClr val="bg2"/>
                </a:solidFill>
                <a:latin typeface="Calibri" panose="020F0502020204030204" pitchFamily="34" charset="0"/>
                <a:ea typeface="+mn-ea"/>
                <a:cs typeface="Calibri" panose="020F0502020204030204" pitchFamily="34" charset="0"/>
              </a:rPr>
              <a:t>Utile predisporre </a:t>
            </a:r>
            <a:r>
              <a:rPr lang="it-IT" sz="1800" b="1" kern="1200" dirty="0">
                <a:solidFill>
                  <a:srgbClr val="82A1CC"/>
                </a:solidFill>
                <a:latin typeface="Calibri" panose="020F0502020204030204" pitchFamily="34" charset="0"/>
                <a:ea typeface="+mn-ea"/>
                <a:cs typeface="Calibri" panose="020F0502020204030204" pitchFamily="34" charset="0"/>
              </a:rPr>
              <a:t>campagne specifiche </a:t>
            </a:r>
            <a:r>
              <a:rPr lang="it-IT" sz="1800" kern="1200" dirty="0">
                <a:solidFill>
                  <a:schemeClr val="bg2"/>
                </a:solidFill>
                <a:latin typeface="Calibri" panose="020F0502020204030204" pitchFamily="34" charset="0"/>
                <a:ea typeface="+mn-ea"/>
                <a:cs typeface="Calibri" panose="020F0502020204030204" pitchFamily="34" charset="0"/>
              </a:rPr>
              <a:t>su popolazioni fragili e con messaggi multilingua.</a:t>
            </a:r>
            <a:endParaRPr lang="it-IT" sz="1800" dirty="0"/>
          </a:p>
        </p:txBody>
      </p:sp>
      <p:sp>
        <p:nvSpPr>
          <p:cNvPr id="3" name="CasellaDiTesto 2">
            <a:extLst>
              <a:ext uri="{FF2B5EF4-FFF2-40B4-BE49-F238E27FC236}">
                <a16:creationId xmlns:a16="http://schemas.microsoft.com/office/drawing/2014/main" id="{72D6DACE-16B6-6ED3-8647-262802787896}"/>
              </a:ext>
            </a:extLst>
          </p:cNvPr>
          <p:cNvSpPr txBox="1"/>
          <p:nvPr/>
        </p:nvSpPr>
        <p:spPr>
          <a:xfrm>
            <a:off x="595423" y="65320"/>
            <a:ext cx="7929868" cy="523220"/>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Attività comunicative consigliate </a:t>
            </a:r>
          </a:p>
        </p:txBody>
      </p:sp>
    </p:spTree>
    <p:custDataLst>
      <p:tags r:id="rId1"/>
    </p:custDataLst>
    <p:extLst>
      <p:ext uri="{BB962C8B-B14F-4D97-AF65-F5344CB8AC3E}">
        <p14:creationId xmlns:p14="http://schemas.microsoft.com/office/powerpoint/2010/main" val="2429777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603D67D-BC1E-2C24-FE0C-9A3299131185}"/>
              </a:ext>
            </a:extLst>
          </p:cNvPr>
          <p:cNvPicPr>
            <a:picLocks noChangeAspect="1"/>
          </p:cNvPicPr>
          <p:nvPr/>
        </p:nvPicPr>
        <p:blipFill rotWithShape="1">
          <a:blip r:embed="rId3">
            <a:alphaModFix amt="40000"/>
          </a:blip>
          <a:srcRect t="50972" b="10834"/>
          <a:stretch/>
        </p:blipFill>
        <p:spPr>
          <a:xfrm>
            <a:off x="2436766" y="3666204"/>
            <a:ext cx="6534150" cy="1247841"/>
          </a:xfrm>
          <a:prstGeom prst="rect">
            <a:avLst/>
          </a:prstGeom>
        </p:spPr>
      </p:pic>
      <p:sp>
        <p:nvSpPr>
          <p:cNvPr id="7" name="Google Shape;126;p18"/>
          <p:cNvSpPr txBox="1">
            <a:spLocks/>
          </p:cNvSpPr>
          <p:nvPr/>
        </p:nvSpPr>
        <p:spPr>
          <a:xfrm>
            <a:off x="752348" y="1294729"/>
            <a:ext cx="7554370" cy="196974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sz="1800" dirty="0">
                <a:latin typeface="Calibri" panose="020F0502020204030204" pitchFamily="34" charset="0"/>
                <a:cs typeface="Calibri" panose="020F0502020204030204" pitchFamily="34" charset="0"/>
              </a:rPr>
              <a:t>Promuovere campagne di informazione sull’HPV e sulla vaccinazione anche in </a:t>
            </a:r>
            <a:r>
              <a:rPr lang="it-IT" sz="1800" b="1" dirty="0">
                <a:solidFill>
                  <a:srgbClr val="82A1CC"/>
                </a:solidFill>
                <a:latin typeface="Calibri" panose="020F0502020204030204" pitchFamily="34" charset="0"/>
                <a:cs typeface="Calibri" panose="020F0502020204030204" pitchFamily="34" charset="0"/>
              </a:rPr>
              <a:t>luoghi </a:t>
            </a:r>
            <a:r>
              <a:rPr lang="it-IT" sz="1800" b="1" dirty="0" err="1">
                <a:solidFill>
                  <a:srgbClr val="82A1CC"/>
                </a:solidFill>
                <a:latin typeface="Calibri" panose="020F0502020204030204" pitchFamily="34" charset="0"/>
                <a:cs typeface="Calibri" panose="020F0502020204030204" pitchFamily="34" charset="0"/>
              </a:rPr>
              <a:t>extrasanitari</a:t>
            </a:r>
            <a:r>
              <a:rPr lang="it-IT" sz="1800" dirty="0">
                <a:latin typeface="Calibri" panose="020F0502020204030204" pitchFamily="34" charset="0"/>
                <a:cs typeface="Calibri" panose="020F0502020204030204" pitchFamily="34" charset="0"/>
              </a:rPr>
              <a:t>, in particolare nei luoghi di maggiore frequentazione del target: </a:t>
            </a:r>
          </a:p>
          <a:p>
            <a:pPr marL="285750" indent="-285750">
              <a:buClr>
                <a:srgbClr val="F9B30D"/>
              </a:buClr>
              <a:buSzPct val="80000"/>
              <a:buFont typeface="Wingdings 3" panose="05040102010807070707" pitchFamily="18" charset="2"/>
              <a:buChar char="u"/>
            </a:pPr>
            <a:r>
              <a:rPr lang="it-IT" sz="1800" dirty="0">
                <a:latin typeface="Calibri" panose="020F0502020204030204" pitchFamily="34" charset="0"/>
                <a:cs typeface="Calibri" panose="020F0502020204030204" pitchFamily="34" charset="0"/>
              </a:rPr>
              <a:t>luoghi di lavoro/università;</a:t>
            </a:r>
          </a:p>
          <a:p>
            <a:pPr marL="285750" indent="-285750">
              <a:buClr>
                <a:srgbClr val="F9B30D"/>
              </a:buClr>
              <a:buSzPct val="80000"/>
              <a:buFont typeface="Wingdings 3" panose="05040102010807070707" pitchFamily="18" charset="2"/>
              <a:buChar char="u"/>
            </a:pPr>
            <a:r>
              <a:rPr lang="it-IT" sz="1800" dirty="0">
                <a:latin typeface="Calibri" panose="020F0502020204030204" pitchFamily="34" charset="0"/>
                <a:cs typeface="Calibri" panose="020F0502020204030204" pitchFamily="34" charset="0"/>
              </a:rPr>
              <a:t>in occasione di particolari ricorrenze (ad esempio, 8 marzo, gay pride);</a:t>
            </a:r>
          </a:p>
          <a:p>
            <a:pPr marL="285750" indent="-285750">
              <a:buClr>
                <a:srgbClr val="F9B30D"/>
              </a:buClr>
              <a:buSzPct val="80000"/>
              <a:buFont typeface="Wingdings 3" panose="05040102010807070707" pitchFamily="18" charset="2"/>
              <a:buChar char="u"/>
            </a:pPr>
            <a:r>
              <a:rPr lang="it-IT" sz="1800" dirty="0">
                <a:latin typeface="Calibri" panose="020F0502020204030204" pitchFamily="34" charset="0"/>
                <a:cs typeface="Calibri" panose="020F0502020204030204" pitchFamily="34" charset="0"/>
              </a:rPr>
              <a:t>social network.</a:t>
            </a:r>
          </a:p>
        </p:txBody>
      </p:sp>
      <p:sp>
        <p:nvSpPr>
          <p:cNvPr id="3" name="Rettangolo 2">
            <a:extLst>
              <a:ext uri="{FF2B5EF4-FFF2-40B4-BE49-F238E27FC236}">
                <a16:creationId xmlns:a16="http://schemas.microsoft.com/office/drawing/2014/main" id="{B6CBBD9C-2560-EA78-039F-B7D54BD2888D}"/>
              </a:ext>
            </a:extLst>
          </p:cNvPr>
          <p:cNvSpPr/>
          <p:nvPr/>
        </p:nvSpPr>
        <p:spPr>
          <a:xfrm>
            <a:off x="0" y="3891537"/>
            <a:ext cx="920750" cy="216000"/>
          </a:xfrm>
          <a:prstGeom prst="rect">
            <a:avLst/>
          </a:prstGeom>
          <a:solidFill>
            <a:srgbClr val="E7F5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5FBFF"/>
              </a:solidFill>
            </a:endParaRPr>
          </a:p>
        </p:txBody>
      </p:sp>
      <p:sp>
        <p:nvSpPr>
          <p:cNvPr id="6" name="Rettangolo 5">
            <a:extLst>
              <a:ext uri="{FF2B5EF4-FFF2-40B4-BE49-F238E27FC236}">
                <a16:creationId xmlns:a16="http://schemas.microsoft.com/office/drawing/2014/main" id="{C4853562-146F-4BFD-D802-2F6F68FD0081}"/>
              </a:ext>
            </a:extLst>
          </p:cNvPr>
          <p:cNvSpPr/>
          <p:nvPr/>
        </p:nvSpPr>
        <p:spPr>
          <a:xfrm rot="5400000">
            <a:off x="-404705" y="4512242"/>
            <a:ext cx="1035963" cy="226554"/>
          </a:xfrm>
          <a:prstGeom prst="rect">
            <a:avLst/>
          </a:prstGeom>
          <a:solidFill>
            <a:srgbClr val="E7F5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5927C778-3547-9590-6B33-877DDB3C1E13}"/>
              </a:ext>
            </a:extLst>
          </p:cNvPr>
          <p:cNvSpPr txBox="1"/>
          <p:nvPr/>
        </p:nvSpPr>
        <p:spPr>
          <a:xfrm>
            <a:off x="595423" y="62054"/>
            <a:ext cx="8440808" cy="523220"/>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Portare la vaccinazione fuori dagli ambienti sanitari</a:t>
            </a:r>
          </a:p>
        </p:txBody>
      </p:sp>
    </p:spTree>
    <p:custDataLst>
      <p:tags r:id="rId1"/>
    </p:custDataLst>
    <p:extLst>
      <p:ext uri="{BB962C8B-B14F-4D97-AF65-F5344CB8AC3E}">
        <p14:creationId xmlns:p14="http://schemas.microsoft.com/office/powerpoint/2010/main" val="1232619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2">
            <a:extLst>
              <a:ext uri="{FF2B5EF4-FFF2-40B4-BE49-F238E27FC236}">
                <a16:creationId xmlns:a16="http://schemas.microsoft.com/office/drawing/2014/main" id="{19ECDACC-009D-D5D2-C979-CA455627221B}"/>
              </a:ext>
            </a:extLst>
          </p:cNvPr>
          <p:cNvSpPr/>
          <p:nvPr/>
        </p:nvSpPr>
        <p:spPr>
          <a:xfrm>
            <a:off x="1260267" y="4047295"/>
            <a:ext cx="7180243" cy="802291"/>
          </a:xfrm>
          <a:prstGeom prst="roundRect">
            <a:avLst/>
          </a:prstGeom>
          <a:gradFill flip="none" rotWithShape="1">
            <a:gsLst>
              <a:gs pos="0">
                <a:srgbClr val="44949E">
                  <a:tint val="66000"/>
                  <a:satMod val="160000"/>
                  <a:alpha val="50000"/>
                </a:srgbClr>
              </a:gs>
              <a:gs pos="50000">
                <a:srgbClr val="44949E">
                  <a:tint val="44500"/>
                  <a:satMod val="160000"/>
                  <a:alpha val="50000"/>
                </a:srgbClr>
              </a:gs>
              <a:gs pos="100000">
                <a:srgbClr val="44949E">
                  <a:tint val="23500"/>
                  <a:satMod val="160000"/>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Google Shape;119;p17"/>
          <p:cNvSpPr txBox="1">
            <a:spLocks/>
          </p:cNvSpPr>
          <p:nvPr/>
        </p:nvSpPr>
        <p:spPr>
          <a:xfrm>
            <a:off x="507236" y="1096205"/>
            <a:ext cx="4136016" cy="19082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it-IT" sz="2800" b="1" dirty="0">
              <a:solidFill>
                <a:srgbClr val="82A1CC"/>
              </a:solidFill>
              <a:latin typeface="Bookman Old Style" panose="02050604050505020204" pitchFamily="18" charset="0"/>
              <a:ea typeface="Raleway"/>
              <a:cs typeface="Raleway"/>
              <a:sym typeface="Raleway"/>
            </a:endParaRPr>
          </a:p>
        </p:txBody>
      </p:sp>
      <p:sp>
        <p:nvSpPr>
          <p:cNvPr id="11" name="Google Shape;120;p17"/>
          <p:cNvSpPr txBox="1">
            <a:spLocks/>
          </p:cNvSpPr>
          <p:nvPr/>
        </p:nvSpPr>
        <p:spPr>
          <a:xfrm>
            <a:off x="792935" y="2968197"/>
            <a:ext cx="8020559" cy="9980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sz="1800" dirty="0">
                <a:solidFill>
                  <a:schemeClr val="dk2"/>
                </a:solidFill>
                <a:latin typeface="Calibri" panose="020F0502020204030204" pitchFamily="34" charset="0"/>
                <a:cs typeface="Calibri" panose="020F0502020204030204" pitchFamily="34" charset="0"/>
              </a:rPr>
              <a:t>Istituzione di un </a:t>
            </a:r>
            <a:r>
              <a:rPr lang="it-IT" sz="1800" b="1" dirty="0">
                <a:solidFill>
                  <a:srgbClr val="82A1CC"/>
                </a:solidFill>
                <a:latin typeface="Calibri" panose="020F0502020204030204" pitchFamily="34" charset="0"/>
                <a:cs typeface="Calibri" panose="020F0502020204030204" pitchFamily="34" charset="0"/>
              </a:rPr>
              <a:t>registro nazionale digitale </a:t>
            </a:r>
            <a:r>
              <a:rPr lang="it-IT" sz="1800" dirty="0">
                <a:latin typeface="Calibri" panose="020F0502020204030204" pitchFamily="34" charset="0"/>
                <a:cs typeface="Calibri" panose="020F0502020204030204" pitchFamily="34" charset="0"/>
              </a:rPr>
              <a:t>coordinato alla chiamata per l’HPV-Test o a strategie di screening preesistenti (ad esempio, lettera di invito contestuale a quella del Pap-Test).</a:t>
            </a:r>
            <a:br>
              <a:rPr lang="it-IT" sz="1600" dirty="0">
                <a:latin typeface="Bookman Old Style" panose="02050604050505020204" pitchFamily="18" charset="0"/>
              </a:rPr>
            </a:br>
            <a:br>
              <a:rPr lang="it-IT" sz="1600" dirty="0">
                <a:latin typeface="Bookman Old Style" panose="02050604050505020204" pitchFamily="18" charset="0"/>
              </a:rPr>
            </a:br>
            <a:endParaRPr lang="it-IT" sz="1600" b="1" dirty="0">
              <a:solidFill>
                <a:srgbClr val="82A1CC"/>
              </a:solidFill>
              <a:latin typeface="Bookman Old Style" panose="02050604050505020204" pitchFamily="18" charset="0"/>
            </a:endParaRPr>
          </a:p>
        </p:txBody>
      </p:sp>
      <p:sp>
        <p:nvSpPr>
          <p:cNvPr id="12" name="CasellaDiTesto 11"/>
          <p:cNvSpPr txBox="1"/>
          <p:nvPr/>
        </p:nvSpPr>
        <p:spPr>
          <a:xfrm>
            <a:off x="792935" y="4083701"/>
            <a:ext cx="8114909" cy="707886"/>
          </a:xfrm>
          <a:prstGeom prst="rect">
            <a:avLst/>
          </a:prstGeom>
          <a:noFill/>
        </p:spPr>
        <p:txBody>
          <a:bodyPr wrap="square" rtlCol="0">
            <a:spAutoFit/>
          </a:bodyPr>
          <a:lstStyle/>
          <a:p>
            <a:pPr lvl="0" algn="ctr"/>
            <a:r>
              <a:rPr lang="it-IT" sz="2000" b="1" dirty="0">
                <a:solidFill>
                  <a:srgbClr val="44949E"/>
                </a:solidFill>
                <a:latin typeface="Calibri" panose="020F0502020204030204" pitchFamily="34" charset="0"/>
                <a:cs typeface="Calibri" panose="020F0502020204030204" pitchFamily="34" charset="0"/>
              </a:rPr>
              <a:t>Nei Paesi con strategie di screening del cancro già implementate </a:t>
            </a:r>
          </a:p>
          <a:p>
            <a:pPr lvl="0" algn="ctr"/>
            <a:r>
              <a:rPr lang="it-IT" sz="2000" b="1" dirty="0">
                <a:solidFill>
                  <a:srgbClr val="44949E"/>
                </a:solidFill>
                <a:latin typeface="Calibri" panose="020F0502020204030204" pitchFamily="34" charset="0"/>
                <a:cs typeface="Calibri" panose="020F0502020204030204" pitchFamily="34" charset="0"/>
              </a:rPr>
              <a:t>l’HPV ha una diffusione minore.</a:t>
            </a:r>
          </a:p>
        </p:txBody>
      </p:sp>
      <p:pic>
        <p:nvPicPr>
          <p:cNvPr id="4098" name="Picture 2">
            <a:extLst>
              <a:ext uri="{FF2B5EF4-FFF2-40B4-BE49-F238E27FC236}">
                <a16:creationId xmlns:a16="http://schemas.microsoft.com/office/drawing/2014/main" id="{848DE564-3AC7-6980-FE5E-F506DBFD20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63"/>
          <a:stretch/>
        </p:blipFill>
        <p:spPr bwMode="auto">
          <a:xfrm>
            <a:off x="4500747" y="485231"/>
            <a:ext cx="4136017" cy="255882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D349FADE-8F71-104E-D524-43D50D87B174}"/>
              </a:ext>
            </a:extLst>
          </p:cNvPr>
          <p:cNvSpPr txBox="1"/>
          <p:nvPr/>
        </p:nvSpPr>
        <p:spPr>
          <a:xfrm>
            <a:off x="595423" y="62054"/>
            <a:ext cx="7929868" cy="523220"/>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Facilitare la chiamata alla vaccinazione</a:t>
            </a:r>
          </a:p>
        </p:txBody>
      </p:sp>
    </p:spTree>
    <p:custDataLst>
      <p:tags r:id="rId1"/>
    </p:custDataLst>
    <p:extLst>
      <p:ext uri="{BB962C8B-B14F-4D97-AF65-F5344CB8AC3E}">
        <p14:creationId xmlns:p14="http://schemas.microsoft.com/office/powerpoint/2010/main" val="1129483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1ECCE7BF-D3D6-762D-83B2-353B50BC7D7E}"/>
              </a:ext>
            </a:extLst>
          </p:cNvPr>
          <p:cNvSpPr/>
          <p:nvPr/>
        </p:nvSpPr>
        <p:spPr>
          <a:xfrm>
            <a:off x="734924" y="967119"/>
            <a:ext cx="7578660" cy="422379"/>
          </a:xfrm>
          <a:prstGeom prst="roundRect">
            <a:avLst/>
          </a:prstGeom>
          <a:gradFill flip="none" rotWithShape="1">
            <a:gsLst>
              <a:gs pos="0">
                <a:srgbClr val="44949E">
                  <a:tint val="66000"/>
                  <a:satMod val="160000"/>
                  <a:alpha val="50000"/>
                </a:srgbClr>
              </a:gs>
              <a:gs pos="50000">
                <a:srgbClr val="44949E">
                  <a:tint val="44500"/>
                  <a:satMod val="160000"/>
                  <a:alpha val="50000"/>
                </a:srgbClr>
              </a:gs>
              <a:gs pos="100000">
                <a:srgbClr val="44949E">
                  <a:tint val="23500"/>
                  <a:satMod val="160000"/>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2" name="Picture 2">
            <a:extLst>
              <a:ext uri="{FF2B5EF4-FFF2-40B4-BE49-F238E27FC236}">
                <a16:creationId xmlns:a16="http://schemas.microsoft.com/office/drawing/2014/main" id="{69396A51-E0ED-E592-A7A4-FF1EE3CE5482}"/>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7611" y="1527757"/>
            <a:ext cx="2992230" cy="299223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757784" y="942817"/>
            <a:ext cx="8075182" cy="425501"/>
          </a:xfrm>
          <a:prstGeom prst="rect">
            <a:avLst/>
          </a:prstGeom>
        </p:spPr>
        <p:txBody>
          <a:bodyPr wrap="square">
            <a:spAutoFit/>
          </a:bodyPr>
          <a:lstStyle/>
          <a:p>
            <a:pPr lvl="0">
              <a:lnSpc>
                <a:spcPct val="115000"/>
              </a:lnSpc>
              <a:spcAft>
                <a:spcPts val="1600"/>
              </a:spcAft>
            </a:pPr>
            <a:r>
              <a:rPr lang="it-IT" sz="2000" b="1" dirty="0">
                <a:solidFill>
                  <a:srgbClr val="44949E"/>
                </a:solidFill>
                <a:latin typeface="Calibri" panose="020F0502020204030204" pitchFamily="34" charset="0"/>
                <a:ea typeface="Lato"/>
                <a:cs typeface="Calibri" panose="020F0502020204030204" pitchFamily="34" charset="0"/>
                <a:sym typeface="Lato"/>
              </a:rPr>
              <a:t>Facilitare la chiamata significa rendere più accessibile la vaccinazione</a:t>
            </a:r>
            <a:r>
              <a:rPr lang="it-IT" sz="2000" b="1" dirty="0">
                <a:solidFill>
                  <a:srgbClr val="44949E"/>
                </a:solidFill>
                <a:latin typeface="Calibri" panose="020F0502020204030204" pitchFamily="34" charset="0"/>
                <a:ea typeface="Lato"/>
                <a:cs typeface="Calibri" panose="020F0502020204030204" pitchFamily="34" charset="0"/>
              </a:rPr>
              <a:t>.</a:t>
            </a:r>
          </a:p>
        </p:txBody>
      </p:sp>
      <p:sp>
        <p:nvSpPr>
          <p:cNvPr id="3" name="CasellaDiTesto 2"/>
          <p:cNvSpPr txBox="1"/>
          <p:nvPr/>
        </p:nvSpPr>
        <p:spPr>
          <a:xfrm>
            <a:off x="474485" y="1673054"/>
            <a:ext cx="5463126" cy="2846933"/>
          </a:xfrm>
          <a:prstGeom prst="rect">
            <a:avLst/>
          </a:prstGeom>
          <a:noFill/>
        </p:spPr>
        <p:txBody>
          <a:bodyPr wrap="square" rtlCol="0">
            <a:spAutoFit/>
          </a:bodyPr>
          <a:lstStyle/>
          <a:p>
            <a:pPr marL="464775" indent="-285750">
              <a:spcAft>
                <a:spcPts val="600"/>
              </a:spcAft>
              <a:buClr>
                <a:srgbClr val="F9B30D"/>
              </a:buClr>
              <a:buSzPct val="80000"/>
              <a:buFont typeface="Wingdings 3" panose="05040102010807070707" pitchFamily="18" charset="2"/>
              <a:buChar char="u"/>
            </a:pPr>
            <a:r>
              <a:rPr lang="it-IT" b="1" dirty="0">
                <a:solidFill>
                  <a:srgbClr val="82A1CC"/>
                </a:solidFill>
                <a:latin typeface="Calibri" panose="020F0502020204030204" pitchFamily="34" charset="0"/>
                <a:cs typeface="Calibri" panose="020F0502020204030204" pitchFamily="34" charset="0"/>
                <a:sym typeface="Lato"/>
              </a:rPr>
              <a:t>Compatibilità degli orari del servizio vaccinale con quelli lavorativi </a:t>
            </a:r>
            <a:r>
              <a:rPr lang="it-IT" dirty="0">
                <a:latin typeface="Calibri" panose="020F0502020204030204" pitchFamily="34" charset="0"/>
                <a:cs typeface="Calibri" panose="020F0502020204030204" pitchFamily="34" charset="0"/>
                <a:sym typeface="Lato"/>
              </a:rPr>
              <a:t>(ad esempio, sabato mattina, pausa pranzo).</a:t>
            </a:r>
            <a:endParaRPr lang="it-IT" dirty="0">
              <a:latin typeface="Calibri" panose="020F0502020204030204" pitchFamily="34" charset="0"/>
              <a:cs typeface="Calibri" panose="020F0502020204030204" pitchFamily="34" charset="0"/>
            </a:endParaRPr>
          </a:p>
          <a:p>
            <a:pPr marL="464775" indent="-285750">
              <a:spcAft>
                <a:spcPts val="600"/>
              </a:spcAft>
              <a:buClr>
                <a:srgbClr val="F9B30D"/>
              </a:buClr>
              <a:buSzPct val="80000"/>
              <a:buFont typeface="Wingdings 3" panose="05040102010807070707" pitchFamily="18" charset="2"/>
              <a:buChar char="u"/>
            </a:pPr>
            <a:r>
              <a:rPr lang="it-IT" b="1" dirty="0">
                <a:solidFill>
                  <a:srgbClr val="82A1CC"/>
                </a:solidFill>
                <a:latin typeface="Calibri" panose="020F0502020204030204" pitchFamily="34" charset="0"/>
                <a:cs typeface="Calibri" panose="020F0502020204030204" pitchFamily="34" charset="0"/>
                <a:sym typeface="Lato"/>
              </a:rPr>
              <a:t>Accessibilità logistica </a:t>
            </a:r>
            <a:r>
              <a:rPr lang="it-IT" dirty="0">
                <a:latin typeface="Calibri" panose="020F0502020204030204" pitchFamily="34" charset="0"/>
                <a:cs typeface="Calibri" panose="020F0502020204030204" pitchFamily="34" charset="0"/>
                <a:sym typeface="Lato"/>
              </a:rPr>
              <a:t>(facilità di parcheggio, accesso tramite mezzi pubblici).</a:t>
            </a:r>
          </a:p>
          <a:p>
            <a:pPr marL="464775" indent="-285750">
              <a:spcAft>
                <a:spcPts val="600"/>
              </a:spcAft>
              <a:buClr>
                <a:srgbClr val="F9B30D"/>
              </a:buClr>
              <a:buSzPct val="80000"/>
              <a:buFont typeface="Wingdings 3" panose="05040102010807070707" pitchFamily="18" charset="2"/>
              <a:buChar char="u"/>
            </a:pPr>
            <a:r>
              <a:rPr lang="it-IT" b="1" dirty="0">
                <a:solidFill>
                  <a:srgbClr val="82A1CC"/>
                </a:solidFill>
                <a:latin typeface="Calibri" panose="020F0502020204030204" pitchFamily="34" charset="0"/>
                <a:cs typeface="Calibri" panose="020F0502020204030204" pitchFamily="34" charset="0"/>
                <a:sym typeface="Lato"/>
              </a:rPr>
              <a:t>Accessibilità sui luoghi di lavoro </a:t>
            </a:r>
            <a:r>
              <a:rPr lang="it-IT" dirty="0">
                <a:latin typeface="Calibri" panose="020F0502020204030204" pitchFamily="34" charset="0"/>
                <a:cs typeface="Calibri" panose="020F0502020204030204" pitchFamily="34" charset="0"/>
                <a:sym typeface="Lato"/>
              </a:rPr>
              <a:t>(ad esempio, somministrazione</a:t>
            </a:r>
            <a:br>
              <a:rPr lang="it-IT" dirty="0">
                <a:latin typeface="Calibri" panose="020F0502020204030204" pitchFamily="34" charset="0"/>
                <a:cs typeface="Calibri" panose="020F0502020204030204" pitchFamily="34" charset="0"/>
                <a:sym typeface="Lato"/>
              </a:rPr>
            </a:br>
            <a:r>
              <a:rPr lang="it-IT" dirty="0">
                <a:latin typeface="Calibri" panose="020F0502020204030204" pitchFamily="34" charset="0"/>
                <a:cs typeface="Calibri" panose="020F0502020204030204" pitchFamily="34" charset="0"/>
                <a:sym typeface="Lato"/>
              </a:rPr>
              <a:t>o appuntamento in occasione della visita col medico del lavoro).</a:t>
            </a:r>
          </a:p>
          <a:p>
            <a:pPr marL="464775" indent="-285750">
              <a:spcAft>
                <a:spcPts val="600"/>
              </a:spcAft>
              <a:buClr>
                <a:srgbClr val="F9B30D"/>
              </a:buClr>
              <a:buSzPct val="80000"/>
              <a:buFont typeface="Wingdings 3" panose="05040102010807070707" pitchFamily="18" charset="2"/>
              <a:buChar char="u"/>
            </a:pPr>
            <a:r>
              <a:rPr lang="it-IT" dirty="0">
                <a:latin typeface="Calibri" panose="020F0502020204030204" pitchFamily="34" charset="0"/>
                <a:cs typeface="Calibri" panose="020F0502020204030204" pitchFamily="34" charset="0"/>
                <a:sym typeface="Lato"/>
              </a:rPr>
              <a:t>Istituzione dello </a:t>
            </a:r>
            <a:r>
              <a:rPr lang="it-IT" b="1" dirty="0">
                <a:solidFill>
                  <a:srgbClr val="82A1CC"/>
                </a:solidFill>
                <a:latin typeface="Calibri" panose="020F0502020204030204" pitchFamily="34" charset="0"/>
                <a:cs typeface="Calibri" panose="020F0502020204030204" pitchFamily="34" charset="0"/>
                <a:sym typeface="Lato"/>
              </a:rPr>
              <a:t>screening HPV per le donne over 30</a:t>
            </a:r>
            <a:r>
              <a:rPr lang="it-IT" dirty="0">
                <a:latin typeface="Calibri" panose="020F0502020204030204" pitchFamily="34" charset="0"/>
                <a:cs typeface="Calibri" panose="020F0502020204030204" pitchFamily="34" charset="0"/>
                <a:sym typeface="Lato"/>
              </a:rPr>
              <a:t>.</a:t>
            </a:r>
          </a:p>
          <a:p>
            <a:pPr marL="464775" indent="-285750">
              <a:spcAft>
                <a:spcPts val="600"/>
              </a:spcAft>
              <a:buClr>
                <a:srgbClr val="F9B30D"/>
              </a:buClr>
              <a:buSzPct val="80000"/>
              <a:buFont typeface="Wingdings 3" panose="05040102010807070707" pitchFamily="18" charset="2"/>
              <a:buChar char="u"/>
            </a:pPr>
            <a:r>
              <a:rPr lang="it-IT" dirty="0">
                <a:latin typeface="Calibri" panose="020F0502020204030204" pitchFamily="34" charset="0"/>
                <a:cs typeface="Calibri" panose="020F0502020204030204" pitchFamily="34" charset="0"/>
                <a:sym typeface="Lato"/>
              </a:rPr>
              <a:t>Somministrazione </a:t>
            </a:r>
            <a:r>
              <a:rPr lang="it-IT" b="1" dirty="0">
                <a:solidFill>
                  <a:srgbClr val="82A1CC"/>
                </a:solidFill>
                <a:latin typeface="Calibri" panose="020F0502020204030204" pitchFamily="34" charset="0"/>
                <a:cs typeface="Calibri" panose="020F0502020204030204" pitchFamily="34" charset="0"/>
                <a:sym typeface="Lato"/>
              </a:rPr>
              <a:t>in occasione degli screening istituiti a livello nazionale </a:t>
            </a:r>
            <a:r>
              <a:rPr lang="it-IT" dirty="0">
                <a:latin typeface="Calibri" panose="020F0502020204030204" pitchFamily="34" charset="0"/>
                <a:cs typeface="Calibri" panose="020F0502020204030204" pitchFamily="34" charset="0"/>
                <a:sym typeface="Lato"/>
              </a:rPr>
              <a:t>(ad esempio, Pap-Test o vaccinazione dTpa).</a:t>
            </a:r>
          </a:p>
          <a:p>
            <a:pPr marL="464775" lvl="0" indent="-285750">
              <a:spcAft>
                <a:spcPts val="600"/>
              </a:spcAft>
              <a:buClr>
                <a:srgbClr val="F9B30D"/>
              </a:buClr>
              <a:buSzPct val="80000"/>
              <a:buFont typeface="Wingdings 3" panose="05040102010807070707" pitchFamily="18" charset="2"/>
              <a:buChar char="u"/>
            </a:pPr>
            <a:r>
              <a:rPr lang="it-IT" b="1" dirty="0">
                <a:solidFill>
                  <a:srgbClr val="82A1CC"/>
                </a:solidFill>
                <a:latin typeface="Calibri" panose="020F0502020204030204" pitchFamily="34" charset="0"/>
                <a:cs typeface="Calibri" panose="020F0502020204030204" pitchFamily="34" charset="0"/>
                <a:sym typeface="Lato"/>
              </a:rPr>
              <a:t>Vaccinazione delle donne adulte in occasione della vaccinazione HPV di figli/figlie</a:t>
            </a:r>
            <a:r>
              <a:rPr lang="it-IT" dirty="0">
                <a:latin typeface="Calibri" panose="020F0502020204030204" pitchFamily="34" charset="0"/>
                <a:cs typeface="Calibri" panose="020F0502020204030204" pitchFamily="34" charset="0"/>
                <a:sym typeface="Lato"/>
              </a:rPr>
              <a:t>.</a:t>
            </a:r>
          </a:p>
        </p:txBody>
      </p:sp>
      <p:sp>
        <p:nvSpPr>
          <p:cNvPr id="5" name="Rettangolo 4">
            <a:extLst>
              <a:ext uri="{FF2B5EF4-FFF2-40B4-BE49-F238E27FC236}">
                <a16:creationId xmlns:a16="http://schemas.microsoft.com/office/drawing/2014/main" id="{A30B06BB-DA66-DA6A-501E-B32C91FB136F}"/>
              </a:ext>
            </a:extLst>
          </p:cNvPr>
          <p:cNvSpPr/>
          <p:nvPr/>
        </p:nvSpPr>
        <p:spPr>
          <a:xfrm>
            <a:off x="7969251" y="2633409"/>
            <a:ext cx="622300" cy="50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b="1"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7" name="CasellaDiTesto 6">
            <a:extLst>
              <a:ext uri="{FF2B5EF4-FFF2-40B4-BE49-F238E27FC236}">
                <a16:creationId xmlns:a16="http://schemas.microsoft.com/office/drawing/2014/main" id="{7FF73FBD-5491-1308-4436-D7312DCDDBB4}"/>
              </a:ext>
            </a:extLst>
          </p:cNvPr>
          <p:cNvSpPr txBox="1"/>
          <p:nvPr/>
        </p:nvSpPr>
        <p:spPr>
          <a:xfrm>
            <a:off x="7814005" y="2672885"/>
            <a:ext cx="932791" cy="430887"/>
          </a:xfrm>
          <a:prstGeom prst="rect">
            <a:avLst/>
          </a:prstGeom>
          <a:noFill/>
        </p:spPr>
        <p:txBody>
          <a:bodyPr wrap="square">
            <a:spAutoFit/>
          </a:bodyPr>
          <a:lstStyle/>
          <a:p>
            <a:pPr algn="ctr"/>
            <a:r>
              <a:rPr lang="it-IT" sz="1100" b="1" dirty="0">
                <a:solidFill>
                  <a:srgbClr val="5C8BA8"/>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HPV VACCINE</a:t>
            </a:r>
          </a:p>
        </p:txBody>
      </p:sp>
      <p:sp>
        <p:nvSpPr>
          <p:cNvPr id="6" name="CasellaDiTesto 5">
            <a:extLst>
              <a:ext uri="{FF2B5EF4-FFF2-40B4-BE49-F238E27FC236}">
                <a16:creationId xmlns:a16="http://schemas.microsoft.com/office/drawing/2014/main" id="{A0C7D341-E46C-9E34-2E41-449306C68F61}"/>
              </a:ext>
            </a:extLst>
          </p:cNvPr>
          <p:cNvSpPr txBox="1"/>
          <p:nvPr/>
        </p:nvSpPr>
        <p:spPr>
          <a:xfrm>
            <a:off x="595423" y="62054"/>
            <a:ext cx="7929868" cy="523220"/>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Facilitare la chiamata alla vaccinazione</a:t>
            </a:r>
          </a:p>
        </p:txBody>
      </p:sp>
    </p:spTree>
    <p:custDataLst>
      <p:tags r:id="rId1"/>
    </p:custDataLst>
    <p:extLst>
      <p:ext uri="{BB962C8B-B14F-4D97-AF65-F5344CB8AC3E}">
        <p14:creationId xmlns:p14="http://schemas.microsoft.com/office/powerpoint/2010/main" val="3246633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0852523-6441-AA5B-1A31-FBC9B66CC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170" y="3127404"/>
            <a:ext cx="2500829" cy="201609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51;p30"/>
          <p:cNvSpPr txBox="1"/>
          <p:nvPr/>
        </p:nvSpPr>
        <p:spPr>
          <a:xfrm>
            <a:off x="595423" y="750738"/>
            <a:ext cx="8407729" cy="3931429"/>
          </a:xfrm>
          <a:prstGeom prst="rect">
            <a:avLst/>
          </a:prstGeom>
          <a:noFill/>
          <a:ln>
            <a:noFill/>
          </a:ln>
        </p:spPr>
        <p:txBody>
          <a:bodyPr spcFirstLastPara="1" wrap="square" lIns="91425" tIns="91425" rIns="91425" bIns="91425" anchor="t" anchorCtr="0">
            <a:noAutofit/>
          </a:bodyPr>
          <a:lstStyle/>
          <a:p>
            <a:pPr marL="464775" indent="-285750">
              <a:spcAft>
                <a:spcPts val="600"/>
              </a:spcAft>
              <a:buClr>
                <a:srgbClr val="F9B30D"/>
              </a:buClr>
              <a:buSzPct val="80000"/>
              <a:buFont typeface="Wingdings 3" panose="05040102010807070707" pitchFamily="18" charset="2"/>
              <a:buChar char="u"/>
            </a:pPr>
            <a:r>
              <a:rPr lang="it-IT" sz="1800" dirty="0">
                <a:latin typeface="Calibri" panose="020F0502020204030204" pitchFamily="34" charset="0"/>
                <a:cs typeface="Calibri" panose="020F0502020204030204" pitchFamily="34" charset="0"/>
                <a:sym typeface="Lato"/>
              </a:rPr>
              <a:t>La comunicazione su HPV e patologie correlate è efficace quando è </a:t>
            </a:r>
            <a:r>
              <a:rPr lang="it-IT" sz="1800" b="1" dirty="0">
                <a:solidFill>
                  <a:srgbClr val="82A1CC"/>
                </a:solidFill>
                <a:latin typeface="Calibri" panose="020F0502020204030204" pitchFamily="34" charset="0"/>
                <a:cs typeface="Calibri" panose="020F0502020204030204" pitchFamily="34" charset="0"/>
                <a:sym typeface="Lato"/>
              </a:rPr>
              <a:t>sintetica</a:t>
            </a:r>
            <a:r>
              <a:rPr lang="it-IT" sz="1800" dirty="0">
                <a:latin typeface="Calibri" panose="020F0502020204030204" pitchFamily="34" charset="0"/>
                <a:cs typeface="Calibri" panose="020F0502020204030204" pitchFamily="34" charset="0"/>
                <a:sym typeface="Lato"/>
              </a:rPr>
              <a:t> e concentrata sugli aspetti essenziali della </a:t>
            </a:r>
            <a:r>
              <a:rPr lang="it-IT" sz="1800" b="1" dirty="0">
                <a:solidFill>
                  <a:srgbClr val="82A1CC"/>
                </a:solidFill>
                <a:latin typeface="Calibri" panose="020F0502020204030204" pitchFamily="34" charset="0"/>
                <a:cs typeface="Calibri" panose="020F0502020204030204" pitchFamily="34" charset="0"/>
                <a:sym typeface="Lato"/>
              </a:rPr>
              <a:t>sequenza infezione-cancro</a:t>
            </a:r>
            <a:r>
              <a:rPr lang="it-IT" sz="1800" dirty="0">
                <a:latin typeface="Calibri" panose="020F0502020204030204" pitchFamily="34" charset="0"/>
                <a:cs typeface="Calibri" panose="020F0502020204030204" pitchFamily="34" charset="0"/>
                <a:sym typeface="Lato"/>
              </a:rPr>
              <a:t>.</a:t>
            </a:r>
          </a:p>
          <a:p>
            <a:pPr marL="464775" indent="-285750">
              <a:spcAft>
                <a:spcPts val="600"/>
              </a:spcAft>
              <a:buClr>
                <a:srgbClr val="F9B30D"/>
              </a:buClr>
              <a:buSzPct val="80000"/>
              <a:buFont typeface="Wingdings 3" panose="05040102010807070707" pitchFamily="18" charset="2"/>
              <a:buChar char="u"/>
            </a:pPr>
            <a:r>
              <a:rPr lang="it-IT" sz="1800" dirty="0">
                <a:latin typeface="Calibri" panose="020F0502020204030204" pitchFamily="34" charset="0"/>
                <a:cs typeface="Calibri" panose="020F0502020204030204" pitchFamily="34" charset="0"/>
                <a:sym typeface="Lato"/>
              </a:rPr>
              <a:t>Le informazioni devono essere fornite assieme all’invito a eseguire il test HPV e dovrebbero specificare dove si possano avere </a:t>
            </a:r>
            <a:r>
              <a:rPr lang="it-IT" sz="1800" b="1" dirty="0">
                <a:solidFill>
                  <a:srgbClr val="82A1CC"/>
                </a:solidFill>
                <a:latin typeface="Calibri" panose="020F0502020204030204" pitchFamily="34" charset="0"/>
                <a:cs typeface="Calibri" panose="020F0502020204030204" pitchFamily="34" charset="0"/>
                <a:sym typeface="Lato"/>
              </a:rPr>
              <a:t>approfondimenti</a:t>
            </a:r>
            <a:r>
              <a:rPr lang="it-IT" sz="1800" dirty="0">
                <a:latin typeface="Calibri" panose="020F0502020204030204" pitchFamily="34" charset="0"/>
                <a:cs typeface="Calibri" panose="020F0502020204030204" pitchFamily="34" charset="0"/>
                <a:sym typeface="Lato"/>
              </a:rPr>
              <a:t> informativi.</a:t>
            </a:r>
          </a:p>
          <a:p>
            <a:pPr marL="464775" indent="-285750">
              <a:spcAft>
                <a:spcPts val="600"/>
              </a:spcAft>
              <a:buClr>
                <a:srgbClr val="F9B30D"/>
              </a:buClr>
              <a:buSzPct val="80000"/>
              <a:buFont typeface="Wingdings 3" panose="05040102010807070707" pitchFamily="18" charset="2"/>
              <a:buChar char="u"/>
            </a:pPr>
            <a:r>
              <a:rPr lang="it-IT" sz="1800" dirty="0">
                <a:latin typeface="Calibri" panose="020F0502020204030204" pitchFamily="34" charset="0"/>
                <a:cs typeface="Calibri" panose="020F0502020204030204" pitchFamily="34" charset="0"/>
                <a:sym typeface="Lato"/>
              </a:rPr>
              <a:t>Ideale è l’istituzione di un </a:t>
            </a:r>
            <a:r>
              <a:rPr lang="it-IT" sz="1800" b="1" dirty="0">
                <a:solidFill>
                  <a:srgbClr val="82A1CC"/>
                </a:solidFill>
                <a:latin typeface="Calibri" panose="020F0502020204030204" pitchFamily="34" charset="0"/>
                <a:cs typeface="Calibri" panose="020F0502020204030204" pitchFamily="34" charset="0"/>
                <a:sym typeface="Lato"/>
              </a:rPr>
              <a:t>numero verde </a:t>
            </a:r>
            <a:r>
              <a:rPr lang="it-IT" sz="1800" dirty="0">
                <a:latin typeface="Calibri" panose="020F0502020204030204" pitchFamily="34" charset="0"/>
                <a:cs typeface="Calibri" panose="020F0502020204030204" pitchFamily="34" charset="0"/>
                <a:sym typeface="Lato"/>
              </a:rPr>
              <a:t>dedicato (</a:t>
            </a:r>
            <a:r>
              <a:rPr lang="it-IT" sz="1800" i="1" dirty="0">
                <a:latin typeface="Calibri" panose="020F0502020204030204" pitchFamily="34" charset="0"/>
                <a:cs typeface="Calibri" panose="020F0502020204030204" pitchFamily="34" charset="0"/>
                <a:sym typeface="Lato"/>
              </a:rPr>
              <a:t>comunicazione diretta</a:t>
            </a:r>
            <a:r>
              <a:rPr lang="it-IT" sz="1800" dirty="0">
                <a:latin typeface="Calibri" panose="020F0502020204030204" pitchFamily="34" charset="0"/>
                <a:cs typeface="Calibri" panose="020F0502020204030204" pitchFamily="34" charset="0"/>
                <a:sym typeface="Lato"/>
              </a:rPr>
              <a:t>).</a:t>
            </a:r>
          </a:p>
          <a:p>
            <a:pPr marL="464775" indent="-285750">
              <a:spcAft>
                <a:spcPts val="600"/>
              </a:spcAft>
              <a:buClr>
                <a:srgbClr val="F9B30D"/>
              </a:buClr>
              <a:buSzPct val="80000"/>
              <a:buFont typeface="Wingdings 3" panose="05040102010807070707" pitchFamily="18" charset="2"/>
              <a:buChar char="u"/>
            </a:pPr>
            <a:r>
              <a:rPr lang="it-IT" sz="1800" dirty="0">
                <a:latin typeface="Calibri" panose="020F0502020204030204" pitchFamily="34" charset="0"/>
                <a:cs typeface="Calibri" panose="020F0502020204030204" pitchFamily="34" charset="0"/>
                <a:sym typeface="Lato"/>
              </a:rPr>
              <a:t>La comunicazione è ancora più efficace se alla comunicazione diretta                           si affianca quella indiretta attraverso quanti più </a:t>
            </a:r>
            <a:r>
              <a:rPr lang="it-IT" sz="1800" b="1" dirty="0">
                <a:solidFill>
                  <a:srgbClr val="82A1CC"/>
                </a:solidFill>
                <a:latin typeface="Calibri" panose="020F0502020204030204" pitchFamily="34" charset="0"/>
                <a:cs typeface="Calibri" panose="020F0502020204030204" pitchFamily="34" charset="0"/>
                <a:sym typeface="Lato"/>
              </a:rPr>
              <a:t>canali comunicativi paralleli </a:t>
            </a:r>
            <a:r>
              <a:rPr lang="it-IT" sz="1800" dirty="0">
                <a:latin typeface="Calibri" panose="020F0502020204030204" pitchFamily="34" charset="0"/>
                <a:cs typeface="Calibri" panose="020F0502020204030204" pitchFamily="34" charset="0"/>
                <a:sym typeface="Lato"/>
              </a:rPr>
              <a:t>(</a:t>
            </a:r>
            <a:r>
              <a:rPr lang="it-IT" sz="1800" dirty="0" err="1">
                <a:latin typeface="Calibri" panose="020F0502020204030204" pitchFamily="34" charset="0"/>
                <a:cs typeface="Calibri" panose="020F0502020204030204" pitchFamily="34" charset="0"/>
                <a:sym typeface="Lato"/>
              </a:rPr>
              <a:t>facebook</a:t>
            </a:r>
            <a:r>
              <a:rPr lang="it-IT" sz="1800" dirty="0">
                <a:latin typeface="Calibri" panose="020F0502020204030204" pitchFamily="34" charset="0"/>
                <a:cs typeface="Calibri" panose="020F0502020204030204" pitchFamily="34" charset="0"/>
                <a:sym typeface="Lato"/>
              </a:rPr>
              <a:t>, </a:t>
            </a:r>
            <a:r>
              <a:rPr lang="it-IT" sz="1800" dirty="0" err="1">
                <a:latin typeface="Calibri" panose="020F0502020204030204" pitchFamily="34" charset="0"/>
                <a:cs typeface="Calibri" panose="020F0502020204030204" pitchFamily="34" charset="0"/>
                <a:sym typeface="Lato"/>
              </a:rPr>
              <a:t>messenger</a:t>
            </a:r>
            <a:r>
              <a:rPr lang="it-IT" sz="1800" dirty="0">
                <a:latin typeface="Calibri" panose="020F0502020204030204" pitchFamily="34" charset="0"/>
                <a:cs typeface="Calibri" panose="020F0502020204030204" pitchFamily="34" charset="0"/>
                <a:sym typeface="Lato"/>
              </a:rPr>
              <a:t> ecc.).</a:t>
            </a:r>
          </a:p>
          <a:p>
            <a:pPr marL="464775" indent="-285750">
              <a:spcAft>
                <a:spcPts val="600"/>
              </a:spcAft>
              <a:buClr>
                <a:srgbClr val="F9B30D"/>
              </a:buClr>
              <a:buSzPct val="80000"/>
              <a:buFont typeface="Wingdings 3" panose="05040102010807070707" pitchFamily="18" charset="2"/>
              <a:buChar char="u"/>
            </a:pPr>
            <a:r>
              <a:rPr lang="it-IT" sz="1800" dirty="0">
                <a:latin typeface="Calibri" panose="020F0502020204030204" pitchFamily="34" charset="0"/>
                <a:cs typeface="Calibri" panose="020F0502020204030204" pitchFamily="34" charset="0"/>
                <a:sym typeface="Lato"/>
              </a:rPr>
              <a:t>L’informazione deve essere </a:t>
            </a:r>
            <a:r>
              <a:rPr lang="it-IT" sz="1800" b="1" dirty="0">
                <a:solidFill>
                  <a:srgbClr val="82A1CC"/>
                </a:solidFill>
                <a:latin typeface="Calibri" panose="020F0502020204030204" pitchFamily="34" charset="0"/>
                <a:cs typeface="Calibri" panose="020F0502020204030204" pitchFamily="34" charset="0"/>
                <a:sym typeface="Lato"/>
              </a:rPr>
              <a:t>segmentata</a:t>
            </a:r>
            <a:r>
              <a:rPr lang="it-IT" sz="1800" dirty="0">
                <a:latin typeface="Calibri" panose="020F0502020204030204" pitchFamily="34" charset="0"/>
                <a:cs typeface="Calibri" panose="020F0502020204030204" pitchFamily="34" charset="0"/>
                <a:sym typeface="Lato"/>
              </a:rPr>
              <a:t> per i diversi                                             target (operatori e utenti) e realizzata dopo un focus                                              group con target dedicato che ne analizzi temi e linguaggio</a:t>
            </a:r>
            <a:r>
              <a:rPr lang="it-IT" sz="1800" dirty="0">
                <a:solidFill>
                  <a:srgbClr val="434343"/>
                </a:solidFill>
                <a:latin typeface="Calibri" panose="020F0502020204030204" pitchFamily="34" charset="0"/>
                <a:ea typeface="Lato"/>
                <a:cs typeface="Calibri" panose="020F0502020204030204" pitchFamily="34" charset="0"/>
                <a:sym typeface="Lato"/>
              </a:rPr>
              <a:t>.</a:t>
            </a:r>
          </a:p>
        </p:txBody>
      </p:sp>
      <p:sp>
        <p:nvSpPr>
          <p:cNvPr id="4" name="CasellaDiTesto 3">
            <a:extLst>
              <a:ext uri="{FF2B5EF4-FFF2-40B4-BE49-F238E27FC236}">
                <a16:creationId xmlns:a16="http://schemas.microsoft.com/office/drawing/2014/main" id="{5D88B723-5CF3-E183-2CA7-EEBEC28A069F}"/>
              </a:ext>
            </a:extLst>
          </p:cNvPr>
          <p:cNvSpPr txBox="1"/>
          <p:nvPr/>
        </p:nvSpPr>
        <p:spPr>
          <a:xfrm>
            <a:off x="595423" y="71852"/>
            <a:ext cx="7929868" cy="523220"/>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La comunicazione </a:t>
            </a:r>
            <a:r>
              <a:rPr lang="it-IT" sz="2800" b="1" i="1" dirty="0" err="1">
                <a:solidFill>
                  <a:srgbClr val="44949E"/>
                </a:solidFill>
                <a:latin typeface="Calibri" panose="020F0502020204030204" pitchFamily="34" charset="0"/>
                <a:cs typeface="Calibri" panose="020F0502020204030204" pitchFamily="34" charset="0"/>
              </a:rPr>
              <a:t>tailor</a:t>
            </a:r>
            <a:r>
              <a:rPr lang="it-IT" sz="2800" b="1" i="1" dirty="0">
                <a:solidFill>
                  <a:srgbClr val="44949E"/>
                </a:solidFill>
                <a:latin typeface="Calibri" panose="020F0502020204030204" pitchFamily="34" charset="0"/>
                <a:cs typeface="Calibri" panose="020F0502020204030204" pitchFamily="34" charset="0"/>
              </a:rPr>
              <a:t> made</a:t>
            </a:r>
          </a:p>
        </p:txBody>
      </p:sp>
    </p:spTree>
    <p:custDataLst>
      <p:tags r:id="rId1"/>
    </p:custDataLst>
    <p:extLst>
      <p:ext uri="{BB962C8B-B14F-4D97-AF65-F5344CB8AC3E}">
        <p14:creationId xmlns:p14="http://schemas.microsoft.com/office/powerpoint/2010/main" val="3650083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oogle Shape;273;p31"/>
          <p:cNvGrpSpPr/>
          <p:nvPr/>
        </p:nvGrpSpPr>
        <p:grpSpPr>
          <a:xfrm>
            <a:off x="5811902" y="3592636"/>
            <a:ext cx="2522389" cy="1353953"/>
            <a:chOff x="830400" y="3274596"/>
            <a:chExt cx="2501700" cy="1353953"/>
          </a:xfrm>
          <a:solidFill>
            <a:srgbClr val="82A1CC"/>
          </a:solidFill>
        </p:grpSpPr>
        <p:sp>
          <p:nvSpPr>
            <p:cNvPr id="24" name="Google Shape;274;p31"/>
            <p:cNvSpPr/>
            <p:nvPr/>
          </p:nvSpPr>
          <p:spPr>
            <a:xfrm>
              <a:off x="830400" y="3360750"/>
              <a:ext cx="2501700" cy="12678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5;p31"/>
            <p:cNvSpPr/>
            <p:nvPr/>
          </p:nvSpPr>
          <p:spPr>
            <a:xfrm>
              <a:off x="1059092" y="3274596"/>
              <a:ext cx="219600" cy="936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256;p31"/>
          <p:cNvSpPr txBox="1">
            <a:spLocks/>
          </p:cNvSpPr>
          <p:nvPr/>
        </p:nvSpPr>
        <p:spPr>
          <a:xfrm>
            <a:off x="590689" y="748700"/>
            <a:ext cx="7688400" cy="5352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sz="2000" b="1" kern="1200" dirty="0">
                <a:solidFill>
                  <a:srgbClr val="44949E"/>
                </a:solidFill>
                <a:latin typeface="Calibri" panose="020F0502020204030204" pitchFamily="34" charset="0"/>
                <a:ea typeface="+mn-ea"/>
                <a:cs typeface="Calibri" panose="020F0502020204030204" pitchFamily="34" charset="0"/>
                <a:sym typeface="Raleway"/>
              </a:rPr>
              <a:t>I luoghi </a:t>
            </a:r>
            <a:r>
              <a:rPr lang="it-IT" sz="2000" b="1" kern="1200" dirty="0">
                <a:solidFill>
                  <a:srgbClr val="44949E"/>
                </a:solidFill>
                <a:latin typeface="Calibri" panose="020F0502020204030204" pitchFamily="34" charset="0"/>
                <a:ea typeface="+mn-ea"/>
                <a:cs typeface="Calibri" panose="020F0502020204030204" pitchFamily="34" charset="0"/>
              </a:rPr>
              <a:t>dell’informazione</a:t>
            </a:r>
          </a:p>
        </p:txBody>
      </p:sp>
      <p:sp>
        <p:nvSpPr>
          <p:cNvPr id="4" name="Google Shape;278;p31"/>
          <p:cNvSpPr txBox="1"/>
          <p:nvPr/>
        </p:nvSpPr>
        <p:spPr>
          <a:xfrm>
            <a:off x="595423" y="1204264"/>
            <a:ext cx="8471459" cy="1003222"/>
          </a:xfrm>
          <a:prstGeom prst="rect">
            <a:avLst/>
          </a:prstGeom>
          <a:noFill/>
          <a:ln>
            <a:noFill/>
          </a:ln>
        </p:spPr>
        <p:txBody>
          <a:bodyPr spcFirstLastPara="1" wrap="square" lIns="91425" tIns="91425" rIns="91425" bIns="91425" anchor="t" anchorCtr="0">
            <a:noAutofit/>
          </a:bodyPr>
          <a:lstStyle/>
          <a:p>
            <a:pPr lvl="0">
              <a:lnSpc>
                <a:spcPct val="115000"/>
              </a:lnSpc>
            </a:pPr>
            <a:r>
              <a:rPr lang="it-IT" sz="1600" dirty="0">
                <a:latin typeface="Calibri" panose="020F0502020204030204" pitchFamily="34" charset="0"/>
                <a:ea typeface="Lato"/>
                <a:cs typeface="Calibri" panose="020F0502020204030204" pitchFamily="34" charset="0"/>
                <a:sym typeface="Lato"/>
              </a:rPr>
              <a:t>La diffusione dell’informazione nei luoghi di maggiore frequentazione dei diversi target di pubblico attraverso </a:t>
            </a:r>
            <a:r>
              <a:rPr lang="it-IT" sz="1600" b="1" dirty="0">
                <a:solidFill>
                  <a:srgbClr val="82A1CC"/>
                </a:solidFill>
                <a:latin typeface="Calibri" panose="020F0502020204030204" pitchFamily="34" charset="0"/>
                <a:ea typeface="Lato"/>
                <a:cs typeface="Calibri" panose="020F0502020204030204" pitchFamily="34" charset="0"/>
                <a:sym typeface="Lato"/>
              </a:rPr>
              <a:t>campagne dedicate</a:t>
            </a:r>
            <a:r>
              <a:rPr lang="it-IT" sz="1600" dirty="0">
                <a:solidFill>
                  <a:srgbClr val="82A1CC"/>
                </a:solidFill>
                <a:latin typeface="Calibri" panose="020F0502020204030204" pitchFamily="34" charset="0"/>
                <a:ea typeface="Lato"/>
                <a:cs typeface="Calibri" panose="020F0502020204030204" pitchFamily="34" charset="0"/>
                <a:sym typeface="Lato"/>
              </a:rPr>
              <a:t> </a:t>
            </a:r>
            <a:r>
              <a:rPr lang="it-IT" sz="1600" dirty="0">
                <a:latin typeface="Calibri" panose="020F0502020204030204" pitchFamily="34" charset="0"/>
                <a:ea typeface="Lato"/>
                <a:cs typeface="Calibri" panose="020F0502020204030204" pitchFamily="34" charset="0"/>
                <a:sym typeface="Lato"/>
              </a:rPr>
              <a:t>consente di raggiungere una più capillare e personalizzata diffusione delle informazioni stesse.</a:t>
            </a:r>
          </a:p>
        </p:txBody>
      </p:sp>
      <p:grpSp>
        <p:nvGrpSpPr>
          <p:cNvPr id="7" name="Google Shape;259;p31"/>
          <p:cNvGrpSpPr/>
          <p:nvPr/>
        </p:nvGrpSpPr>
        <p:grpSpPr>
          <a:xfrm>
            <a:off x="830400" y="3592636"/>
            <a:ext cx="2501700" cy="1353953"/>
            <a:chOff x="830400" y="3274596"/>
            <a:chExt cx="2501700" cy="1353953"/>
          </a:xfrm>
          <a:solidFill>
            <a:srgbClr val="F9B30D"/>
          </a:solidFill>
        </p:grpSpPr>
        <p:sp>
          <p:nvSpPr>
            <p:cNvPr id="8" name="Google Shape;260;p31"/>
            <p:cNvSpPr/>
            <p:nvPr/>
          </p:nvSpPr>
          <p:spPr>
            <a:xfrm>
              <a:off x="830400" y="3360750"/>
              <a:ext cx="2501700" cy="12678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2A1CC"/>
                </a:solidFill>
              </a:endParaRPr>
            </a:p>
          </p:txBody>
        </p:sp>
        <p:sp>
          <p:nvSpPr>
            <p:cNvPr id="9" name="Google Shape;261;p31"/>
            <p:cNvSpPr/>
            <p:nvPr/>
          </p:nvSpPr>
          <p:spPr>
            <a:xfrm>
              <a:off x="1059092" y="3274596"/>
              <a:ext cx="219600" cy="936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2A1CC"/>
                </a:solidFill>
              </a:endParaRPr>
            </a:p>
          </p:txBody>
        </p:sp>
      </p:grpSp>
      <p:sp>
        <p:nvSpPr>
          <p:cNvPr id="10" name="Google Shape;262;p31"/>
          <p:cNvSpPr txBox="1">
            <a:spLocks/>
          </p:cNvSpPr>
          <p:nvPr/>
        </p:nvSpPr>
        <p:spPr>
          <a:xfrm>
            <a:off x="972349" y="3883306"/>
            <a:ext cx="2238300" cy="4302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200" b="1" dirty="0">
                <a:solidFill>
                  <a:schemeClr val="dk2"/>
                </a:solidFill>
                <a:latin typeface="Calibri" panose="020F0502020204030204" pitchFamily="34" charset="0"/>
                <a:cs typeface="Calibri" panose="020F0502020204030204" pitchFamily="34" charset="0"/>
              </a:rPr>
              <a:t>Lavoro - Università</a:t>
            </a:r>
          </a:p>
        </p:txBody>
      </p:sp>
      <p:sp>
        <p:nvSpPr>
          <p:cNvPr id="11" name="Google Shape;263;p31"/>
          <p:cNvSpPr txBox="1">
            <a:spLocks/>
          </p:cNvSpPr>
          <p:nvPr/>
        </p:nvSpPr>
        <p:spPr>
          <a:xfrm>
            <a:off x="976155" y="4185676"/>
            <a:ext cx="2238300" cy="64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spcAft>
                <a:spcPts val="1600"/>
              </a:spcAft>
              <a:buFont typeface="Lato"/>
              <a:buNone/>
            </a:pPr>
            <a:r>
              <a:rPr lang="it-IT" sz="900" dirty="0">
                <a:solidFill>
                  <a:schemeClr val="bg2"/>
                </a:solidFill>
                <a:latin typeface="Calibri" panose="020F0502020204030204" pitchFamily="34" charset="0"/>
              </a:rPr>
              <a:t>Invito al test HPV</a:t>
            </a:r>
          </a:p>
        </p:txBody>
      </p:sp>
      <p:grpSp>
        <p:nvGrpSpPr>
          <p:cNvPr id="14" name="Google Shape;266;p31"/>
          <p:cNvGrpSpPr/>
          <p:nvPr/>
        </p:nvGrpSpPr>
        <p:grpSpPr>
          <a:xfrm rot="10800000" flipH="1">
            <a:off x="3333992" y="2392910"/>
            <a:ext cx="2501700" cy="1380607"/>
            <a:chOff x="830400" y="3274596"/>
            <a:chExt cx="2501700" cy="1353953"/>
          </a:xfrm>
          <a:solidFill>
            <a:srgbClr val="FDEEE7"/>
          </a:solidFill>
        </p:grpSpPr>
        <p:sp>
          <p:nvSpPr>
            <p:cNvPr id="15" name="Google Shape;267;p31"/>
            <p:cNvSpPr/>
            <p:nvPr/>
          </p:nvSpPr>
          <p:spPr>
            <a:xfrm>
              <a:off x="830400" y="3360750"/>
              <a:ext cx="2501700" cy="12678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8;p31"/>
            <p:cNvSpPr/>
            <p:nvPr/>
          </p:nvSpPr>
          <p:spPr>
            <a:xfrm>
              <a:off x="1059092" y="3274596"/>
              <a:ext cx="219600" cy="93600"/>
            </a:xfrm>
            <a:prstGeom prst="triangle">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69;p31"/>
          <p:cNvSpPr txBox="1">
            <a:spLocks/>
          </p:cNvSpPr>
          <p:nvPr/>
        </p:nvSpPr>
        <p:spPr>
          <a:xfrm>
            <a:off x="3459216" y="2493929"/>
            <a:ext cx="2238300" cy="4302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sz="1200" b="1" dirty="0">
                <a:solidFill>
                  <a:schemeClr val="dk2"/>
                </a:solidFill>
                <a:latin typeface="Calibri" panose="020F0502020204030204" pitchFamily="34" charset="0"/>
                <a:ea typeface="Raleway"/>
                <a:cs typeface="Calibri" panose="020F0502020204030204" pitchFamily="34" charset="0"/>
              </a:rPr>
              <a:t>Luoghi del </a:t>
            </a:r>
            <a:r>
              <a:rPr lang="it-IT" sz="1200" b="1" dirty="0">
                <a:solidFill>
                  <a:schemeClr val="dk2"/>
                </a:solidFill>
                <a:latin typeface="Calibri" panose="020F0502020204030204" pitchFamily="34" charset="0"/>
                <a:ea typeface="Raleway"/>
                <a:cs typeface="Calibri" panose="020F0502020204030204" pitchFamily="34" charset="0"/>
                <a:sym typeface="Raleway"/>
              </a:rPr>
              <a:t>divertimento</a:t>
            </a:r>
            <a:r>
              <a:rPr lang="it-IT" sz="1200" b="1" dirty="0">
                <a:solidFill>
                  <a:schemeClr val="dk2"/>
                </a:solidFill>
                <a:latin typeface="Calibri" panose="020F0502020204030204" pitchFamily="34" charset="0"/>
                <a:ea typeface="Raleway"/>
                <a:cs typeface="Calibri" panose="020F0502020204030204" pitchFamily="34" charset="0"/>
              </a:rPr>
              <a:t> (discoteche, pub, ristoranti)</a:t>
            </a:r>
          </a:p>
        </p:txBody>
      </p:sp>
      <p:sp>
        <p:nvSpPr>
          <p:cNvPr id="18" name="Google Shape;270;p31"/>
          <p:cNvSpPr txBox="1">
            <a:spLocks/>
          </p:cNvSpPr>
          <p:nvPr/>
        </p:nvSpPr>
        <p:spPr>
          <a:xfrm>
            <a:off x="3456966" y="2746445"/>
            <a:ext cx="2285700" cy="66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spcAft>
                <a:spcPts val="1600"/>
              </a:spcAft>
              <a:buFont typeface="Lato"/>
              <a:buNone/>
            </a:pPr>
            <a:r>
              <a:rPr lang="it-IT" sz="900" dirty="0">
                <a:solidFill>
                  <a:schemeClr val="bg2"/>
                </a:solidFill>
                <a:latin typeface="Calibri" panose="020F0502020204030204" pitchFamily="34" charset="0"/>
              </a:rPr>
              <a:t>Distribuzione di </a:t>
            </a:r>
            <a:r>
              <a:rPr lang="it-IT" sz="900" dirty="0" err="1">
                <a:solidFill>
                  <a:schemeClr val="bg2"/>
                </a:solidFill>
                <a:latin typeface="Calibri" panose="020F0502020204030204" pitchFamily="34" charset="0"/>
              </a:rPr>
              <a:t>leaflet</a:t>
            </a:r>
            <a:r>
              <a:rPr lang="it-IT" sz="900" dirty="0">
                <a:solidFill>
                  <a:schemeClr val="bg2"/>
                </a:solidFill>
                <a:latin typeface="Calibri" panose="020F0502020204030204" pitchFamily="34" charset="0"/>
              </a:rPr>
              <a:t> informativi in eventi con particolare copertura mediatica o in particolari ricorrenze (8 marzo/gay pride) o durante stagioni dedicate (ad esempio, estate/clamidia</a:t>
            </a:r>
            <a:r>
              <a:rPr lang="it-IT" sz="900" dirty="0"/>
              <a:t>).</a:t>
            </a:r>
          </a:p>
        </p:txBody>
      </p:sp>
      <p:pic>
        <p:nvPicPr>
          <p:cNvPr id="19" name="Google Shape;271;p31"/>
          <p:cNvPicPr preferRelativeResize="0"/>
          <p:nvPr/>
        </p:nvPicPr>
        <p:blipFill rotWithShape="1">
          <a:blip r:embed="rId3">
            <a:alphaModFix/>
          </a:blip>
          <a:srcRect t="8454" b="15510"/>
          <a:stretch/>
        </p:blipFill>
        <p:spPr>
          <a:xfrm>
            <a:off x="5832591" y="2409215"/>
            <a:ext cx="2501203" cy="1267837"/>
          </a:xfrm>
          <a:prstGeom prst="rect">
            <a:avLst/>
          </a:prstGeom>
          <a:noFill/>
          <a:ln>
            <a:noFill/>
          </a:ln>
        </p:spPr>
      </p:pic>
      <p:sp>
        <p:nvSpPr>
          <p:cNvPr id="21" name="Google Shape;276;p31"/>
          <p:cNvSpPr txBox="1">
            <a:spLocks/>
          </p:cNvSpPr>
          <p:nvPr/>
        </p:nvSpPr>
        <p:spPr>
          <a:xfrm>
            <a:off x="5945064" y="3724136"/>
            <a:ext cx="2238300" cy="4302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200" b="1" dirty="0">
                <a:solidFill>
                  <a:schemeClr val="dk2"/>
                </a:solidFill>
                <a:latin typeface="Calibri" panose="020F0502020204030204" pitchFamily="34" charset="0"/>
                <a:cs typeface="Calibri" panose="020F0502020204030204" pitchFamily="34" charset="0"/>
              </a:rPr>
              <a:t>Social networks</a:t>
            </a:r>
          </a:p>
        </p:txBody>
      </p:sp>
      <p:sp>
        <p:nvSpPr>
          <p:cNvPr id="22" name="Google Shape;277;p31"/>
          <p:cNvSpPr txBox="1">
            <a:spLocks/>
          </p:cNvSpPr>
          <p:nvPr/>
        </p:nvSpPr>
        <p:spPr>
          <a:xfrm>
            <a:off x="5960478" y="4024150"/>
            <a:ext cx="2373316" cy="741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buFont typeface="Lato"/>
              <a:buNone/>
            </a:pPr>
            <a:r>
              <a:rPr lang="it-IT" sz="900" dirty="0">
                <a:solidFill>
                  <a:schemeClr val="bg2"/>
                </a:solidFill>
                <a:latin typeface="Calibri" panose="020F0502020204030204" pitchFamily="34" charset="0"/>
              </a:rPr>
              <a:t>Sfruttare le occasioni trasversali in cui si parla di malattie sessualmente trasmissibili per inviare un messaggio </a:t>
            </a:r>
            <a:r>
              <a:rPr lang="it-IT" sz="900" i="1" dirty="0">
                <a:solidFill>
                  <a:schemeClr val="bg2"/>
                </a:solidFill>
                <a:latin typeface="Calibri" panose="020F0502020204030204" pitchFamily="34" charset="0"/>
              </a:rPr>
              <a:t>ad hoc </a:t>
            </a:r>
            <a:r>
              <a:rPr lang="it-IT" sz="900" dirty="0">
                <a:solidFill>
                  <a:schemeClr val="bg2"/>
                </a:solidFill>
                <a:latin typeface="Calibri" panose="020F0502020204030204" pitchFamily="34" charset="0"/>
              </a:rPr>
              <a:t>su HPV, inserendo un inserto dedicato.</a:t>
            </a:r>
          </a:p>
        </p:txBody>
      </p:sp>
      <p:pic>
        <p:nvPicPr>
          <p:cNvPr id="8194" name="Picture 2">
            <a:extLst>
              <a:ext uri="{FF2B5EF4-FFF2-40B4-BE49-F238E27FC236}">
                <a16:creationId xmlns:a16="http://schemas.microsoft.com/office/drawing/2014/main" id="{66C7C749-6DF3-1A4A-253C-83844838D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942" y="2395450"/>
            <a:ext cx="2498800" cy="128497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8C739A2-C953-689E-3828-789BBBB79F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2100" y="3677053"/>
            <a:ext cx="2479802" cy="126780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AA5A4EFF-D1B6-0E78-ABA1-13AB86B3A940}"/>
              </a:ext>
            </a:extLst>
          </p:cNvPr>
          <p:cNvSpPr txBox="1"/>
          <p:nvPr/>
        </p:nvSpPr>
        <p:spPr>
          <a:xfrm>
            <a:off x="595423" y="68585"/>
            <a:ext cx="7929868" cy="523220"/>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Il counselling sull’HPV</a:t>
            </a:r>
          </a:p>
        </p:txBody>
      </p:sp>
    </p:spTree>
    <p:custDataLst>
      <p:tags r:id="rId1"/>
    </p:custDataLst>
    <p:extLst>
      <p:ext uri="{BB962C8B-B14F-4D97-AF65-F5344CB8AC3E}">
        <p14:creationId xmlns:p14="http://schemas.microsoft.com/office/powerpoint/2010/main" val="3214314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50A5A5A-B329-B387-2683-822991CE3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88619" y="928364"/>
            <a:ext cx="8755379" cy="3514725"/>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870332" y="1129182"/>
            <a:ext cx="3999124" cy="3416320"/>
          </a:xfrm>
          <a:prstGeom prst="rect">
            <a:avLst/>
          </a:prstGeom>
        </p:spPr>
        <p:txBody>
          <a:bodyPr wrap="square">
            <a:spAutoFit/>
          </a:bodyPr>
          <a:lstStyle/>
          <a:p>
            <a:pPr algn="ctr"/>
            <a:r>
              <a:rPr lang="it-IT" sz="2400" dirty="0">
                <a:solidFill>
                  <a:schemeClr val="bg2"/>
                </a:solidFill>
                <a:latin typeface="Calibri" panose="020F0502020204030204" pitchFamily="34" charset="0"/>
                <a:ea typeface="Raleway"/>
                <a:cs typeface="Calibri" panose="020F0502020204030204" pitchFamily="34" charset="0"/>
                <a:sym typeface="Raleway"/>
              </a:rPr>
              <a:t>Per la correlazione del programma vaccinale con il programma di screening è fondamentale, infine, l’utilizzo dei database impiegati nei due percorsi di prevenzione da parte degli operatori sanitari coinvolti.</a:t>
            </a:r>
            <a:br>
              <a:rPr lang="it-IT" sz="2400" dirty="0">
                <a:solidFill>
                  <a:schemeClr val="bg2"/>
                </a:solidFill>
                <a:latin typeface="Calibri" panose="020F0502020204030204" pitchFamily="34" charset="0"/>
                <a:ea typeface="Raleway"/>
                <a:cs typeface="Calibri" panose="020F0502020204030204" pitchFamily="34" charset="0"/>
                <a:sym typeface="Raleway"/>
              </a:rPr>
            </a:br>
            <a:endParaRPr lang="it-IT" sz="2400" dirty="0">
              <a:solidFill>
                <a:schemeClr val="bg2"/>
              </a:solidFill>
              <a:latin typeface="Calibri" panose="020F0502020204030204" pitchFamily="34" charset="0"/>
              <a:ea typeface="Raleway"/>
              <a:cs typeface="Calibri" panose="020F0502020204030204" pitchFamily="34" charset="0"/>
              <a:sym typeface="Raleway"/>
            </a:endParaRPr>
          </a:p>
        </p:txBody>
      </p:sp>
    </p:spTree>
    <p:custDataLst>
      <p:tags r:id="rId1"/>
    </p:custDataLst>
    <p:extLst>
      <p:ext uri="{BB962C8B-B14F-4D97-AF65-F5344CB8AC3E}">
        <p14:creationId xmlns:p14="http://schemas.microsoft.com/office/powerpoint/2010/main" val="3249311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3E250F2-6FFC-0F69-3ACA-2BCE2473F1F6}"/>
              </a:ext>
            </a:extLst>
          </p:cNvPr>
          <p:cNvSpPr txBox="1">
            <a:spLocks/>
          </p:cNvSpPr>
          <p:nvPr/>
        </p:nvSpPr>
        <p:spPr>
          <a:xfrm>
            <a:off x="536304" y="4932925"/>
            <a:ext cx="7819637" cy="2105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900" dirty="0">
                <a:solidFill>
                  <a:schemeClr val="bg2"/>
                </a:solidFill>
                <a:latin typeface="Times New Roman" panose="02020603050405020304" pitchFamily="18" charset="0"/>
                <a:cs typeface="Times New Roman" panose="02020603050405020304" pitchFamily="18" charset="0"/>
              </a:rPr>
              <a:t>https://www.who.int/news-room/events/detail/2020/11/17/default-calendar/launch-of-the-global-strategy-to-accelerate-the-elimination-of-cervical-cancer</a:t>
            </a:r>
          </a:p>
        </p:txBody>
      </p:sp>
      <p:sp>
        <p:nvSpPr>
          <p:cNvPr id="7" name="Rectangle 9">
            <a:extLst>
              <a:ext uri="{FF2B5EF4-FFF2-40B4-BE49-F238E27FC236}">
                <a16:creationId xmlns:a16="http://schemas.microsoft.com/office/drawing/2014/main" id="{55DF5149-5B07-C9CA-918D-CB9498418889}"/>
              </a:ext>
            </a:extLst>
          </p:cNvPr>
          <p:cNvSpPr/>
          <p:nvPr/>
        </p:nvSpPr>
        <p:spPr>
          <a:xfrm>
            <a:off x="536304" y="1300162"/>
            <a:ext cx="1080000" cy="1080000"/>
          </a:xfrm>
          <a:prstGeom prst="rect">
            <a:avLst/>
          </a:prstGeom>
          <a:solidFill>
            <a:srgbClr val="A96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5400" b="1" dirty="0">
                <a:solidFill>
                  <a:schemeClr val="bg1"/>
                </a:solidFill>
              </a:rPr>
              <a:t>90</a:t>
            </a:r>
          </a:p>
        </p:txBody>
      </p:sp>
      <p:sp>
        <p:nvSpPr>
          <p:cNvPr id="8" name="Rectangle 18">
            <a:extLst>
              <a:ext uri="{FF2B5EF4-FFF2-40B4-BE49-F238E27FC236}">
                <a16:creationId xmlns:a16="http://schemas.microsoft.com/office/drawing/2014/main" id="{BC9D0D9A-66CF-FEDA-720D-EDCBCE3B7E22}"/>
              </a:ext>
            </a:extLst>
          </p:cNvPr>
          <p:cNvSpPr/>
          <p:nvPr/>
        </p:nvSpPr>
        <p:spPr>
          <a:xfrm>
            <a:off x="1616304" y="1315979"/>
            <a:ext cx="3819696" cy="1080000"/>
          </a:xfrm>
          <a:prstGeom prst="rect">
            <a:avLst/>
          </a:prstGeom>
          <a:solidFill>
            <a:srgbClr val="A968A8">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16000" rtlCol="0" anchor="t"/>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chemeClr val="tx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rPr>
              <a:t>90% delle ragazze completamente vaccinate entro i 15 anni di età</a:t>
            </a:r>
            <a:r>
              <a:rPr kumimoji="0" lang="it-IT" b="0" i="0" u="none" strike="noStrike" kern="1200" cap="none" spc="0" normalizeH="0" baseline="0" noProof="0" dirty="0">
                <a:ln>
                  <a:noFill/>
                </a:ln>
                <a:solidFill>
                  <a:schemeClr val="tx2">
                    <a:lumMod val="10000"/>
                  </a:schemeClr>
                </a:solidFill>
                <a:effectLst/>
                <a:uLnTx/>
                <a:uFillTx/>
                <a:ea typeface="Calibri" panose="020F0502020204030204" pitchFamily="34" charset="0"/>
                <a:cs typeface="Times New Roman" panose="02020603050405020304" pitchFamily="18" charset="0"/>
              </a:rPr>
              <a:t>.</a:t>
            </a:r>
          </a:p>
        </p:txBody>
      </p:sp>
      <p:sp>
        <p:nvSpPr>
          <p:cNvPr id="9" name="Rectangle 19">
            <a:extLst>
              <a:ext uri="{FF2B5EF4-FFF2-40B4-BE49-F238E27FC236}">
                <a16:creationId xmlns:a16="http://schemas.microsoft.com/office/drawing/2014/main" id="{0B0EB796-BD26-E671-576A-767C8EB4778D}"/>
              </a:ext>
            </a:extLst>
          </p:cNvPr>
          <p:cNvSpPr/>
          <p:nvPr/>
        </p:nvSpPr>
        <p:spPr>
          <a:xfrm>
            <a:off x="3712396" y="2390070"/>
            <a:ext cx="4356000" cy="1080000"/>
          </a:xfrm>
          <a:prstGeom prst="rect">
            <a:avLst/>
          </a:prstGeom>
          <a:solidFill>
            <a:srgbClr val="82A1CC">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16000" rtlCol="0" anchor="t" anchorCtr="0"/>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chemeClr val="tx2">
                    <a:lumMod val="10000"/>
                  </a:schemeClr>
                </a:solidFill>
                <a:effectLst/>
                <a:uLnTx/>
                <a:uFillTx/>
                <a:latin typeface="Calibri" panose="020F0502020204030204" pitchFamily="34" charset="0"/>
                <a:cs typeface="Calibri" panose="020F0502020204030204" pitchFamily="34" charset="0"/>
              </a:rPr>
              <a:t>70% delle donne sottoposte a screening con test ad alta performance entro l’età di 35 anni e ancora entro i 45 anni.</a:t>
            </a:r>
          </a:p>
        </p:txBody>
      </p:sp>
      <p:sp>
        <p:nvSpPr>
          <p:cNvPr id="10" name="Rectangle 10">
            <a:extLst>
              <a:ext uri="{FF2B5EF4-FFF2-40B4-BE49-F238E27FC236}">
                <a16:creationId xmlns:a16="http://schemas.microsoft.com/office/drawing/2014/main" id="{E4708129-629A-CE39-0CD3-138D4C57F3A4}"/>
              </a:ext>
            </a:extLst>
          </p:cNvPr>
          <p:cNvSpPr/>
          <p:nvPr/>
        </p:nvSpPr>
        <p:spPr>
          <a:xfrm>
            <a:off x="8062152" y="2388254"/>
            <a:ext cx="1080000" cy="1080000"/>
          </a:xfrm>
          <a:prstGeom prst="rect">
            <a:avLst/>
          </a:prstGeom>
          <a:solidFill>
            <a:srgbClr val="82A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5400" b="1" dirty="0">
                <a:solidFill>
                  <a:schemeClr val="bg1"/>
                </a:solidFill>
              </a:rPr>
              <a:t>70</a:t>
            </a:r>
          </a:p>
        </p:txBody>
      </p:sp>
      <p:sp>
        <p:nvSpPr>
          <p:cNvPr id="20" name="Rectangle 19">
            <a:extLst>
              <a:ext uri="{FF2B5EF4-FFF2-40B4-BE49-F238E27FC236}">
                <a16:creationId xmlns:a16="http://schemas.microsoft.com/office/drawing/2014/main" id="{09A9FE53-B0C3-2415-C5EE-EE5CE96144D8}"/>
              </a:ext>
            </a:extLst>
          </p:cNvPr>
          <p:cNvSpPr/>
          <p:nvPr/>
        </p:nvSpPr>
        <p:spPr>
          <a:xfrm>
            <a:off x="5436000" y="1308870"/>
            <a:ext cx="3708000" cy="1080000"/>
          </a:xfrm>
          <a:prstGeom prst="rect">
            <a:avLst/>
          </a:prstGeom>
          <a:blipFill dpi="0" rotWithShape="1">
            <a:blip r:embed="rId3"/>
            <a:srcRect/>
            <a:stretch>
              <a:fillRect t="-32417" b="-883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16000" rtlCol="0" anchor="t" anchorCtr="0"/>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it-IT" b="0" i="0" u="none" strike="noStrike" kern="1200" cap="none" spc="0" normalizeH="0" baseline="0" noProof="0" dirty="0">
              <a:ln>
                <a:noFill/>
              </a:ln>
              <a:solidFill>
                <a:schemeClr val="bg1"/>
              </a:solidFill>
              <a:effectLst/>
              <a:uLnTx/>
              <a:uFillTx/>
              <a:cs typeface="Calibri" panose="020F0502020204030204" pitchFamily="34" charset="0"/>
            </a:endParaRPr>
          </a:p>
        </p:txBody>
      </p:sp>
      <p:sp>
        <p:nvSpPr>
          <p:cNvPr id="21" name="Rectangle 19">
            <a:extLst>
              <a:ext uri="{FF2B5EF4-FFF2-40B4-BE49-F238E27FC236}">
                <a16:creationId xmlns:a16="http://schemas.microsoft.com/office/drawing/2014/main" id="{4C124BCA-0DA6-0FDB-DFDC-8D197935FD99}"/>
              </a:ext>
            </a:extLst>
          </p:cNvPr>
          <p:cNvSpPr/>
          <p:nvPr/>
        </p:nvSpPr>
        <p:spPr>
          <a:xfrm>
            <a:off x="5427908" y="3467638"/>
            <a:ext cx="3714244" cy="1080000"/>
          </a:xfrm>
          <a:prstGeom prst="rect">
            <a:avLst/>
          </a:prstGeom>
          <a:blipFill dpi="0" rotWithShape="1">
            <a:blip r:embed="rId4"/>
            <a:srcRect/>
            <a:stretch>
              <a:fillRect l="-25" t="-16288" b="-1097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16000" rtlCol="0" anchor="t" anchorCtr="0"/>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it-IT" b="0" i="0" u="none" strike="noStrike" kern="1200" cap="none" spc="0" normalizeH="0" baseline="0" noProof="0" dirty="0">
              <a:ln>
                <a:noFill/>
              </a:ln>
              <a:solidFill>
                <a:schemeClr val="bg1"/>
              </a:solidFill>
              <a:effectLst/>
              <a:uLnTx/>
              <a:uFillTx/>
              <a:cs typeface="Calibri" panose="020F0502020204030204" pitchFamily="34" charset="0"/>
            </a:endParaRPr>
          </a:p>
        </p:txBody>
      </p:sp>
      <p:sp>
        <p:nvSpPr>
          <p:cNvPr id="3" name="CasellaDiTesto 2">
            <a:extLst>
              <a:ext uri="{FF2B5EF4-FFF2-40B4-BE49-F238E27FC236}">
                <a16:creationId xmlns:a16="http://schemas.microsoft.com/office/drawing/2014/main" id="{7A767673-8878-53ED-BC77-38162C31D0CD}"/>
              </a:ext>
            </a:extLst>
          </p:cNvPr>
          <p:cNvSpPr txBox="1"/>
          <p:nvPr/>
        </p:nvSpPr>
        <p:spPr>
          <a:xfrm>
            <a:off x="595422" y="65320"/>
            <a:ext cx="873145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Strategia globale per accelerare l’eliminazione </a:t>
            </a:r>
            <a:br>
              <a:rPr lang="it-IT" sz="2800" b="1" dirty="0">
                <a:solidFill>
                  <a:srgbClr val="44949E"/>
                </a:solidFill>
                <a:latin typeface="Calibri" panose="020F0502020204030204" pitchFamily="34" charset="0"/>
                <a:cs typeface="Calibri" panose="020F0502020204030204" pitchFamily="34" charset="0"/>
              </a:rPr>
            </a:br>
            <a:r>
              <a:rPr lang="it-IT" sz="2800" b="1" dirty="0">
                <a:solidFill>
                  <a:srgbClr val="44949E"/>
                </a:solidFill>
                <a:latin typeface="Calibri" panose="020F0502020204030204" pitchFamily="34" charset="0"/>
                <a:cs typeface="Calibri" panose="020F0502020204030204" pitchFamily="34" charset="0"/>
              </a:rPr>
              <a:t>     </a:t>
            </a:r>
            <a:r>
              <a:rPr lang="it-IT" b="1" dirty="0">
                <a:solidFill>
                  <a:srgbClr val="44949E"/>
                </a:solidFill>
                <a:latin typeface="Calibri" panose="020F0502020204030204" pitchFamily="34" charset="0"/>
                <a:cs typeface="Calibri" panose="020F0502020204030204" pitchFamily="34" charset="0"/>
              </a:rPr>
              <a:t> </a:t>
            </a:r>
            <a:r>
              <a:rPr lang="it-IT" sz="2800" b="1" spc="-50" dirty="0">
                <a:solidFill>
                  <a:srgbClr val="44949E"/>
                </a:solidFill>
                <a:latin typeface="Calibri" panose="020F0502020204030204" pitchFamily="34" charset="0"/>
                <a:cs typeface="Calibri" panose="020F0502020204030204" pitchFamily="34" charset="0"/>
              </a:rPr>
              <a:t>del cancro cervicale come problema di salute pubblica</a:t>
            </a:r>
          </a:p>
        </p:txBody>
      </p:sp>
      <p:sp>
        <p:nvSpPr>
          <p:cNvPr id="12" name="Rectangle 11">
            <a:extLst>
              <a:ext uri="{FF2B5EF4-FFF2-40B4-BE49-F238E27FC236}">
                <a16:creationId xmlns:a16="http://schemas.microsoft.com/office/drawing/2014/main" id="{0700714A-E7B6-D0EB-EC77-FB3E80C630AE}"/>
              </a:ext>
            </a:extLst>
          </p:cNvPr>
          <p:cNvSpPr/>
          <p:nvPr/>
        </p:nvSpPr>
        <p:spPr>
          <a:xfrm>
            <a:off x="536304" y="3475979"/>
            <a:ext cx="1080000" cy="1080000"/>
          </a:xfrm>
          <a:prstGeom prst="rect">
            <a:avLst/>
          </a:prstGeom>
          <a:solidFill>
            <a:srgbClr val="F9B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5400" b="1" dirty="0">
                <a:solidFill>
                  <a:schemeClr val="bg1"/>
                </a:solidFill>
              </a:rPr>
              <a:t>90</a:t>
            </a:r>
          </a:p>
        </p:txBody>
      </p:sp>
      <p:sp>
        <p:nvSpPr>
          <p:cNvPr id="13" name="Rectangle 18">
            <a:extLst>
              <a:ext uri="{FF2B5EF4-FFF2-40B4-BE49-F238E27FC236}">
                <a16:creationId xmlns:a16="http://schemas.microsoft.com/office/drawing/2014/main" id="{3BABA16E-A250-AE67-1AC9-2816C92590B5}"/>
              </a:ext>
            </a:extLst>
          </p:cNvPr>
          <p:cNvSpPr/>
          <p:nvPr/>
        </p:nvSpPr>
        <p:spPr>
          <a:xfrm>
            <a:off x="1509310" y="3468254"/>
            <a:ext cx="3928537" cy="1080000"/>
          </a:xfrm>
          <a:prstGeom prst="rect">
            <a:avLst/>
          </a:prstGeom>
          <a:solidFill>
            <a:srgbClr val="F9B30D">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16000" rtlCol="0" anchor="t"/>
          <a:lstStyle/>
          <a:p>
            <a:r>
              <a:rPr lang="it-IT" sz="1800" dirty="0">
                <a:solidFill>
                  <a:schemeClr val="tx2">
                    <a:lumMod val="10000"/>
                  </a:schemeClr>
                </a:solidFill>
                <a:latin typeface="Calibri" panose="020F0502020204030204" pitchFamily="34" charset="0"/>
                <a:cs typeface="Calibri" panose="020F0502020204030204" pitchFamily="34" charset="0"/>
              </a:rPr>
              <a:t>Trattare il 90% delle donne identificate con malattia cervicale</a:t>
            </a:r>
            <a:r>
              <a:rPr lang="it-IT" sz="1400" dirty="0">
                <a:solidFill>
                  <a:schemeClr val="tx2">
                    <a:lumMod val="10000"/>
                  </a:schemeClr>
                </a:solidFill>
              </a:rPr>
              <a:t>.</a:t>
            </a:r>
          </a:p>
        </p:txBody>
      </p:sp>
      <p:sp>
        <p:nvSpPr>
          <p:cNvPr id="14" name="Rectangle 19">
            <a:extLst>
              <a:ext uri="{FF2B5EF4-FFF2-40B4-BE49-F238E27FC236}">
                <a16:creationId xmlns:a16="http://schemas.microsoft.com/office/drawing/2014/main" id="{1CD78BE4-7CE3-F4C9-1CC8-9A572F48F04D}"/>
              </a:ext>
            </a:extLst>
          </p:cNvPr>
          <p:cNvSpPr/>
          <p:nvPr/>
        </p:nvSpPr>
        <p:spPr>
          <a:xfrm>
            <a:off x="536304" y="2388254"/>
            <a:ext cx="3177940" cy="1080000"/>
          </a:xfrm>
          <a:prstGeom prst="rect">
            <a:avLst/>
          </a:prstGeom>
          <a:blipFill dpi="0" rotWithShape="1">
            <a:blip r:embed="rId5"/>
            <a:srcRect/>
            <a:stretch>
              <a:fillRect l="-25" t="-44168" b="-812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16000" rtlCol="0" anchor="t" anchorCtr="0"/>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it-IT" b="0" i="0" u="none" strike="noStrike" kern="1200" cap="none" spc="0" normalizeH="0" baseline="0" noProof="0" dirty="0">
              <a:ln>
                <a:noFill/>
              </a:ln>
              <a:solidFill>
                <a:schemeClr val="bg1"/>
              </a:solidFill>
              <a:effectLst/>
              <a:uLnTx/>
              <a:uFillTx/>
              <a:cs typeface="Calibri" panose="020F0502020204030204" pitchFamily="34" charset="0"/>
            </a:endParaRPr>
          </a:p>
        </p:txBody>
      </p:sp>
      <p:sp>
        <p:nvSpPr>
          <p:cNvPr id="17" name="Rectangle 19">
            <a:extLst>
              <a:ext uri="{FF2B5EF4-FFF2-40B4-BE49-F238E27FC236}">
                <a16:creationId xmlns:a16="http://schemas.microsoft.com/office/drawing/2014/main" id="{67CE893B-4535-3883-5C16-DA8FDF96A896}"/>
              </a:ext>
            </a:extLst>
          </p:cNvPr>
          <p:cNvSpPr/>
          <p:nvPr/>
        </p:nvSpPr>
        <p:spPr>
          <a:xfrm>
            <a:off x="5437848" y="1308870"/>
            <a:ext cx="3708000" cy="1080000"/>
          </a:xfrm>
          <a:prstGeom prst="rect">
            <a:avLst/>
          </a:prstGeom>
          <a:blipFill dpi="0" rotWithShape="1">
            <a:blip r:embed="rId3"/>
            <a:srcRect/>
            <a:stretch>
              <a:fillRect t="-32417" b="-883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16000" rtlCol="0" anchor="t" anchorCtr="0"/>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it-IT" b="0" i="0" u="none" strike="noStrike" kern="1200" cap="none" spc="0" normalizeH="0" baseline="0" noProof="0" dirty="0">
              <a:ln>
                <a:noFill/>
              </a:ln>
              <a:solidFill>
                <a:schemeClr val="bg1"/>
              </a:solidFill>
              <a:effectLst/>
              <a:uLnTx/>
              <a:uFillTx/>
              <a:cs typeface="Calibri" panose="020F0502020204030204" pitchFamily="34" charset="0"/>
            </a:endParaRPr>
          </a:p>
        </p:txBody>
      </p:sp>
    </p:spTree>
    <p:custDataLst>
      <p:tags r:id="rId1"/>
    </p:custDataLst>
    <p:extLst>
      <p:ext uri="{BB962C8B-B14F-4D97-AF65-F5344CB8AC3E}">
        <p14:creationId xmlns:p14="http://schemas.microsoft.com/office/powerpoint/2010/main" val="2279452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CD4FAE4-899B-992B-A1DE-DC7BBB118847}"/>
              </a:ext>
            </a:extLst>
          </p:cNvPr>
          <p:cNvSpPr txBox="1"/>
          <p:nvPr/>
        </p:nvSpPr>
        <p:spPr>
          <a:xfrm>
            <a:off x="792626" y="1791818"/>
            <a:ext cx="7730556" cy="646331"/>
          </a:xfrm>
          <a:prstGeom prst="rect">
            <a:avLst/>
          </a:prstGeom>
          <a:noFill/>
        </p:spPr>
        <p:txBody>
          <a:bodyPr wrap="square" rtlCol="0">
            <a:spAutoFit/>
          </a:bodyPr>
          <a:lstStyle/>
          <a:p>
            <a:pPr marL="285750" indent="-285750">
              <a:buClr>
                <a:srgbClr val="F9B30D"/>
              </a:buClr>
              <a:buSzPct val="80000"/>
              <a:buFont typeface="Wingdings 3" panose="05040102010807070707" pitchFamily="18" charset="2"/>
              <a:buChar char="u"/>
            </a:pPr>
            <a:r>
              <a:rPr lang="it-IT" sz="1800" dirty="0">
                <a:latin typeface="Calibri" panose="020F0502020204030204" pitchFamily="34" charset="0"/>
                <a:cs typeface="Calibri" panose="020F0502020204030204" pitchFamily="34" charset="0"/>
              </a:rPr>
              <a:t>Raggiungimento, nelle ragazze e nei ragazzi nel dodicesimo anno di vita, di coperture vaccinali per ciclo completo di anti-HPV ≥ 95%.</a:t>
            </a:r>
          </a:p>
        </p:txBody>
      </p:sp>
      <p:sp>
        <p:nvSpPr>
          <p:cNvPr id="4" name="Rectangle 9">
            <a:extLst>
              <a:ext uri="{FF2B5EF4-FFF2-40B4-BE49-F238E27FC236}">
                <a16:creationId xmlns:a16="http://schemas.microsoft.com/office/drawing/2014/main" id="{F36B7063-3B44-D63F-3F6F-B9EA4A4ED45E}"/>
              </a:ext>
            </a:extLst>
          </p:cNvPr>
          <p:cNvSpPr/>
          <p:nvPr/>
        </p:nvSpPr>
        <p:spPr>
          <a:xfrm>
            <a:off x="1134737" y="2971052"/>
            <a:ext cx="6687240" cy="1080000"/>
          </a:xfrm>
          <a:prstGeom prst="rect">
            <a:avLst/>
          </a:prstGeom>
          <a:solidFill>
            <a:srgbClr val="449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5400" b="1" dirty="0">
                <a:solidFill>
                  <a:schemeClr val="bg1"/>
                </a:solidFill>
              </a:rPr>
              <a:t>PNPV 95%</a:t>
            </a:r>
          </a:p>
        </p:txBody>
      </p:sp>
      <p:sp>
        <p:nvSpPr>
          <p:cNvPr id="5" name="CasellaDiTesto 4">
            <a:extLst>
              <a:ext uri="{FF2B5EF4-FFF2-40B4-BE49-F238E27FC236}">
                <a16:creationId xmlns:a16="http://schemas.microsoft.com/office/drawing/2014/main" id="{AC18775B-29CD-7DA8-B6AF-BC99390D979D}"/>
              </a:ext>
            </a:extLst>
          </p:cNvPr>
          <p:cNvSpPr txBox="1"/>
          <p:nvPr/>
        </p:nvSpPr>
        <p:spPr>
          <a:xfrm>
            <a:off x="562763" y="71851"/>
            <a:ext cx="8610626" cy="954107"/>
          </a:xfrm>
          <a:prstGeom prst="rect">
            <a:avLst/>
          </a:prstGeom>
          <a:noFill/>
        </p:spPr>
        <p:txBody>
          <a:bodyPr wrap="square" rtlCol="0">
            <a:spAutoFit/>
          </a:bodyPr>
          <a:lstStyle/>
          <a:p>
            <a:r>
              <a:rPr lang="it-IT" sz="2800" b="1" spc="-30" dirty="0">
                <a:solidFill>
                  <a:srgbClr val="F9B30D"/>
                </a:solidFill>
                <a:cs typeface="Arial"/>
                <a:sym typeface="Webdings" panose="05030102010509060703" pitchFamily="18" charset="2"/>
              </a:rPr>
              <a:t> </a:t>
            </a:r>
            <a:r>
              <a:rPr lang="it-IT" sz="2800" b="1" spc="-30" dirty="0">
                <a:solidFill>
                  <a:srgbClr val="44949E"/>
                </a:solidFill>
                <a:latin typeface="Calibri" panose="020F0502020204030204" pitchFamily="34" charset="0"/>
                <a:cs typeface="Calibri" panose="020F0502020204030204" pitchFamily="34" charset="0"/>
              </a:rPr>
              <a:t>Vaccinazione anti-HPV: obiettivi di copertura del PNPV</a:t>
            </a:r>
          </a:p>
          <a:p>
            <a:endParaRPr lang="it-IT" sz="2800" b="1" dirty="0">
              <a:solidFill>
                <a:srgbClr val="44949E"/>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344336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18710" y="1540322"/>
            <a:ext cx="4969223" cy="2893100"/>
          </a:xfrm>
          <a:prstGeom prst="rect">
            <a:avLst/>
          </a:prstGeom>
        </p:spPr>
        <p:txBody>
          <a:bodyPr wrap="square">
            <a:spAutoFit/>
          </a:bodyPr>
          <a:lstStyle/>
          <a:p>
            <a:pPr algn="just"/>
            <a:r>
              <a:rPr lang="it-IT" sz="1800" dirty="0">
                <a:latin typeface="Calibri" panose="020F0502020204030204" pitchFamily="34" charset="0"/>
                <a:cs typeface="Calibri" panose="020F0502020204030204" pitchFamily="34" charset="0"/>
              </a:rPr>
              <a:t>Dati scientifici dimostrano che </a:t>
            </a:r>
            <a:r>
              <a:rPr lang="it-IT" sz="1800" b="1" dirty="0">
                <a:solidFill>
                  <a:srgbClr val="82A1CC"/>
                </a:solidFill>
                <a:latin typeface="Calibri" panose="020F0502020204030204" pitchFamily="34" charset="0"/>
                <a:cs typeface="Calibri" panose="020F0502020204030204" pitchFamily="34" charset="0"/>
              </a:rPr>
              <a:t>al di sotto dei 30 anni lo screening con HPV-Test primario può portare a una</a:t>
            </a:r>
            <a:r>
              <a:rPr lang="it-IT" sz="1800" dirty="0">
                <a:solidFill>
                  <a:srgbClr val="82A1CC"/>
                </a:solidFill>
                <a:latin typeface="Calibri" panose="020F0502020204030204" pitchFamily="34" charset="0"/>
                <a:cs typeface="Calibri" panose="020F0502020204030204" pitchFamily="34" charset="0"/>
              </a:rPr>
              <a:t> </a:t>
            </a:r>
            <a:r>
              <a:rPr lang="it-IT" sz="1800" b="1" dirty="0">
                <a:solidFill>
                  <a:srgbClr val="82A1CC"/>
                </a:solidFill>
                <a:latin typeface="Calibri" panose="020F0502020204030204" pitchFamily="34" charset="0"/>
                <a:cs typeface="Calibri" panose="020F0502020204030204" pitchFamily="34" charset="0"/>
              </a:rPr>
              <a:t>sovra-diagnosi</a:t>
            </a:r>
            <a:r>
              <a:rPr lang="it-IT" sz="1800" dirty="0">
                <a:latin typeface="Calibri" panose="020F0502020204030204" pitchFamily="34" charset="0"/>
                <a:cs typeface="Calibri" panose="020F0502020204030204" pitchFamily="34" charset="0"/>
              </a:rPr>
              <a:t> di eventuali </a:t>
            </a:r>
            <a:r>
              <a:rPr lang="it-IT" sz="1800" b="1" dirty="0">
                <a:solidFill>
                  <a:srgbClr val="82A1CC"/>
                </a:solidFill>
                <a:latin typeface="Calibri" panose="020F0502020204030204" pitchFamily="34" charset="0"/>
                <a:cs typeface="Calibri" panose="020F0502020204030204" pitchFamily="34" charset="0"/>
              </a:rPr>
              <a:t>lesioni che spesso regrediscono spontaneamente </a:t>
            </a:r>
            <a:r>
              <a:rPr lang="it-IT" sz="1800" dirty="0">
                <a:latin typeface="Calibri" panose="020F0502020204030204" pitchFamily="34" charset="0"/>
                <a:cs typeface="Calibri" panose="020F0502020204030204" pitchFamily="34" charset="0"/>
              </a:rPr>
              <a:t>e il cui eventuale trattamento potrebbe essere inutile (rischio di sovra-trattamento). Possibili sovra-diagnosi sono possibili anche tra i 30 e i 34 anni. Al di sotto dei 30 anni, quindi, si raccomanda lo screening citologico con il Pap-Test. </a:t>
            </a:r>
          </a:p>
          <a:p>
            <a:pPr algn="just"/>
            <a:endParaRPr lang="it-IT" sz="2000" dirty="0">
              <a:latin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9A548B72-1D55-4EF4-C118-E77B28A9BEF8}"/>
              </a:ext>
            </a:extLst>
          </p:cNvPr>
          <p:cNvPicPr>
            <a:picLocks noChangeAspect="1"/>
          </p:cNvPicPr>
          <p:nvPr/>
        </p:nvPicPr>
        <p:blipFill>
          <a:blip r:embed="rId3"/>
          <a:stretch>
            <a:fillRect/>
          </a:stretch>
        </p:blipFill>
        <p:spPr>
          <a:xfrm>
            <a:off x="5808326" y="1211426"/>
            <a:ext cx="3135189" cy="2720647"/>
          </a:xfrm>
          <a:prstGeom prst="rect">
            <a:avLst/>
          </a:prstGeom>
        </p:spPr>
      </p:pic>
      <p:sp>
        <p:nvSpPr>
          <p:cNvPr id="5" name="Rettangolo 4">
            <a:extLst>
              <a:ext uri="{FF2B5EF4-FFF2-40B4-BE49-F238E27FC236}">
                <a16:creationId xmlns:a16="http://schemas.microsoft.com/office/drawing/2014/main" id="{2B577F7D-7AFE-B733-A5F8-63DA173F2078}"/>
              </a:ext>
            </a:extLst>
          </p:cNvPr>
          <p:cNvSpPr/>
          <p:nvPr/>
        </p:nvSpPr>
        <p:spPr>
          <a:xfrm>
            <a:off x="6500812" y="1373149"/>
            <a:ext cx="1750219" cy="533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618710" y="4859494"/>
            <a:ext cx="6887409" cy="230832"/>
          </a:xfrm>
          <a:prstGeom prst="rect">
            <a:avLst/>
          </a:prstGeom>
          <a:noFill/>
        </p:spPr>
        <p:txBody>
          <a:bodyPr wrap="square" rtlCol="0">
            <a:spAutoFit/>
          </a:bodyPr>
          <a:lstStyle/>
          <a:p>
            <a:r>
              <a:rPr lang="it-IT" sz="900" dirty="0">
                <a:latin typeface="Times New Roman" panose="02020603050405020304" pitchFamily="18" charset="0"/>
                <a:cs typeface="Times New Roman" panose="02020603050405020304" pitchFamily="18" charset="0"/>
              </a:rPr>
              <a:t>https://www.airc.it/cancro/affronta-la-malattia/guida-agli-esami/hpv-test</a:t>
            </a:r>
          </a:p>
        </p:txBody>
      </p:sp>
      <p:sp>
        <p:nvSpPr>
          <p:cNvPr id="7" name="CasellaDiTesto 6">
            <a:extLst>
              <a:ext uri="{FF2B5EF4-FFF2-40B4-BE49-F238E27FC236}">
                <a16:creationId xmlns:a16="http://schemas.microsoft.com/office/drawing/2014/main" id="{78225EED-78CF-F50C-1721-58BFD2C5ACA1}"/>
              </a:ext>
            </a:extLst>
          </p:cNvPr>
          <p:cNvSpPr txBox="1"/>
          <p:nvPr/>
        </p:nvSpPr>
        <p:spPr>
          <a:xfrm>
            <a:off x="595423" y="68586"/>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Perché lo screening con HPV-Test</a:t>
            </a:r>
            <a:br>
              <a:rPr lang="it-IT" sz="2800" b="1" dirty="0">
                <a:solidFill>
                  <a:srgbClr val="44949E"/>
                </a:solidFill>
                <a:latin typeface="Calibri" panose="020F0502020204030204" pitchFamily="34" charset="0"/>
                <a:cs typeface="Calibri" panose="020F0502020204030204" pitchFamily="34" charset="0"/>
              </a:rPr>
            </a:br>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non deve iniziare prima dei 30 anni?</a:t>
            </a:r>
          </a:p>
        </p:txBody>
      </p:sp>
    </p:spTree>
    <p:custDataLst>
      <p:tags r:id="rId1"/>
    </p:custDataLst>
    <p:extLst>
      <p:ext uri="{BB962C8B-B14F-4D97-AF65-F5344CB8AC3E}">
        <p14:creationId xmlns:p14="http://schemas.microsoft.com/office/powerpoint/2010/main" val="3968490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8EF3C72-FADA-9839-2FFF-DC63CA2BE7A3}"/>
              </a:ext>
            </a:extLst>
          </p:cNvPr>
          <p:cNvPicPr>
            <a:picLocks noChangeAspect="1"/>
          </p:cNvPicPr>
          <p:nvPr/>
        </p:nvPicPr>
        <p:blipFill rotWithShape="1">
          <a:blip r:embed="rId3"/>
          <a:srcRect t="8729" b="9637"/>
          <a:stretch/>
        </p:blipFill>
        <p:spPr>
          <a:xfrm>
            <a:off x="8161656" y="4673539"/>
            <a:ext cx="929182" cy="392907"/>
          </a:xfrm>
          <a:prstGeom prst="rect">
            <a:avLst/>
          </a:prstGeom>
        </p:spPr>
      </p:pic>
      <p:sp>
        <p:nvSpPr>
          <p:cNvPr id="5" name="CasellaDiTesto 4">
            <a:extLst>
              <a:ext uri="{FF2B5EF4-FFF2-40B4-BE49-F238E27FC236}">
                <a16:creationId xmlns:a16="http://schemas.microsoft.com/office/drawing/2014/main" id="{9C811A03-3297-C04B-8A3E-D7D64F11B89A}"/>
              </a:ext>
            </a:extLst>
          </p:cNvPr>
          <p:cNvSpPr txBox="1"/>
          <p:nvPr/>
        </p:nvSpPr>
        <p:spPr>
          <a:xfrm>
            <a:off x="595423" y="1228309"/>
            <a:ext cx="8389088" cy="1323439"/>
          </a:xfrm>
          <a:prstGeom prst="rect">
            <a:avLst/>
          </a:prstGeom>
          <a:noFill/>
        </p:spPr>
        <p:txBody>
          <a:bodyPr wrap="square" rtlCol="0">
            <a:spAutoFit/>
          </a:bodyPr>
          <a:lstStyle/>
          <a:p>
            <a:r>
              <a:rPr lang="it-IT" sz="2000" dirty="0">
                <a:latin typeface="Calibri" panose="020F0502020204030204" pitchFamily="34" charset="0"/>
                <a:cs typeface="Calibri" panose="020F0502020204030204" pitchFamily="34" charset="0"/>
              </a:rPr>
              <a:t>Il sistema di sorveglianza nazionale </a:t>
            </a:r>
            <a:r>
              <a:rPr lang="it-IT" sz="2000" b="1" dirty="0">
                <a:solidFill>
                  <a:srgbClr val="82A1CC"/>
                </a:solidFill>
                <a:latin typeface="Calibri" panose="020F0502020204030204" pitchFamily="34" charset="0"/>
                <a:cs typeface="Calibri" panose="020F0502020204030204" pitchFamily="34" charset="0"/>
              </a:rPr>
              <a:t>PASSI</a:t>
            </a:r>
            <a:r>
              <a:rPr lang="it-IT" sz="2000" dirty="0">
                <a:latin typeface="Calibri" panose="020F0502020204030204" pitchFamily="34" charset="0"/>
                <a:cs typeface="Calibri" panose="020F0502020204030204" pitchFamily="34" charset="0"/>
              </a:rPr>
              <a:t> ha rilevato per il 2022-2023 che in Italia il </a:t>
            </a:r>
            <a:r>
              <a:rPr lang="it-IT" sz="2000" b="1" dirty="0">
                <a:solidFill>
                  <a:srgbClr val="82A1CC"/>
                </a:solidFill>
                <a:latin typeface="Calibri" panose="020F0502020204030204" pitchFamily="34" charset="0"/>
                <a:cs typeface="Calibri" panose="020F0502020204030204" pitchFamily="34" charset="0"/>
              </a:rPr>
              <a:t>78% delle donne fra i 25 e i 64 anni di età si sottopone allo screening cervicale</a:t>
            </a:r>
            <a:r>
              <a:rPr lang="it-IT" sz="2000" dirty="0">
                <a:solidFill>
                  <a:srgbClr val="82A1CC"/>
                </a:solidFill>
                <a:latin typeface="Calibri" panose="020F0502020204030204" pitchFamily="34" charset="0"/>
                <a:cs typeface="Calibri" panose="020F0502020204030204" pitchFamily="34" charset="0"/>
              </a:rPr>
              <a:t> (</a:t>
            </a:r>
            <a:r>
              <a:rPr lang="it-IT" sz="2000" b="1" dirty="0">
                <a:solidFill>
                  <a:srgbClr val="82A1CC"/>
                </a:solidFill>
                <a:latin typeface="Calibri" panose="020F0502020204030204" pitchFamily="34" charset="0"/>
                <a:cs typeface="Calibri" panose="020F0502020204030204" pitchFamily="34" charset="0"/>
              </a:rPr>
              <a:t>Pap-Test o HPV-Test</a:t>
            </a:r>
            <a:r>
              <a:rPr lang="it-IT" sz="2000" dirty="0">
                <a:solidFill>
                  <a:srgbClr val="82A1CC"/>
                </a:solidFill>
                <a:latin typeface="Calibri" panose="020F0502020204030204" pitchFamily="34" charset="0"/>
                <a:cs typeface="Calibri" panose="020F0502020204030204" pitchFamily="34" charset="0"/>
              </a:rPr>
              <a:t>) </a:t>
            </a:r>
            <a:r>
              <a:rPr lang="it-IT" sz="2000" dirty="0">
                <a:latin typeface="Calibri" panose="020F0502020204030204" pitchFamily="34" charset="0"/>
                <a:cs typeface="Calibri" panose="020F0502020204030204" pitchFamily="34" charset="0"/>
              </a:rPr>
              <a:t>a scopo preventivo, all’interno di programmi organizzati o per iniziativa personale.</a:t>
            </a:r>
          </a:p>
        </p:txBody>
      </p:sp>
      <p:sp>
        <p:nvSpPr>
          <p:cNvPr id="2" name="CasellaDiTesto 1">
            <a:extLst>
              <a:ext uri="{FF2B5EF4-FFF2-40B4-BE49-F238E27FC236}">
                <a16:creationId xmlns:a16="http://schemas.microsoft.com/office/drawing/2014/main" id="{999DE299-8481-C143-C79F-5905661C8AA1}"/>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dati PASSI</a:t>
            </a:r>
          </a:p>
        </p:txBody>
      </p:sp>
      <p:sp>
        <p:nvSpPr>
          <p:cNvPr id="3" name="CasellaDiTesto 2">
            <a:extLst>
              <a:ext uri="{FF2B5EF4-FFF2-40B4-BE49-F238E27FC236}">
                <a16:creationId xmlns:a16="http://schemas.microsoft.com/office/drawing/2014/main" id="{48E07149-1BE2-7C4F-4538-6EFC228587D3}"/>
              </a:ext>
            </a:extLst>
          </p:cNvPr>
          <p:cNvSpPr txBox="1"/>
          <p:nvPr/>
        </p:nvSpPr>
        <p:spPr>
          <a:xfrm>
            <a:off x="528810" y="4850180"/>
            <a:ext cx="2639987" cy="276999"/>
          </a:xfrm>
          <a:prstGeom prst="rect">
            <a:avLst/>
          </a:prstGeom>
          <a:noFill/>
        </p:spPr>
        <p:txBody>
          <a:bodyPr wrap="square" rtlCol="0">
            <a:spAutoFit/>
          </a:bodyPr>
          <a:lstStyle/>
          <a:p>
            <a:r>
              <a:rPr lang="it-IT" sz="1200" i="1" dirty="0">
                <a:latin typeface="Calibri" panose="020F0502020204030204" pitchFamily="34" charset="0"/>
                <a:cs typeface="Calibri" panose="020F0502020204030204" pitchFamily="34" charset="0"/>
              </a:rPr>
              <a:t> </a:t>
            </a:r>
            <a:r>
              <a:rPr lang="it-IT" sz="900" dirty="0">
                <a:solidFill>
                  <a:schemeClr val="bg2"/>
                </a:solidFill>
                <a:latin typeface="Times New Roman" panose="02020603050405020304" pitchFamily="18" charset="0"/>
                <a:cs typeface="Times New Roman" panose="02020603050405020304" pitchFamily="18" charset="0"/>
              </a:rPr>
              <a:t>Dati PASSI 2022-23.</a:t>
            </a:r>
          </a:p>
        </p:txBody>
      </p:sp>
      <p:pic>
        <p:nvPicPr>
          <p:cNvPr id="7" name="Immagine 6">
            <a:extLst>
              <a:ext uri="{FF2B5EF4-FFF2-40B4-BE49-F238E27FC236}">
                <a16:creationId xmlns:a16="http://schemas.microsoft.com/office/drawing/2014/main" id="{EBB79046-58BC-B501-B974-30419F2BF786}"/>
              </a:ext>
            </a:extLst>
          </p:cNvPr>
          <p:cNvPicPr>
            <a:picLocks noChangeAspect="1"/>
          </p:cNvPicPr>
          <p:nvPr/>
        </p:nvPicPr>
        <p:blipFill>
          <a:blip r:embed="rId4"/>
          <a:stretch>
            <a:fillRect/>
          </a:stretch>
        </p:blipFill>
        <p:spPr>
          <a:xfrm>
            <a:off x="762407" y="2643222"/>
            <a:ext cx="7863840" cy="1984755"/>
          </a:xfrm>
          <a:prstGeom prst="rect">
            <a:avLst/>
          </a:prstGeom>
        </p:spPr>
      </p:pic>
    </p:spTree>
    <p:custDataLst>
      <p:tags r:id="rId1"/>
    </p:custDataLst>
    <p:extLst>
      <p:ext uri="{BB962C8B-B14F-4D97-AF65-F5344CB8AC3E}">
        <p14:creationId xmlns:p14="http://schemas.microsoft.com/office/powerpoint/2010/main" val="2037233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8EF3C72-FADA-9839-2FFF-DC63CA2BE7A3}"/>
              </a:ext>
            </a:extLst>
          </p:cNvPr>
          <p:cNvPicPr>
            <a:picLocks noChangeAspect="1"/>
          </p:cNvPicPr>
          <p:nvPr/>
        </p:nvPicPr>
        <p:blipFill rotWithShape="1">
          <a:blip r:embed="rId3"/>
          <a:srcRect t="8729" b="9637"/>
          <a:stretch/>
        </p:blipFill>
        <p:spPr>
          <a:xfrm>
            <a:off x="8053788" y="4595773"/>
            <a:ext cx="929182" cy="392907"/>
          </a:xfrm>
          <a:prstGeom prst="rect">
            <a:avLst/>
          </a:prstGeom>
        </p:spPr>
      </p:pic>
      <p:sp>
        <p:nvSpPr>
          <p:cNvPr id="5" name="CasellaDiTesto 4">
            <a:extLst>
              <a:ext uri="{FF2B5EF4-FFF2-40B4-BE49-F238E27FC236}">
                <a16:creationId xmlns:a16="http://schemas.microsoft.com/office/drawing/2014/main" id="{9C811A03-3297-C04B-8A3E-D7D64F11B89A}"/>
              </a:ext>
            </a:extLst>
          </p:cNvPr>
          <p:cNvSpPr txBox="1"/>
          <p:nvPr/>
        </p:nvSpPr>
        <p:spPr>
          <a:xfrm>
            <a:off x="595423" y="1749257"/>
            <a:ext cx="8196885" cy="1323439"/>
          </a:xfrm>
          <a:prstGeom prst="rect">
            <a:avLst/>
          </a:prstGeom>
          <a:noFill/>
        </p:spPr>
        <p:txBody>
          <a:bodyPr wrap="square" rtlCol="0">
            <a:spAutoFit/>
          </a:bodyPr>
          <a:lstStyle/>
          <a:p>
            <a:r>
              <a:rPr lang="it-IT" sz="2000" dirty="0">
                <a:latin typeface="Calibri" panose="020F0502020204030204" pitchFamily="34" charset="0"/>
                <a:cs typeface="Calibri" panose="020F0502020204030204" pitchFamily="34" charset="0"/>
              </a:rPr>
              <a:t>La quota di donne che si sottopone allo screening cervicale è </a:t>
            </a:r>
            <a:r>
              <a:rPr lang="it-IT" sz="2000" b="1" dirty="0">
                <a:solidFill>
                  <a:srgbClr val="82A1CC"/>
                </a:solidFill>
                <a:latin typeface="Calibri" panose="020F0502020204030204" pitchFamily="34" charset="0"/>
                <a:cs typeface="Calibri" panose="020F0502020204030204" pitchFamily="34" charset="0"/>
              </a:rPr>
              <a:t>maggiore fra quelle socio-economicamente più avvantaggiate</a:t>
            </a:r>
            <a:r>
              <a:rPr lang="it-IT" sz="2000" b="1" dirty="0">
                <a:latin typeface="Calibri" panose="020F0502020204030204" pitchFamily="34" charset="0"/>
                <a:cs typeface="Calibri" panose="020F0502020204030204" pitchFamily="34" charset="0"/>
              </a:rPr>
              <a:t> </a:t>
            </a:r>
            <a:r>
              <a:rPr lang="it-IT" sz="2000" dirty="0">
                <a:latin typeface="Calibri" panose="020F0502020204030204" pitchFamily="34" charset="0"/>
                <a:cs typeface="Calibri" panose="020F0502020204030204" pitchFamily="34" charset="0"/>
              </a:rPr>
              <a:t>(per condizioni economiche o istruzione), </a:t>
            </a:r>
            <a:r>
              <a:rPr lang="it-IT" sz="2000" b="1" dirty="0">
                <a:solidFill>
                  <a:srgbClr val="82A1CC"/>
                </a:solidFill>
                <a:latin typeface="Calibri" panose="020F0502020204030204" pitchFamily="34" charset="0"/>
                <a:cs typeface="Calibri" panose="020F0502020204030204" pitchFamily="34" charset="0"/>
              </a:rPr>
              <a:t>fra le cittadine italiane </a:t>
            </a:r>
            <a:r>
              <a:rPr lang="it-IT" sz="2000" dirty="0">
                <a:latin typeface="Calibri" panose="020F0502020204030204" pitchFamily="34" charset="0"/>
                <a:cs typeface="Calibri" panose="020F0502020204030204" pitchFamily="34" charset="0"/>
              </a:rPr>
              <a:t>rispetto alle straniere, e </a:t>
            </a:r>
            <a:r>
              <a:rPr lang="it-IT" sz="2000" b="1" dirty="0">
                <a:solidFill>
                  <a:srgbClr val="82A1CC"/>
                </a:solidFill>
                <a:latin typeface="Calibri" panose="020F0502020204030204" pitchFamily="34" charset="0"/>
                <a:cs typeface="Calibri" panose="020F0502020204030204" pitchFamily="34" charset="0"/>
              </a:rPr>
              <a:t>fra le coniugate o conviventi</a:t>
            </a:r>
            <a:r>
              <a:rPr lang="it-IT" sz="2000" dirty="0">
                <a:latin typeface="Calibri" panose="020F0502020204030204" pitchFamily="34" charset="0"/>
                <a:cs typeface="Calibri" panose="020F0502020204030204" pitchFamily="34" charset="0"/>
              </a:rPr>
              <a:t>.</a:t>
            </a:r>
          </a:p>
        </p:txBody>
      </p:sp>
      <p:sp>
        <p:nvSpPr>
          <p:cNvPr id="3" name="CasellaDiTesto 2">
            <a:extLst>
              <a:ext uri="{FF2B5EF4-FFF2-40B4-BE49-F238E27FC236}">
                <a16:creationId xmlns:a16="http://schemas.microsoft.com/office/drawing/2014/main" id="{0BC461AF-A006-25A5-C536-443B07B0FF79}"/>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dati PASSI</a:t>
            </a:r>
          </a:p>
        </p:txBody>
      </p:sp>
      <p:sp>
        <p:nvSpPr>
          <p:cNvPr id="2" name="CasellaDiTesto 1">
            <a:extLst>
              <a:ext uri="{FF2B5EF4-FFF2-40B4-BE49-F238E27FC236}">
                <a16:creationId xmlns:a16="http://schemas.microsoft.com/office/drawing/2014/main" id="{809E039E-59D5-C375-9BDF-DEA9567D9600}"/>
              </a:ext>
            </a:extLst>
          </p:cNvPr>
          <p:cNvSpPr txBox="1"/>
          <p:nvPr/>
        </p:nvSpPr>
        <p:spPr>
          <a:xfrm>
            <a:off x="528810" y="4850180"/>
            <a:ext cx="2639987" cy="276999"/>
          </a:xfrm>
          <a:prstGeom prst="rect">
            <a:avLst/>
          </a:prstGeom>
          <a:noFill/>
        </p:spPr>
        <p:txBody>
          <a:bodyPr wrap="square" rtlCol="0">
            <a:spAutoFit/>
          </a:bodyPr>
          <a:lstStyle/>
          <a:p>
            <a:r>
              <a:rPr lang="it-IT" sz="1200" i="1" dirty="0">
                <a:latin typeface="Calibri" panose="020F0502020204030204" pitchFamily="34" charset="0"/>
                <a:cs typeface="Calibri" panose="020F0502020204030204" pitchFamily="34" charset="0"/>
              </a:rPr>
              <a:t> </a:t>
            </a:r>
            <a:r>
              <a:rPr lang="it-IT" sz="900" dirty="0">
                <a:solidFill>
                  <a:schemeClr val="bg2"/>
                </a:solidFill>
                <a:latin typeface="Times New Roman" panose="02020603050405020304" pitchFamily="18" charset="0"/>
                <a:cs typeface="Times New Roman" panose="02020603050405020304" pitchFamily="18" charset="0"/>
              </a:rPr>
              <a:t>Dati PASSI 2022-23.</a:t>
            </a:r>
          </a:p>
        </p:txBody>
      </p:sp>
    </p:spTree>
    <p:custDataLst>
      <p:tags r:id="rId1"/>
    </p:custDataLst>
    <p:extLst>
      <p:ext uri="{BB962C8B-B14F-4D97-AF65-F5344CB8AC3E}">
        <p14:creationId xmlns:p14="http://schemas.microsoft.com/office/powerpoint/2010/main" val="4100930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C811A03-3297-C04B-8A3E-D7D64F11B89A}"/>
              </a:ext>
            </a:extLst>
          </p:cNvPr>
          <p:cNvSpPr txBox="1"/>
          <p:nvPr/>
        </p:nvSpPr>
        <p:spPr>
          <a:xfrm>
            <a:off x="602122" y="1602254"/>
            <a:ext cx="7939756" cy="1631216"/>
          </a:xfrm>
          <a:prstGeom prst="rect">
            <a:avLst/>
          </a:prstGeom>
          <a:noFill/>
        </p:spPr>
        <p:txBody>
          <a:bodyPr wrap="square" rtlCol="0">
            <a:spAutoFit/>
          </a:bodyPr>
          <a:lstStyle/>
          <a:p>
            <a:r>
              <a:rPr lang="it-IT" sz="2000" b="1" dirty="0">
                <a:solidFill>
                  <a:srgbClr val="82A1CC"/>
                </a:solidFill>
                <a:latin typeface="Calibri" panose="020F0502020204030204" pitchFamily="34" charset="0"/>
                <a:cs typeface="Calibri" panose="020F0502020204030204" pitchFamily="34" charset="0"/>
              </a:rPr>
              <a:t>La copertura dello screening cervicale disegna un netto gradiente geografico Nord-Sud che divide l’Italia in due</a:t>
            </a:r>
            <a:r>
              <a:rPr lang="it-IT" sz="2000" dirty="0">
                <a:latin typeface="Calibri" panose="020F0502020204030204" pitchFamily="34" charset="0"/>
                <a:cs typeface="Calibri" panose="020F0502020204030204" pitchFamily="34" charset="0"/>
              </a:rPr>
              <a:t>, con coperture mediamente pari all’83% nelle Regioni del Nord e Centro Italia (89% nella Provincia Autonoma di Bolzano) e al 69% nelle Regioni del Sud, con coperture minime per la Calabria (58%).</a:t>
            </a:r>
          </a:p>
        </p:txBody>
      </p:sp>
      <p:sp>
        <p:nvSpPr>
          <p:cNvPr id="2" name="CasellaDiTesto 1">
            <a:extLst>
              <a:ext uri="{FF2B5EF4-FFF2-40B4-BE49-F238E27FC236}">
                <a16:creationId xmlns:a16="http://schemas.microsoft.com/office/drawing/2014/main" id="{2BEF4D5B-D3FE-D377-53DB-8BFC5BFA3F00}"/>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dati PASSI</a:t>
            </a:r>
          </a:p>
        </p:txBody>
      </p:sp>
      <p:pic>
        <p:nvPicPr>
          <p:cNvPr id="3" name="Immagine 2">
            <a:extLst>
              <a:ext uri="{FF2B5EF4-FFF2-40B4-BE49-F238E27FC236}">
                <a16:creationId xmlns:a16="http://schemas.microsoft.com/office/drawing/2014/main" id="{FDFD86BC-4015-B763-1CF6-70BEB5F2B061}"/>
              </a:ext>
            </a:extLst>
          </p:cNvPr>
          <p:cNvPicPr>
            <a:picLocks noChangeAspect="1"/>
          </p:cNvPicPr>
          <p:nvPr/>
        </p:nvPicPr>
        <p:blipFill rotWithShape="1">
          <a:blip r:embed="rId3"/>
          <a:srcRect t="8729" b="9637"/>
          <a:stretch/>
        </p:blipFill>
        <p:spPr>
          <a:xfrm>
            <a:off x="8053788" y="4595773"/>
            <a:ext cx="929182" cy="392907"/>
          </a:xfrm>
          <a:prstGeom prst="rect">
            <a:avLst/>
          </a:prstGeom>
        </p:spPr>
      </p:pic>
      <p:sp>
        <p:nvSpPr>
          <p:cNvPr id="4" name="CasellaDiTesto 3">
            <a:extLst>
              <a:ext uri="{FF2B5EF4-FFF2-40B4-BE49-F238E27FC236}">
                <a16:creationId xmlns:a16="http://schemas.microsoft.com/office/drawing/2014/main" id="{F456EE63-8930-59BB-76A4-2D8828510EE4}"/>
              </a:ext>
            </a:extLst>
          </p:cNvPr>
          <p:cNvSpPr txBox="1"/>
          <p:nvPr/>
        </p:nvSpPr>
        <p:spPr>
          <a:xfrm>
            <a:off x="528810" y="4850180"/>
            <a:ext cx="2639987" cy="276999"/>
          </a:xfrm>
          <a:prstGeom prst="rect">
            <a:avLst/>
          </a:prstGeom>
          <a:noFill/>
        </p:spPr>
        <p:txBody>
          <a:bodyPr wrap="square" rtlCol="0">
            <a:spAutoFit/>
          </a:bodyPr>
          <a:lstStyle/>
          <a:p>
            <a:r>
              <a:rPr lang="it-IT" sz="1200" i="1" dirty="0">
                <a:latin typeface="Calibri" panose="020F0502020204030204" pitchFamily="34" charset="0"/>
                <a:cs typeface="Calibri" panose="020F0502020204030204" pitchFamily="34" charset="0"/>
              </a:rPr>
              <a:t> </a:t>
            </a:r>
            <a:r>
              <a:rPr lang="it-IT" sz="900" dirty="0">
                <a:solidFill>
                  <a:schemeClr val="bg2"/>
                </a:solidFill>
                <a:latin typeface="Times New Roman" panose="02020603050405020304" pitchFamily="18" charset="0"/>
                <a:cs typeface="Times New Roman" panose="02020603050405020304" pitchFamily="18" charset="0"/>
              </a:rPr>
              <a:t>Dati PASSI 2022-23.</a:t>
            </a:r>
          </a:p>
        </p:txBody>
      </p:sp>
    </p:spTree>
    <p:custDataLst>
      <p:tags r:id="rId1"/>
    </p:custDataLst>
    <p:extLst>
      <p:ext uri="{BB962C8B-B14F-4D97-AF65-F5344CB8AC3E}">
        <p14:creationId xmlns:p14="http://schemas.microsoft.com/office/powerpoint/2010/main" val="544928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8EF3C72-FADA-9839-2FFF-DC63CA2BE7A3}"/>
              </a:ext>
            </a:extLst>
          </p:cNvPr>
          <p:cNvPicPr>
            <a:picLocks noChangeAspect="1"/>
          </p:cNvPicPr>
          <p:nvPr/>
        </p:nvPicPr>
        <p:blipFill rotWithShape="1">
          <a:blip r:embed="rId3"/>
          <a:srcRect t="8729" b="9637"/>
          <a:stretch/>
        </p:blipFill>
        <p:spPr>
          <a:xfrm>
            <a:off x="8053788" y="4595773"/>
            <a:ext cx="929182" cy="392907"/>
          </a:xfrm>
          <a:prstGeom prst="rect">
            <a:avLst/>
          </a:prstGeom>
        </p:spPr>
      </p:pic>
      <p:sp>
        <p:nvSpPr>
          <p:cNvPr id="5" name="CasellaDiTesto 4">
            <a:extLst>
              <a:ext uri="{FF2B5EF4-FFF2-40B4-BE49-F238E27FC236}">
                <a16:creationId xmlns:a16="http://schemas.microsoft.com/office/drawing/2014/main" id="{9C811A03-3297-C04B-8A3E-D7D64F11B89A}"/>
              </a:ext>
            </a:extLst>
          </p:cNvPr>
          <p:cNvSpPr txBox="1"/>
          <p:nvPr/>
        </p:nvSpPr>
        <p:spPr>
          <a:xfrm>
            <a:off x="602122" y="1829643"/>
            <a:ext cx="793975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L’adesione allo screening cervicale a scopo preventivo è </a:t>
            </a:r>
            <a:r>
              <a:rPr kumimoji="0" lang="it-IT" sz="2000" b="1" i="0" u="none" strike="noStrike" kern="0" cap="none" spc="0" normalizeH="0" baseline="0" noProof="0" dirty="0">
                <a:ln>
                  <a:noFill/>
                </a:ln>
                <a:solidFill>
                  <a:srgbClr val="82A1CC"/>
                </a:solidFill>
                <a:effectLst/>
                <a:uLnTx/>
                <a:uFillTx/>
                <a:latin typeface="Calibri" panose="020F0502020204030204" pitchFamily="34" charset="0"/>
                <a:cs typeface="Calibri" panose="020F0502020204030204" pitchFamily="34" charset="0"/>
                <a:sym typeface="Arial"/>
              </a:rPr>
              <a:t>maggiore nell’ambito di programmi organizzati dalle ASL</a:t>
            </a:r>
            <a:r>
              <a:rPr kumimoji="0" lang="it-IT"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(46%) mentre una quota inferiore, ma consistente, di donne (31%) fa prevenzione su iniziativa personale, sostenendo del tutto o in parte il costo dell’esame.</a:t>
            </a:r>
          </a:p>
        </p:txBody>
      </p:sp>
      <p:sp>
        <p:nvSpPr>
          <p:cNvPr id="3" name="CasellaDiTesto 2">
            <a:extLst>
              <a:ext uri="{FF2B5EF4-FFF2-40B4-BE49-F238E27FC236}">
                <a16:creationId xmlns:a16="http://schemas.microsoft.com/office/drawing/2014/main" id="{8C3FD154-2EDF-788A-E7C1-7349722FD7B4}"/>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dati PASSI</a:t>
            </a:r>
          </a:p>
        </p:txBody>
      </p:sp>
      <p:sp>
        <p:nvSpPr>
          <p:cNvPr id="2" name="CasellaDiTesto 1">
            <a:extLst>
              <a:ext uri="{FF2B5EF4-FFF2-40B4-BE49-F238E27FC236}">
                <a16:creationId xmlns:a16="http://schemas.microsoft.com/office/drawing/2014/main" id="{D354D948-1823-A6DC-0667-C397B639E34F}"/>
              </a:ext>
            </a:extLst>
          </p:cNvPr>
          <p:cNvSpPr txBox="1"/>
          <p:nvPr/>
        </p:nvSpPr>
        <p:spPr>
          <a:xfrm>
            <a:off x="528810" y="4850180"/>
            <a:ext cx="2639987" cy="276999"/>
          </a:xfrm>
          <a:prstGeom prst="rect">
            <a:avLst/>
          </a:prstGeom>
          <a:noFill/>
        </p:spPr>
        <p:txBody>
          <a:bodyPr wrap="square" rtlCol="0">
            <a:spAutoFit/>
          </a:bodyPr>
          <a:lstStyle/>
          <a:p>
            <a:r>
              <a:rPr lang="it-IT" sz="1200" i="1" dirty="0">
                <a:latin typeface="Calibri" panose="020F0502020204030204" pitchFamily="34" charset="0"/>
                <a:cs typeface="Calibri" panose="020F0502020204030204" pitchFamily="34" charset="0"/>
              </a:rPr>
              <a:t> </a:t>
            </a:r>
            <a:r>
              <a:rPr lang="it-IT" sz="900" dirty="0">
                <a:solidFill>
                  <a:schemeClr val="bg2"/>
                </a:solidFill>
                <a:latin typeface="Times New Roman" panose="02020603050405020304" pitchFamily="18" charset="0"/>
                <a:cs typeface="Times New Roman" panose="02020603050405020304" pitchFamily="18" charset="0"/>
              </a:rPr>
              <a:t>Dati PASSI 2022-23.</a:t>
            </a:r>
          </a:p>
        </p:txBody>
      </p:sp>
    </p:spTree>
    <p:custDataLst>
      <p:tags r:id="rId1"/>
    </p:custDataLst>
    <p:extLst>
      <p:ext uri="{BB962C8B-B14F-4D97-AF65-F5344CB8AC3E}">
        <p14:creationId xmlns:p14="http://schemas.microsoft.com/office/powerpoint/2010/main" val="424400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C811A03-3297-C04B-8A3E-D7D64F11B89A}"/>
              </a:ext>
            </a:extLst>
          </p:cNvPr>
          <p:cNvSpPr txBox="1"/>
          <p:nvPr/>
        </p:nvSpPr>
        <p:spPr>
          <a:xfrm>
            <a:off x="595423" y="1053227"/>
            <a:ext cx="833315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 screening organizzato, offerto dalla ASL, si conferma uno </a:t>
            </a:r>
            <a:r>
              <a:rPr kumimoji="0" lang="it-IT" b="1" i="0" u="none" strike="noStrike" kern="0" cap="none" spc="0" normalizeH="0" baseline="0" noProof="0" dirty="0">
                <a:ln>
                  <a:noFill/>
                </a:ln>
                <a:solidFill>
                  <a:srgbClr val="82A1CC"/>
                </a:solidFill>
                <a:effectLst/>
                <a:uLnTx/>
                <a:uFillTx/>
                <a:latin typeface="Calibri" panose="020F0502020204030204" pitchFamily="34" charset="0"/>
                <a:cs typeface="Calibri" panose="020F0502020204030204" pitchFamily="34" charset="0"/>
                <a:sym typeface="Arial"/>
              </a:rPr>
              <a:t>strumento di riduzione delle disuguaglianze sociali di accesso alla prevenzione</a:t>
            </a:r>
            <a:r>
              <a:rPr kumimoji="0" lang="it-IT"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in quanto rappresenta l’unica modalità per la gran parte delle donne meno istruite, con maggiori difficoltà economiche o straniere di fare prevenzione attraverso la diagnosi precoce del tumore della cervice.</a:t>
            </a:r>
          </a:p>
        </p:txBody>
      </p:sp>
      <p:sp>
        <p:nvSpPr>
          <p:cNvPr id="3" name="CasellaDiTesto 2">
            <a:extLst>
              <a:ext uri="{FF2B5EF4-FFF2-40B4-BE49-F238E27FC236}">
                <a16:creationId xmlns:a16="http://schemas.microsoft.com/office/drawing/2014/main" id="{8FAF1B04-163C-C6D5-2EE8-900276347A5F}"/>
              </a:ext>
            </a:extLst>
          </p:cNvPr>
          <p:cNvSpPr txBox="1"/>
          <p:nvPr/>
        </p:nvSpPr>
        <p:spPr>
          <a:xfrm>
            <a:off x="595423" y="65320"/>
            <a:ext cx="7929868" cy="954107"/>
          </a:xfrm>
          <a:prstGeom prst="rect">
            <a:avLst/>
          </a:prstGeom>
          <a:noFill/>
        </p:spPr>
        <p:txBody>
          <a:bodyPr wrap="square" rtlCol="0">
            <a:spAutoFit/>
          </a:bodyPr>
          <a:lstStyle/>
          <a:p>
            <a:r>
              <a:rPr lang="it-IT" sz="2800" b="1" dirty="0">
                <a:solidFill>
                  <a:srgbClr val="F9B30D"/>
                </a:solidFill>
                <a:cs typeface="Arial"/>
                <a:sym typeface="Webdings" panose="05030102010509060703" pitchFamily="18" charset="2"/>
              </a:rPr>
              <a:t> </a:t>
            </a:r>
            <a:r>
              <a:rPr lang="it-IT" sz="2800" b="1" dirty="0">
                <a:solidFill>
                  <a:srgbClr val="44949E"/>
                </a:solidFill>
                <a:latin typeface="Calibri" panose="020F0502020204030204" pitchFamily="34" charset="0"/>
                <a:cs typeface="Calibri" panose="020F0502020204030204" pitchFamily="34" charset="0"/>
              </a:rPr>
              <a:t>Lo screening del tumore della cervice uterina:</a:t>
            </a:r>
          </a:p>
          <a:p>
            <a:r>
              <a:rPr lang="it-IT" sz="2800" b="1" dirty="0">
                <a:solidFill>
                  <a:srgbClr val="44949E"/>
                </a:solidFill>
                <a:latin typeface="Calibri" panose="020F0502020204030204" pitchFamily="34" charset="0"/>
                <a:cs typeface="Calibri" panose="020F0502020204030204" pitchFamily="34" charset="0"/>
              </a:rPr>
              <a:t>     </a:t>
            </a:r>
            <a:r>
              <a:rPr lang="it-IT" sz="1800" b="1" dirty="0">
                <a:solidFill>
                  <a:srgbClr val="44949E"/>
                </a:solidFill>
                <a:latin typeface="Calibri" panose="020F0502020204030204" pitchFamily="34" charset="0"/>
                <a:cs typeface="Calibri" panose="020F0502020204030204" pitchFamily="34" charset="0"/>
              </a:rPr>
              <a:t> </a:t>
            </a:r>
            <a:r>
              <a:rPr lang="it-IT" sz="2800" b="1" dirty="0">
                <a:solidFill>
                  <a:srgbClr val="44949E"/>
                </a:solidFill>
                <a:latin typeface="Calibri" panose="020F0502020204030204" pitchFamily="34" charset="0"/>
                <a:cs typeface="Calibri" panose="020F0502020204030204" pitchFamily="34" charset="0"/>
              </a:rPr>
              <a:t>dati PASSI</a:t>
            </a:r>
          </a:p>
        </p:txBody>
      </p:sp>
      <p:pic>
        <p:nvPicPr>
          <p:cNvPr id="2" name="Immagine 1">
            <a:extLst>
              <a:ext uri="{FF2B5EF4-FFF2-40B4-BE49-F238E27FC236}">
                <a16:creationId xmlns:a16="http://schemas.microsoft.com/office/drawing/2014/main" id="{A7B672CB-AB30-0F9B-F572-21D062DC788C}"/>
              </a:ext>
            </a:extLst>
          </p:cNvPr>
          <p:cNvPicPr>
            <a:picLocks noChangeAspect="1"/>
          </p:cNvPicPr>
          <p:nvPr/>
        </p:nvPicPr>
        <p:blipFill rotWithShape="1">
          <a:blip r:embed="rId3"/>
          <a:srcRect t="8729" b="9637"/>
          <a:stretch/>
        </p:blipFill>
        <p:spPr>
          <a:xfrm>
            <a:off x="8161656" y="4673539"/>
            <a:ext cx="929182" cy="392907"/>
          </a:xfrm>
          <a:prstGeom prst="rect">
            <a:avLst/>
          </a:prstGeom>
        </p:spPr>
      </p:pic>
      <p:sp>
        <p:nvSpPr>
          <p:cNvPr id="4" name="CasellaDiTesto 3">
            <a:extLst>
              <a:ext uri="{FF2B5EF4-FFF2-40B4-BE49-F238E27FC236}">
                <a16:creationId xmlns:a16="http://schemas.microsoft.com/office/drawing/2014/main" id="{7AC19C64-B664-2165-D2D0-2D936E0D6A27}"/>
              </a:ext>
            </a:extLst>
          </p:cNvPr>
          <p:cNvSpPr txBox="1"/>
          <p:nvPr/>
        </p:nvSpPr>
        <p:spPr>
          <a:xfrm>
            <a:off x="528810" y="4850180"/>
            <a:ext cx="2639987" cy="276999"/>
          </a:xfrm>
          <a:prstGeom prst="rect">
            <a:avLst/>
          </a:prstGeom>
          <a:noFill/>
        </p:spPr>
        <p:txBody>
          <a:bodyPr wrap="square" rtlCol="0">
            <a:spAutoFit/>
          </a:bodyPr>
          <a:lstStyle/>
          <a:p>
            <a:r>
              <a:rPr lang="it-IT" sz="1200" i="1" dirty="0">
                <a:latin typeface="Calibri" panose="020F0502020204030204" pitchFamily="34" charset="0"/>
                <a:cs typeface="Calibri" panose="020F0502020204030204" pitchFamily="34" charset="0"/>
              </a:rPr>
              <a:t> </a:t>
            </a:r>
            <a:r>
              <a:rPr lang="it-IT" sz="900" dirty="0">
                <a:solidFill>
                  <a:schemeClr val="bg2"/>
                </a:solidFill>
                <a:latin typeface="Times New Roman" panose="02020603050405020304" pitchFamily="18" charset="0"/>
                <a:cs typeface="Times New Roman" panose="02020603050405020304" pitchFamily="18" charset="0"/>
              </a:rPr>
              <a:t>Dati PASSI 2022-23.</a:t>
            </a:r>
          </a:p>
        </p:txBody>
      </p:sp>
      <p:pic>
        <p:nvPicPr>
          <p:cNvPr id="7" name="Immagine 6">
            <a:extLst>
              <a:ext uri="{FF2B5EF4-FFF2-40B4-BE49-F238E27FC236}">
                <a16:creationId xmlns:a16="http://schemas.microsoft.com/office/drawing/2014/main" id="{D22488C7-00D0-901E-E78C-860864F52D49}"/>
              </a:ext>
            </a:extLst>
          </p:cNvPr>
          <p:cNvPicPr>
            <a:picLocks noChangeAspect="1"/>
          </p:cNvPicPr>
          <p:nvPr/>
        </p:nvPicPr>
        <p:blipFill>
          <a:blip r:embed="rId4"/>
          <a:stretch>
            <a:fillRect/>
          </a:stretch>
        </p:blipFill>
        <p:spPr>
          <a:xfrm>
            <a:off x="1337979" y="1981546"/>
            <a:ext cx="6444755" cy="2894423"/>
          </a:xfrm>
          <a:prstGeom prst="rect">
            <a:avLst/>
          </a:prstGeom>
        </p:spPr>
      </p:pic>
    </p:spTree>
    <p:custDataLst>
      <p:tags r:id="rId1"/>
    </p:custDataLst>
    <p:extLst>
      <p:ext uri="{BB962C8B-B14F-4D97-AF65-F5344CB8AC3E}">
        <p14:creationId xmlns:p14="http://schemas.microsoft.com/office/powerpoint/2010/main" val="9180440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3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themeOverride>
</file>

<file path=docProps/app.xml><?xml version="1.0" encoding="utf-8"?>
<Properties xmlns="http://schemas.openxmlformats.org/officeDocument/2006/extended-properties" xmlns:vt="http://schemas.openxmlformats.org/officeDocument/2006/docPropsVTypes">
  <TotalTime>4463</TotalTime>
  <Words>2965</Words>
  <Application>Microsoft Office PowerPoint</Application>
  <PresentationFormat>On-screen Show (16:9)</PresentationFormat>
  <Paragraphs>191</Paragraphs>
  <Slides>38</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Lato</vt:lpstr>
      <vt:lpstr>Arial</vt:lpstr>
      <vt:lpstr>Raleway</vt:lpstr>
      <vt:lpstr>Bookman Old Style</vt:lpstr>
      <vt:lpstr>Wingdings 3</vt:lpstr>
      <vt:lpstr>Calibri</vt:lpstr>
      <vt:lpstr>Aharoni</vt:lpstr>
      <vt:lpstr>Times New Roman</vt:lpstr>
      <vt:lpstr>Wingdings 2</vt:lpstr>
      <vt:lpstr>Amasis MT Pro Black</vt:lpstr>
      <vt:lpstr>Streamline</vt:lpstr>
      <vt:lpstr>1_Streamline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Toolbox HPV9 Strumenti operativi per un’efficace campagna vaccinale contro il Papillomavirus nelle donne adulte.</dc:title>
  <dc:creator>Marcella Squadrito - Carocci Editore S.p.A.</dc:creator>
  <cp:lastModifiedBy>Dell'Unto, Simone</cp:lastModifiedBy>
  <cp:revision>244</cp:revision>
  <cp:lastPrinted>2019-06-11T09:44:13Z</cp:lastPrinted>
  <dcterms:modified xsi:type="dcterms:W3CDTF">2025-05-30T07:37:06Z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F8C2DA09-B810-46B9-9B1F-2A5DB97FC461</vt:lpwstr>
  </property>
  <property fmtid="{D5CDD505-2E9C-101B-9397-08002B2CF9AE}" pid="3" name="ArticulatePath">
    <vt:lpwstr>2_Slidekit_Screening e vaccinazione anti HPV_rev3.11_revRITA</vt:lpwstr>
  </property>
  <property fmtid="{D5CDD505-2E9C-101B-9397-08002B2CF9AE}" pid="4" name="MSIP_Label_13a2bcae-c6d6-4638-b2bd-c224461f9995_Enabled">
    <vt:lpwstr>true</vt:lpwstr>
  </property>
  <property fmtid="{D5CDD505-2E9C-101B-9397-08002B2CF9AE}" pid="5" name="MSIP_Label_13a2bcae-c6d6-4638-b2bd-c224461f9995_SetDate">
    <vt:lpwstr>2025-05-30T07:37:00Z</vt:lpwstr>
  </property>
  <property fmtid="{D5CDD505-2E9C-101B-9397-08002B2CF9AE}" pid="6" name="MSIP_Label_13a2bcae-c6d6-4638-b2bd-c224461f9995_Method">
    <vt:lpwstr>Privileged</vt:lpwstr>
  </property>
  <property fmtid="{D5CDD505-2E9C-101B-9397-08002B2CF9AE}" pid="7" name="MSIP_Label_13a2bcae-c6d6-4638-b2bd-c224461f9995_Name">
    <vt:lpwstr>Italian - Not Classified</vt:lpwstr>
  </property>
  <property fmtid="{D5CDD505-2E9C-101B-9397-08002B2CF9AE}" pid="8" name="MSIP_Label_13a2bcae-c6d6-4638-b2bd-c224461f9995_SiteId">
    <vt:lpwstr>a00de4ec-48a8-43a6-be74-e31274e2060d</vt:lpwstr>
  </property>
  <property fmtid="{D5CDD505-2E9C-101B-9397-08002B2CF9AE}" pid="9" name="MSIP_Label_13a2bcae-c6d6-4638-b2bd-c224461f9995_ActionId">
    <vt:lpwstr>ab7e3d24-4ae1-46f5-ab43-8999308c21a8</vt:lpwstr>
  </property>
  <property fmtid="{D5CDD505-2E9C-101B-9397-08002B2CF9AE}" pid="10" name="MSIP_Label_13a2bcae-c6d6-4638-b2bd-c224461f9995_ContentBits">
    <vt:lpwstr>0</vt:lpwstr>
  </property>
</Properties>
</file>